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71" r:id="rId1"/>
  </p:sldMasterIdLst>
  <p:notesMasterIdLst>
    <p:notesMasterId r:id="rId14"/>
  </p:notesMasterIdLst>
  <p:sldIdLst>
    <p:sldId id="256" r:id="rId2"/>
    <p:sldId id="294" r:id="rId3"/>
    <p:sldId id="298" r:id="rId4"/>
    <p:sldId id="297" r:id="rId5"/>
    <p:sldId id="295" r:id="rId6"/>
    <p:sldId id="299" r:id="rId7"/>
    <p:sldId id="301" r:id="rId8"/>
    <p:sldId id="302" r:id="rId9"/>
    <p:sldId id="303" r:id="rId10"/>
    <p:sldId id="305" r:id="rId11"/>
    <p:sldId id="306" r:id="rId12"/>
    <p:sldId id="304" r:id="rId1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88B6CE0-99C9-4972-9613-910CC52C2769}">
  <a:tblStyle styleId="{588B6CE0-99C9-4972-9613-910CC52C276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A663ECC-8C5C-4C5F-A1C8-A0C30C73B1C4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983A968D-58A5-474B-8968-2E6848825FE3}" styleName="Table_2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885"/>
    <p:restoredTop sz="94567" autoAdjust="0"/>
  </p:normalViewPr>
  <p:slideViewPr>
    <p:cSldViewPr snapToGrid="0">
      <p:cViewPr varScale="1">
        <p:scale>
          <a:sx n="103" d="100"/>
          <a:sy n="103" d="100"/>
        </p:scale>
        <p:origin x="184" y="216"/>
      </p:cViewPr>
      <p:guideLst>
        <p:guide orient="horz" pos="2160"/>
        <p:guide pos="2880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200" d="100"/>
          <a:sy n="200" d="100"/>
        </p:scale>
        <p:origin x="472" y="-13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882247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3" name="Google Shape;163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lang="uk-UA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704201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lang="uk-UA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484182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4"/>
          <p:cNvSpPr txBox="1">
            <a:spLocks noGrp="1"/>
          </p:cNvSpPr>
          <p:nvPr>
            <p:ph type="ctrTitle"/>
          </p:nvPr>
        </p:nvSpPr>
        <p:spPr>
          <a:xfrm>
            <a:off x="685800" y="1597819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4"/>
          <p:cNvSpPr txBox="1"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5" name="Google Shape;95;p14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Configuration</a:t>
            </a:r>
            <a:endParaRPr/>
          </a:p>
        </p:txBody>
      </p:sp>
      <p:sp>
        <p:nvSpPr>
          <p:cNvPr id="96" name="Google Shape;96;p14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dirty="0"/>
              <a:t>JEDI Academy, November, 2020</a:t>
            </a:r>
            <a:endParaRPr dirty="0"/>
          </a:p>
        </p:txBody>
      </p:sp>
      <p:sp>
        <p:nvSpPr>
          <p:cNvPr id="97" name="Google Shape;97;p14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 b="1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>
            <a:normAutofit/>
          </a:bodyPr>
          <a:lstStyle>
            <a:lvl1pPr>
              <a:defRPr baseline="0"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Configuration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6880302" y="4872329"/>
            <a:ext cx="2263698" cy="273825"/>
          </a:xfrm>
        </p:spPr>
        <p:txBody>
          <a:bodyPr/>
          <a:lstStyle/>
          <a:p>
            <a:pPr algn="r"/>
            <a:r>
              <a:rPr lang="en-US" dirty="0"/>
              <a:t>JEDI Academy, November, 2020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>
          <a:xfrm>
            <a:off x="3505200" y="4880055"/>
            <a:ext cx="2133600" cy="273825"/>
          </a:xfrm>
        </p:spPr>
        <p:txBody>
          <a:bodyPr/>
          <a:lstStyle/>
          <a:p>
            <a:pPr algn="ctr"/>
            <a:fld id="{00000000-1234-1234-1234-123412341234}" type="slidenum">
              <a:rPr lang="uk-UA" smtClean="0"/>
              <a:pPr algn="ctr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825875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5"/>
          <p:cNvSpPr txBox="1">
            <a:spLocks noGrp="1"/>
          </p:cNvSpPr>
          <p:nvPr>
            <p:ph type="title"/>
          </p:nvPr>
        </p:nvSpPr>
        <p:spPr>
          <a:xfrm>
            <a:off x="180110" y="0"/>
            <a:ext cx="7625727" cy="701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36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00" name="Google Shape;100;p15"/>
          <p:cNvSpPr txBox="1">
            <a:spLocks noGrp="1"/>
          </p:cNvSpPr>
          <p:nvPr>
            <p:ph type="dt" idx="10"/>
          </p:nvPr>
        </p:nvSpPr>
        <p:spPr>
          <a:xfrm>
            <a:off x="0" y="4953432"/>
            <a:ext cx="2133600" cy="190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Configuration</a:t>
            </a:r>
            <a:endParaRPr dirty="0"/>
          </a:p>
        </p:txBody>
      </p:sp>
      <p:sp>
        <p:nvSpPr>
          <p:cNvPr id="101" name="Google Shape;101;p15"/>
          <p:cNvSpPr txBox="1">
            <a:spLocks noGrp="1"/>
          </p:cNvSpPr>
          <p:nvPr>
            <p:ph type="ftr" idx="11"/>
          </p:nvPr>
        </p:nvSpPr>
        <p:spPr>
          <a:xfrm>
            <a:off x="6858000" y="4950640"/>
            <a:ext cx="2286000" cy="190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dirty="0"/>
              <a:t>JEDI Academy, November, 2020</a:t>
            </a:r>
          </a:p>
        </p:txBody>
      </p:sp>
      <p:sp>
        <p:nvSpPr>
          <p:cNvPr id="102" name="Google Shape;102;p15"/>
          <p:cNvSpPr txBox="1">
            <a:spLocks noGrp="1"/>
          </p:cNvSpPr>
          <p:nvPr>
            <p:ph type="sldNum" idx="12"/>
          </p:nvPr>
        </p:nvSpPr>
        <p:spPr>
          <a:xfrm>
            <a:off x="3539905" y="4954618"/>
            <a:ext cx="2133600" cy="190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7"/>
          <p:cNvSpPr txBox="1">
            <a:spLocks noGrp="1"/>
          </p:cNvSpPr>
          <p:nvPr>
            <p:ph type="title"/>
          </p:nvPr>
        </p:nvSpPr>
        <p:spPr>
          <a:xfrm>
            <a:off x="722313" y="3305176"/>
            <a:ext cx="7772400" cy="10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  <a:defRPr sz="4000" b="1" cap="none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17"/>
          <p:cNvSpPr txBox="1">
            <a:spLocks noGrp="1"/>
          </p:cNvSpPr>
          <p:nvPr>
            <p:ph type="body" idx="1"/>
          </p:nvPr>
        </p:nvSpPr>
        <p:spPr>
          <a:xfrm>
            <a:off x="722313" y="2180035"/>
            <a:ext cx="7772400" cy="11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2" name="Google Shape;112;p17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Configuration</a:t>
            </a:r>
            <a:endParaRPr/>
          </a:p>
        </p:txBody>
      </p:sp>
      <p:sp>
        <p:nvSpPr>
          <p:cNvPr id="113" name="Google Shape;113;p17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dirty="0"/>
              <a:t>JEDI Academy, November, 2020</a:t>
            </a:r>
            <a:endParaRPr dirty="0"/>
          </a:p>
        </p:txBody>
      </p:sp>
      <p:sp>
        <p:nvSpPr>
          <p:cNvPr id="114" name="Google Shape;114;p17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8"/>
          <p:cNvSpPr txBox="1">
            <a:spLocks noGrp="1"/>
          </p:cNvSpPr>
          <p:nvPr>
            <p:ph type="title"/>
          </p:nvPr>
        </p:nvSpPr>
        <p:spPr>
          <a:xfrm>
            <a:off x="0" y="0"/>
            <a:ext cx="7771200" cy="79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8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4038600" cy="3394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18" name="Google Shape;118;p18"/>
          <p:cNvSpPr txBox="1">
            <a:spLocks noGrp="1"/>
          </p:cNvSpPr>
          <p:nvPr>
            <p:ph type="body" idx="2"/>
          </p:nvPr>
        </p:nvSpPr>
        <p:spPr>
          <a:xfrm>
            <a:off x="4648200" y="1200151"/>
            <a:ext cx="4038600" cy="3394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19" name="Google Shape;119;p18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Configuration</a:t>
            </a:r>
            <a:endParaRPr/>
          </a:p>
        </p:txBody>
      </p:sp>
      <p:sp>
        <p:nvSpPr>
          <p:cNvPr id="120" name="Google Shape;120;p18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dirty="0"/>
              <a:t>JEDI Academy, November, 2020</a:t>
            </a:r>
            <a:endParaRPr dirty="0"/>
          </a:p>
        </p:txBody>
      </p:sp>
      <p:sp>
        <p:nvSpPr>
          <p:cNvPr id="121" name="Google Shape;121;p18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9"/>
          <p:cNvSpPr txBox="1">
            <a:spLocks noGrp="1"/>
          </p:cNvSpPr>
          <p:nvPr>
            <p:ph type="title"/>
          </p:nvPr>
        </p:nvSpPr>
        <p:spPr>
          <a:xfrm>
            <a:off x="0" y="0"/>
            <a:ext cx="7771200" cy="79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19"/>
          <p:cNvSpPr txBox="1">
            <a:spLocks noGrp="1"/>
          </p:cNvSpPr>
          <p:nvPr>
            <p:ph type="body" idx="1"/>
          </p:nvPr>
        </p:nvSpPr>
        <p:spPr>
          <a:xfrm>
            <a:off x="457200" y="1151335"/>
            <a:ext cx="4040100" cy="4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5" name="Google Shape;125;p19"/>
          <p:cNvSpPr txBox="1">
            <a:spLocks noGrp="1"/>
          </p:cNvSpPr>
          <p:nvPr>
            <p:ph type="body" idx="2"/>
          </p:nvPr>
        </p:nvSpPr>
        <p:spPr>
          <a:xfrm>
            <a:off x="457200" y="1631156"/>
            <a:ext cx="4040100" cy="2963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26" name="Google Shape;126;p19"/>
          <p:cNvSpPr txBox="1">
            <a:spLocks noGrp="1"/>
          </p:cNvSpPr>
          <p:nvPr>
            <p:ph type="body" idx="3"/>
          </p:nvPr>
        </p:nvSpPr>
        <p:spPr>
          <a:xfrm>
            <a:off x="4645026" y="1151335"/>
            <a:ext cx="4041900" cy="4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7" name="Google Shape;127;p19"/>
          <p:cNvSpPr txBox="1">
            <a:spLocks noGrp="1"/>
          </p:cNvSpPr>
          <p:nvPr>
            <p:ph type="body" idx="4"/>
          </p:nvPr>
        </p:nvSpPr>
        <p:spPr>
          <a:xfrm>
            <a:off x="4645026" y="1631156"/>
            <a:ext cx="4041900" cy="2963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28" name="Google Shape;128;p19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Configuration</a:t>
            </a:r>
            <a:endParaRPr/>
          </a:p>
        </p:txBody>
      </p:sp>
      <p:sp>
        <p:nvSpPr>
          <p:cNvPr id="129" name="Google Shape;129;p19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dirty="0"/>
              <a:t>JEDI Academy, November, 2020</a:t>
            </a:r>
            <a:endParaRPr dirty="0"/>
          </a:p>
        </p:txBody>
      </p:sp>
      <p:sp>
        <p:nvSpPr>
          <p:cNvPr id="130" name="Google Shape;130;p19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1"/>
          <p:cNvSpPr txBox="1">
            <a:spLocks noGrp="1"/>
          </p:cNvSpPr>
          <p:nvPr>
            <p:ph type="title"/>
          </p:nvPr>
        </p:nvSpPr>
        <p:spPr>
          <a:xfrm>
            <a:off x="457201" y="204787"/>
            <a:ext cx="3008400" cy="871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None/>
              <a:defRPr sz="2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21"/>
          <p:cNvSpPr txBox="1">
            <a:spLocks noGrp="1"/>
          </p:cNvSpPr>
          <p:nvPr>
            <p:ph type="body" idx="1"/>
          </p:nvPr>
        </p:nvSpPr>
        <p:spPr>
          <a:xfrm>
            <a:off x="3575050" y="204788"/>
            <a:ext cx="5111700" cy="4389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38" name="Google Shape;138;p21"/>
          <p:cNvSpPr txBox="1">
            <a:spLocks noGrp="1"/>
          </p:cNvSpPr>
          <p:nvPr>
            <p:ph type="body" idx="2"/>
          </p:nvPr>
        </p:nvSpPr>
        <p:spPr>
          <a:xfrm>
            <a:off x="457201" y="1076326"/>
            <a:ext cx="3008400" cy="3518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39" name="Google Shape;139;p21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Configuration</a:t>
            </a:r>
            <a:endParaRPr/>
          </a:p>
        </p:txBody>
      </p:sp>
      <p:sp>
        <p:nvSpPr>
          <p:cNvPr id="140" name="Google Shape;140;p21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dirty="0"/>
              <a:t>JEDI Academy, November, 2020</a:t>
            </a:r>
            <a:endParaRPr dirty="0"/>
          </a:p>
        </p:txBody>
      </p:sp>
      <p:sp>
        <p:nvSpPr>
          <p:cNvPr id="141" name="Google Shape;141;p21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2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400" cy="425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None/>
              <a:defRPr sz="2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22"/>
          <p:cNvSpPr>
            <a:spLocks noGrp="1"/>
          </p:cNvSpPr>
          <p:nvPr>
            <p:ph type="pic" idx="2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5" name="Google Shape;145;p22"/>
          <p:cNvSpPr txBox="1">
            <a:spLocks noGrp="1"/>
          </p:cNvSpPr>
          <p:nvPr>
            <p:ph type="body" idx="1"/>
          </p:nvPr>
        </p:nvSpPr>
        <p:spPr>
          <a:xfrm>
            <a:off x="1792288" y="4025504"/>
            <a:ext cx="5486400" cy="603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46" name="Google Shape;146;p22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Configuration</a:t>
            </a:r>
            <a:endParaRPr/>
          </a:p>
        </p:txBody>
      </p:sp>
      <p:sp>
        <p:nvSpPr>
          <p:cNvPr id="147" name="Google Shape;147;p22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dirty="0"/>
              <a:t>JEDI Academy, November, 2020</a:t>
            </a:r>
            <a:endParaRPr dirty="0"/>
          </a:p>
        </p:txBody>
      </p:sp>
      <p:sp>
        <p:nvSpPr>
          <p:cNvPr id="148" name="Google Shape;148;p22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3"/>
          <p:cNvSpPr txBox="1">
            <a:spLocks noGrp="1"/>
          </p:cNvSpPr>
          <p:nvPr>
            <p:ph type="title"/>
          </p:nvPr>
        </p:nvSpPr>
        <p:spPr>
          <a:xfrm>
            <a:off x="0" y="0"/>
            <a:ext cx="7771200" cy="79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23"/>
          <p:cNvSpPr txBox="1">
            <a:spLocks noGrp="1"/>
          </p:cNvSpPr>
          <p:nvPr>
            <p:ph type="body" idx="1"/>
          </p:nvPr>
        </p:nvSpPr>
        <p:spPr>
          <a:xfrm rot="5400000">
            <a:off x="2874713" y="-1217362"/>
            <a:ext cx="3394575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2" name="Google Shape;152;p23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Configuration</a:t>
            </a:r>
            <a:endParaRPr/>
          </a:p>
        </p:txBody>
      </p:sp>
      <p:sp>
        <p:nvSpPr>
          <p:cNvPr id="153" name="Google Shape;153;p23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dirty="0"/>
              <a:t>JEDI Academy, November, 2020</a:t>
            </a:r>
            <a:endParaRPr dirty="0"/>
          </a:p>
        </p:txBody>
      </p:sp>
      <p:sp>
        <p:nvSpPr>
          <p:cNvPr id="154" name="Google Shape;154;p23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4"/>
          <p:cNvSpPr txBox="1">
            <a:spLocks noGrp="1"/>
          </p:cNvSpPr>
          <p:nvPr>
            <p:ph type="title"/>
          </p:nvPr>
        </p:nvSpPr>
        <p:spPr>
          <a:xfrm rot="5400000">
            <a:off x="5463788" y="1371592"/>
            <a:ext cx="43886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24"/>
          <p:cNvSpPr txBox="1">
            <a:spLocks noGrp="1"/>
          </p:cNvSpPr>
          <p:nvPr>
            <p:ph type="body" idx="1"/>
          </p:nvPr>
        </p:nvSpPr>
        <p:spPr>
          <a:xfrm rot="5400000">
            <a:off x="1272788" y="-609608"/>
            <a:ext cx="43886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8" name="Google Shape;158;p24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Configuration</a:t>
            </a:r>
            <a:endParaRPr/>
          </a:p>
        </p:txBody>
      </p:sp>
      <p:sp>
        <p:nvSpPr>
          <p:cNvPr id="159" name="Google Shape;159;p24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dirty="0"/>
              <a:t>JEDI Academy, November, 2020</a:t>
            </a:r>
            <a:endParaRPr dirty="0"/>
          </a:p>
        </p:txBody>
      </p:sp>
      <p:sp>
        <p:nvSpPr>
          <p:cNvPr id="160" name="Google Shape;160;p24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2">
            <a:alphaModFix/>
          </a:blip>
          <a:stretch>
            <a:fillRect/>
          </a:stretch>
        </a:blip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/>
          <p:nvPr/>
        </p:nvSpPr>
        <p:spPr>
          <a:xfrm>
            <a:off x="0" y="0"/>
            <a:ext cx="9144000" cy="794925"/>
          </a:xfrm>
          <a:prstGeom prst="rect">
            <a:avLst/>
          </a:prstGeom>
          <a:solidFill>
            <a:schemeClr val="dk1">
              <a:alpha val="498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cap="none">
              <a:solidFill>
                <a:srgbClr val="F4F0E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13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dt" idx="10"/>
          </p:nvPr>
        </p:nvSpPr>
        <p:spPr>
          <a:xfrm>
            <a:off x="0" y="4863038"/>
            <a:ext cx="21336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Configuration</a:t>
            </a:r>
            <a:endParaRPr dirty="0"/>
          </a:p>
        </p:txBody>
      </p:sp>
      <p:sp>
        <p:nvSpPr>
          <p:cNvPr id="89" name="Google Shape;89;p13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/>
              <a:t>JEDI Academy, November, 2020</a:t>
            </a:r>
            <a:endParaRPr dirty="0"/>
          </a:p>
        </p:txBody>
      </p:sp>
      <p:sp>
        <p:nvSpPr>
          <p:cNvPr id="90" name="Google Shape;90;p13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1" name="Google Shape;91;p13"/>
          <p:cNvSpPr txBox="1">
            <a:spLocks noGrp="1"/>
          </p:cNvSpPr>
          <p:nvPr>
            <p:ph type="title"/>
          </p:nvPr>
        </p:nvSpPr>
        <p:spPr>
          <a:xfrm>
            <a:off x="131652" y="0"/>
            <a:ext cx="7771200" cy="79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pic>
        <p:nvPicPr>
          <p:cNvPr id="2" name="Picture 1" descr="jcsda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835" y="0"/>
            <a:ext cx="1144210" cy="1144210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2" r:id="rId3"/>
    <p:sldLayoutId id="2147483663" r:id="rId4"/>
    <p:sldLayoutId id="2147483664" r:id="rId5"/>
    <p:sldLayoutId id="2147483666" r:id="rId6"/>
    <p:sldLayoutId id="2147483667" r:id="rId7"/>
    <p:sldLayoutId id="2147483668" r:id="rId8"/>
    <p:sldLayoutId id="2147483669" r:id="rId9"/>
    <p:sldLayoutId id="2147483672" r:id="rId10"/>
  </p:sldLayoutIdLst>
  <p:hf hdr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jointcenterforsatellitedataassimilation-jedi-docs.readthedocs-hosted.com/en/latest/inside/jedi-components/configuration/index.html" TargetMode="Externa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yaml.org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yaml.org/spec/1.2/spec.html" TargetMode="Externa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25" descr="full_disk_ahi_true_color_20150819070000 (1)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3000" y="0"/>
            <a:ext cx="6707188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25"/>
          <p:cNvSpPr/>
          <p:nvPr/>
        </p:nvSpPr>
        <p:spPr>
          <a:xfrm>
            <a:off x="0" y="1657350"/>
            <a:ext cx="9144000" cy="3486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25"/>
          <p:cNvSpPr/>
          <p:nvPr/>
        </p:nvSpPr>
        <p:spPr>
          <a:xfrm>
            <a:off x="0" y="0"/>
            <a:ext cx="7580671" cy="1293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25"/>
          <p:cNvSpPr txBox="1"/>
          <p:nvPr/>
        </p:nvSpPr>
        <p:spPr>
          <a:xfrm>
            <a:off x="197362" y="1344423"/>
            <a:ext cx="8733300" cy="3660197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lang="en-US" sz="3200" b="1" dirty="0">
              <a:solidFill>
                <a:srgbClr val="FFFFFF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3200" b="1" dirty="0">
                <a:solidFill>
                  <a:srgbClr val="FFFFFF"/>
                </a:solidFill>
              </a:rPr>
              <a:t>System Configuration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lang="en-US" sz="2400" b="1" dirty="0">
              <a:solidFill>
                <a:srgbClr val="FFFFFF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lang="en-US" sz="2400" b="1" dirty="0">
              <a:solidFill>
                <a:srgbClr val="FFFFFF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400" dirty="0">
                <a:solidFill>
                  <a:srgbClr val="FFFFFF"/>
                </a:solidFill>
              </a:rPr>
              <a:t>Joint Center for Satellite Data Assimilation (JCSDA)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lang="en-US" sz="2400" dirty="0">
              <a:solidFill>
                <a:srgbClr val="FFFFFF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400" dirty="0">
                <a:solidFill>
                  <a:srgbClr val="FFFFFF"/>
                </a:solidFill>
              </a:rPr>
              <a:t>JEDI Academy – 16-20 November 2020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lang="en-US" sz="2400" b="1" dirty="0">
              <a:solidFill>
                <a:srgbClr val="FFFFFF"/>
              </a:solidFill>
            </a:endParaRPr>
          </a:p>
        </p:txBody>
      </p:sp>
      <p:pic>
        <p:nvPicPr>
          <p:cNvPr id="2" name="Picture 1" descr="jcsda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0188" y="0"/>
            <a:ext cx="1293812" cy="1293812"/>
          </a:xfrm>
          <a:prstGeom prst="rect">
            <a:avLst/>
          </a:prstGeom>
        </p:spPr>
      </p:pic>
      <p:sp>
        <p:nvSpPr>
          <p:cNvPr id="7" name="Google Shape;169;p25"/>
          <p:cNvSpPr txBox="1">
            <a:spLocks noGrp="1"/>
          </p:cNvSpPr>
          <p:nvPr>
            <p:ph type="ctrTitle"/>
          </p:nvPr>
        </p:nvSpPr>
        <p:spPr>
          <a:xfrm>
            <a:off x="200603" y="50611"/>
            <a:ext cx="7517720" cy="1293812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  <a:effectLst>
            <a:outerShdw blurRad="50800" dist="50800" dir="2700000" algn="tl" rotWithShape="0">
              <a:srgbClr val="000000">
                <a:alpha val="86666"/>
              </a:srgbClr>
            </a:outerShdw>
          </a:effectLst>
        </p:spPr>
        <p:txBody>
          <a:bodyPr spcFirstLastPara="1" vert="horz" wrap="square" lIns="121900" tIns="60933" rIns="121900" bIns="60933" rtlCol="0" anchor="ctr" anchorCtr="0">
            <a:noAutofit/>
          </a:bodyPr>
          <a:lstStyle/>
          <a:p>
            <a:pPr algn="l">
              <a:spcBef>
                <a:spcPts val="0"/>
              </a:spcBef>
              <a:buClr>
                <a:schemeClr val="lt1"/>
              </a:buClr>
              <a:buSzPts val="4400"/>
            </a:pPr>
            <a:r>
              <a:rPr lang="en-US" sz="3600" b="1" dirty="0">
                <a:solidFill>
                  <a:schemeClr val="lt1"/>
                </a:solidFill>
              </a:rPr>
              <a:t>The Joint Effort for Data assimilation Integration (JEDI)</a:t>
            </a:r>
            <a:endParaRPr sz="3600" dirty="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Eckit</a:t>
            </a:r>
            <a:r>
              <a:rPr lang="en-US" dirty="0"/>
              <a:t>: YAML API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062680"/>
            <a:ext cx="8229600" cy="3800357"/>
          </a:xfrm>
        </p:spPr>
        <p:txBody>
          <a:bodyPr>
            <a:normAutofit fontScale="77500" lnSpcReduction="20000"/>
          </a:bodyPr>
          <a:lstStyle/>
          <a:p>
            <a:r>
              <a:rPr lang="en-US" dirty="0" err="1"/>
              <a:t>Eckit</a:t>
            </a:r>
            <a:r>
              <a:rPr lang="en-US" dirty="0"/>
              <a:t> provides a Configuration class (C++)</a:t>
            </a:r>
          </a:p>
          <a:p>
            <a:pPr lvl="1"/>
            <a:r>
              <a:rPr lang="en-US" dirty="0" err="1"/>
              <a:t>eckit</a:t>
            </a:r>
            <a:r>
              <a:rPr lang="en-US" dirty="0"/>
              <a:t>/</a:t>
            </a:r>
            <a:r>
              <a:rPr lang="en-US" dirty="0" err="1"/>
              <a:t>src</a:t>
            </a:r>
            <a:r>
              <a:rPr lang="en-US" dirty="0"/>
              <a:t>/</a:t>
            </a:r>
            <a:r>
              <a:rPr lang="en-US" dirty="0" err="1"/>
              <a:t>eckit</a:t>
            </a:r>
            <a:r>
              <a:rPr lang="en-US" dirty="0"/>
              <a:t>/</a:t>
            </a:r>
            <a:r>
              <a:rPr lang="en-US" dirty="0" err="1"/>
              <a:t>config</a:t>
            </a:r>
            <a:r>
              <a:rPr lang="en-US" dirty="0"/>
              <a:t>/</a:t>
            </a:r>
            <a:r>
              <a:rPr lang="en-US" dirty="0" err="1"/>
              <a:t>Configuration.h</a:t>
            </a:r>
            <a:endParaRPr lang="en-US" dirty="0"/>
          </a:p>
          <a:p>
            <a:r>
              <a:rPr lang="en-US" dirty="0"/>
              <a:t>Constructor (with a filename argument) parses a YAML file and builds a configuration object in memory</a:t>
            </a:r>
          </a:p>
          <a:p>
            <a:r>
              <a:rPr lang="en-US" dirty="0"/>
              <a:t>Configuration object has methods to read the key-value pairs</a:t>
            </a:r>
          </a:p>
          <a:p>
            <a:r>
              <a:rPr lang="en-US" dirty="0">
                <a:hlinkClick r:id="rId2"/>
              </a:rPr>
              <a:t>JEDI Documentation on configuration</a:t>
            </a:r>
            <a:endParaRPr lang="en-US" dirty="0"/>
          </a:p>
          <a:p>
            <a:r>
              <a:rPr lang="en-US" dirty="0" err="1"/>
              <a:t>Fckit</a:t>
            </a:r>
            <a:r>
              <a:rPr lang="en-US" dirty="0"/>
              <a:t> provides a Fortran interface to the </a:t>
            </a:r>
            <a:r>
              <a:rPr lang="en-US" dirty="0" err="1"/>
              <a:t>eckit</a:t>
            </a:r>
            <a:r>
              <a:rPr lang="en-US" dirty="0"/>
              <a:t> API</a:t>
            </a:r>
          </a:p>
          <a:p>
            <a:r>
              <a:rPr lang="en-US" dirty="0"/>
              <a:t>New OOPS Parameter class provides object storage and management of parameter specifications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Configuration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JEDI Academy, November, 2020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uk-UA" smtClean="0"/>
              <a:pPr/>
              <a:t>10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200426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82DC76B8-78CC-2E42-B5C8-53C646D76B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67742"/>
            <a:ext cx="5052416" cy="2404036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51588" y="234081"/>
            <a:ext cx="7625727" cy="701387"/>
          </a:xfrm>
        </p:spPr>
        <p:txBody>
          <a:bodyPr/>
          <a:lstStyle/>
          <a:p>
            <a:r>
              <a:rPr lang="en-US" dirty="0" err="1"/>
              <a:t>Eckit</a:t>
            </a:r>
            <a:r>
              <a:rPr lang="en-US" dirty="0"/>
              <a:t>: YAML API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Configuration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 algn="r"/>
            <a:r>
              <a:rPr lang="en-US"/>
              <a:t>JEDI Academy, November, 2020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ctr"/>
            <a:fld id="{00000000-1234-1234-1234-123412341234}" type="slidenum">
              <a:rPr lang="uk-UA" smtClean="0"/>
              <a:pPr algn="ctr"/>
              <a:t>11</a:t>
            </a:fld>
            <a:endParaRPr lang="uk-UA" dirty="0"/>
          </a:p>
        </p:txBody>
      </p:sp>
      <p:sp>
        <p:nvSpPr>
          <p:cNvPr id="9" name="TextBox 8"/>
          <p:cNvSpPr txBox="1"/>
          <p:nvPr/>
        </p:nvSpPr>
        <p:spPr>
          <a:xfrm>
            <a:off x="1237785" y="4019105"/>
            <a:ext cx="1326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Sample file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13405" y="1509529"/>
            <a:ext cx="37413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Object contains a single key at the top-level</a:t>
            </a:r>
          </a:p>
          <a:p>
            <a:r>
              <a:rPr lang="en-US" sz="1600" dirty="0"/>
              <a:t>	“</a:t>
            </a:r>
            <a:r>
              <a:rPr lang="en-US" sz="1600" dirty="0" err="1"/>
              <a:t>obs</a:t>
            </a:r>
            <a:r>
              <a:rPr lang="en-US" sz="1600" dirty="0"/>
              <a:t> space”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13405" y="2537864"/>
            <a:ext cx="37413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Keys “name”, “simulated variables” and “generate” are nested one level down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313403" y="3363662"/>
            <a:ext cx="37413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/>
              <a:t>Keys”random</a:t>
            </a:r>
            <a:r>
              <a:rPr lang="en-US" sz="1600" dirty="0"/>
              <a:t>” and “</a:t>
            </a:r>
            <a:r>
              <a:rPr lang="en-US" sz="1600" dirty="0" err="1"/>
              <a:t>obs_errors</a:t>
            </a:r>
            <a:r>
              <a:rPr lang="en-US" sz="1600" dirty="0"/>
              <a:t>” are nested two levels down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164227" y="4124413"/>
            <a:ext cx="489056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Use “.” to specify nesting:</a:t>
            </a:r>
          </a:p>
          <a:p>
            <a:r>
              <a:rPr lang="en-US" sz="1600" dirty="0"/>
              <a:t>	</a:t>
            </a:r>
            <a:r>
              <a:rPr lang="en-US" dirty="0"/>
              <a:t>Key: “</a:t>
            </a:r>
            <a:r>
              <a:rPr lang="en-US" dirty="0" err="1"/>
              <a:t>obs</a:t>
            </a:r>
            <a:r>
              <a:rPr lang="en-US" dirty="0"/>
              <a:t> </a:t>
            </a:r>
            <a:r>
              <a:rPr lang="en-US" dirty="0" err="1"/>
              <a:t>space.generate.random.nobs</a:t>
            </a:r>
            <a:r>
              <a:rPr lang="en-US" dirty="0"/>
              <a:t>”</a:t>
            </a:r>
          </a:p>
          <a:p>
            <a:r>
              <a:rPr lang="en-US" dirty="0"/>
              <a:t>	Value: 10</a:t>
            </a:r>
          </a:p>
        </p:txBody>
      </p:sp>
    </p:spTree>
    <p:extLst>
      <p:ext uri="{BB962C8B-B14F-4D97-AF65-F5344CB8AC3E}">
        <p14:creationId xmlns:p14="http://schemas.microsoft.com/office/powerpoint/2010/main" val="1992699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59A03828-C11E-9E4A-A3E1-18C015DF94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8881" y="1932617"/>
            <a:ext cx="3909991" cy="18604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Eckit</a:t>
            </a:r>
            <a:r>
              <a:rPr lang="en-US" dirty="0"/>
              <a:t>: YAML API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Configuration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JEDI Academy, November, 2020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uk-UA" smtClean="0"/>
              <a:pPr/>
              <a:t>12</a:t>
            </a:fld>
            <a:endParaRPr lang="uk-UA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40455"/>
            <a:ext cx="5165213" cy="286546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0110" y="904571"/>
            <a:ext cx="63786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/>
              <a:t>Eckit</a:t>
            </a:r>
            <a:r>
              <a:rPr lang="en-US" sz="1800" dirty="0"/>
              <a:t> provides access routines to read YAML key-value pairs</a:t>
            </a:r>
          </a:p>
          <a:p>
            <a:r>
              <a:rPr lang="en-US" sz="1800" dirty="0"/>
              <a:t>	 </a:t>
            </a:r>
            <a:r>
              <a:rPr lang="en-US" sz="1800" dirty="0" err="1"/>
              <a:t>eckit</a:t>
            </a:r>
            <a:r>
              <a:rPr lang="en-US" sz="1800" dirty="0"/>
              <a:t>/</a:t>
            </a:r>
            <a:r>
              <a:rPr lang="en-US" sz="1800" dirty="0" err="1"/>
              <a:t>src</a:t>
            </a:r>
            <a:r>
              <a:rPr lang="en-US" sz="1800" dirty="0"/>
              <a:t>/</a:t>
            </a:r>
            <a:r>
              <a:rPr lang="en-US" sz="1800" dirty="0" err="1"/>
              <a:t>eckit</a:t>
            </a:r>
            <a:r>
              <a:rPr lang="en-US" sz="1800" dirty="0"/>
              <a:t>/</a:t>
            </a:r>
            <a:r>
              <a:rPr lang="en-US" sz="1800" dirty="0" err="1"/>
              <a:t>config</a:t>
            </a:r>
            <a:r>
              <a:rPr lang="en-US" sz="1800" dirty="0"/>
              <a:t>/</a:t>
            </a:r>
            <a:r>
              <a:rPr lang="en-US" sz="1800" dirty="0" err="1"/>
              <a:t>Configuration.h</a:t>
            </a:r>
            <a:endParaRPr lang="en-US" sz="1800" dirty="0"/>
          </a:p>
        </p:txBody>
      </p:sp>
      <p:sp>
        <p:nvSpPr>
          <p:cNvPr id="11" name="TextBox 10"/>
          <p:cNvSpPr txBox="1"/>
          <p:nvPr/>
        </p:nvSpPr>
        <p:spPr>
          <a:xfrm>
            <a:off x="1304693" y="4605919"/>
            <a:ext cx="2403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Use these methods</a:t>
            </a:r>
            <a:r>
              <a:rPr lang="mr-IN" sz="1800" dirty="0"/>
              <a:t>…</a:t>
            </a:r>
            <a:endParaRPr lang="en-US" sz="1800" dirty="0"/>
          </a:p>
        </p:txBody>
      </p:sp>
      <p:sp>
        <p:nvSpPr>
          <p:cNvPr id="12" name="TextBox 11"/>
          <p:cNvSpPr txBox="1"/>
          <p:nvPr/>
        </p:nvSpPr>
        <p:spPr>
          <a:xfrm>
            <a:off x="5538460" y="4049679"/>
            <a:ext cx="3441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r-IN" sz="1800" dirty="0"/>
              <a:t>…</a:t>
            </a:r>
            <a:r>
              <a:rPr lang="en-US" sz="1800" dirty="0"/>
              <a:t> to read these key-value pairs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12879" y="1932617"/>
            <a:ext cx="2943922" cy="167268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5714124" y="2688243"/>
            <a:ext cx="759853" cy="158381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>
            <a:stCxn id="13" idx="3"/>
            <a:endCxn id="14" idx="1"/>
          </p:cNvCxnSpPr>
          <p:nvPr/>
        </p:nvCxnSpPr>
        <p:spPr>
          <a:xfrm>
            <a:off x="2956801" y="2016251"/>
            <a:ext cx="2757323" cy="751183"/>
          </a:xfrm>
          <a:prstGeom prst="line">
            <a:avLst/>
          </a:prstGeom>
          <a:ln w="254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16"/>
          <p:cNvSpPr/>
          <p:nvPr/>
        </p:nvSpPr>
        <p:spPr>
          <a:xfrm>
            <a:off x="42068" y="4069815"/>
            <a:ext cx="4465778" cy="193092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5575745" y="3596053"/>
            <a:ext cx="1683699" cy="177861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>
            <a:cxnSpLocks/>
            <a:stCxn id="17" idx="3"/>
            <a:endCxn id="18" idx="1"/>
          </p:cNvCxnSpPr>
          <p:nvPr/>
        </p:nvCxnSpPr>
        <p:spPr>
          <a:xfrm flipV="1">
            <a:off x="4507846" y="3684984"/>
            <a:ext cx="1067899" cy="481377"/>
          </a:xfrm>
          <a:prstGeom prst="line">
            <a:avLst/>
          </a:prstGeom>
          <a:ln w="254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7198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7" grpId="0" animBg="1"/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/>
              <a:t>Overview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957480"/>
            <a:ext cx="8229600" cy="3905557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The JEDI system is controlled by an extensive and flexible configuration system</a:t>
            </a:r>
          </a:p>
          <a:p>
            <a:r>
              <a:rPr lang="en-US" dirty="0"/>
              <a:t>YAML based</a:t>
            </a:r>
          </a:p>
          <a:p>
            <a:pPr lvl="1"/>
            <a:r>
              <a:rPr lang="en-US" dirty="0"/>
              <a:t>Human friendly data serialization</a:t>
            </a:r>
          </a:p>
          <a:p>
            <a:pPr lvl="1"/>
            <a:r>
              <a:rPr lang="en-US" dirty="0"/>
              <a:t>Key-value pair specification</a:t>
            </a:r>
          </a:p>
          <a:p>
            <a:pPr lvl="1"/>
            <a:r>
              <a:rPr lang="en-US" dirty="0"/>
              <a:t>Nested sections</a:t>
            </a:r>
          </a:p>
          <a:p>
            <a:pPr lvl="1"/>
            <a:r>
              <a:rPr lang="en-US" dirty="0">
                <a:hlinkClick r:id="rId3"/>
              </a:rPr>
              <a:t>yaml.org</a:t>
            </a:r>
            <a:endParaRPr lang="en-US" dirty="0"/>
          </a:p>
          <a:p>
            <a:r>
              <a:rPr lang="en-US" dirty="0"/>
              <a:t>Goal is to reduce the need for writing custom code when setting up and running JEDI in an operational mode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Configuration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idx="11"/>
          </p:nvPr>
        </p:nvSpPr>
        <p:spPr>
          <a:xfrm>
            <a:off x="6836052" y="4863037"/>
            <a:ext cx="2307948" cy="290843"/>
          </a:xfrm>
        </p:spPr>
        <p:txBody>
          <a:bodyPr/>
          <a:lstStyle/>
          <a:p>
            <a:pPr algn="r"/>
            <a:r>
              <a:rPr lang="en-US" dirty="0"/>
              <a:t>JEDI Academy, November, 2020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ctr"/>
            <a:fld id="{00000000-1234-1234-1234-123412341234}" type="slidenum">
              <a:rPr lang="uk-UA" smtClean="0"/>
              <a:pPr algn="ctr"/>
              <a:t>2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3021182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YAML Basics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662887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Friendly text format</a:t>
            </a:r>
          </a:p>
          <a:p>
            <a:pPr lvl="1"/>
            <a:r>
              <a:rPr lang="en-US" dirty="0"/>
              <a:t>Simple</a:t>
            </a:r>
          </a:p>
          <a:p>
            <a:pPr lvl="1"/>
            <a:r>
              <a:rPr lang="en-US" dirty="0"/>
              <a:t>Portable</a:t>
            </a:r>
          </a:p>
          <a:p>
            <a:pPr lvl="1"/>
            <a:r>
              <a:rPr lang="en-US" dirty="0"/>
              <a:t>Allows for comments</a:t>
            </a:r>
          </a:p>
          <a:p>
            <a:r>
              <a:rPr lang="en-US" dirty="0"/>
              <a:t>Indentation defines nested sections</a:t>
            </a:r>
          </a:p>
          <a:p>
            <a:r>
              <a:rPr lang="en-US" dirty="0"/>
              <a:t>Data types: integer, float, string, </a:t>
            </a:r>
            <a:r>
              <a:rPr lang="en-US" dirty="0" err="1"/>
              <a:t>boolean</a:t>
            </a:r>
            <a:r>
              <a:rPr lang="en-US" dirty="0"/>
              <a:t>, date</a:t>
            </a:r>
          </a:p>
          <a:p>
            <a:r>
              <a:rPr lang="en-US" dirty="0"/>
              <a:t>Tabs are forbidden</a:t>
            </a:r>
          </a:p>
          <a:p>
            <a:pPr lvl="1"/>
            <a:r>
              <a:rPr lang="en-US" dirty="0"/>
              <a:t>Common source of errors</a:t>
            </a:r>
          </a:p>
          <a:p>
            <a:r>
              <a:rPr lang="en-US" dirty="0"/>
              <a:t>Reference</a:t>
            </a:r>
          </a:p>
          <a:p>
            <a:pPr lvl="1"/>
            <a:r>
              <a:rPr lang="en-US" u="sng" dirty="0">
                <a:hlinkClick r:id="rId2"/>
              </a:rPr>
              <a:t>http://yaml.org/spec/1.2/spec.html</a:t>
            </a: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Configuration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 algn="r"/>
            <a:r>
              <a:rPr lang="en-US"/>
              <a:t>JEDI Academy, November, 2020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ctr"/>
            <a:fld id="{00000000-1234-1234-1234-123412341234}" type="slidenum">
              <a:rPr lang="uk-UA" smtClean="0"/>
              <a:pPr algn="ctr"/>
              <a:t>3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5864974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YAML Examples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Configuration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 algn="r"/>
            <a:r>
              <a:rPr lang="en-US"/>
              <a:t>JEDI Academy, November, 2020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ctr"/>
            <a:fld id="{00000000-1234-1234-1234-123412341234}" type="slidenum">
              <a:rPr lang="uk-UA" smtClean="0"/>
              <a:pPr algn="ctr"/>
              <a:t>4</a:t>
            </a:fld>
            <a:endParaRPr lang="uk-UA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74" y="1138140"/>
            <a:ext cx="8905875" cy="2622550"/>
          </a:xfrm>
        </p:spPr>
      </p:pic>
      <p:sp>
        <p:nvSpPr>
          <p:cNvPr id="8" name="TextBox 7"/>
          <p:cNvSpPr txBox="1"/>
          <p:nvPr/>
        </p:nvSpPr>
        <p:spPr>
          <a:xfrm>
            <a:off x="180110" y="3921550"/>
            <a:ext cx="259237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/>
              <a:t>‘-’ element within a list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‘:’ separates key and value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‘#’ comment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38606" y="1576925"/>
            <a:ext cx="6896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  <a:sym typeface="Wingdings"/>
              </a:rPr>
              <a:t> </a:t>
            </a:r>
            <a:r>
              <a:rPr lang="en-US" dirty="0">
                <a:solidFill>
                  <a:srgbClr val="0070C0"/>
                </a:solidFill>
              </a:rPr>
              <a:t>List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17530" y="2825261"/>
            <a:ext cx="24211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  <a:sym typeface="Wingdings"/>
              </a:rPr>
              <a:t> </a:t>
            </a:r>
            <a:r>
              <a:rPr lang="en-US" dirty="0">
                <a:solidFill>
                  <a:srgbClr val="0070C0"/>
                </a:solidFill>
              </a:rPr>
              <a:t>List, where elements are a set of key-value pairs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618285" y="2825261"/>
            <a:ext cx="2374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  <a:sym typeface="Wingdings"/>
              </a:rPr>
              <a:t> </a:t>
            </a:r>
            <a:r>
              <a:rPr lang="en-US" dirty="0">
                <a:solidFill>
                  <a:srgbClr val="0070C0"/>
                </a:solidFill>
              </a:rPr>
              <a:t>Key-value pairs, where the values are lists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06066" y="1586352"/>
            <a:ext cx="23711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  <a:sym typeface="Wingdings"/>
              </a:rPr>
              <a:t> </a:t>
            </a:r>
            <a:r>
              <a:rPr lang="en-US" dirty="0">
                <a:solidFill>
                  <a:srgbClr val="0070C0"/>
                </a:solidFill>
              </a:rPr>
              <a:t>Series of key-value pairs</a:t>
            </a:r>
          </a:p>
        </p:txBody>
      </p:sp>
    </p:spTree>
    <p:extLst>
      <p:ext uri="{BB962C8B-B14F-4D97-AF65-F5344CB8AC3E}">
        <p14:creationId xmlns:p14="http://schemas.microsoft.com/office/powerpoint/2010/main" val="1193490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itle 6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3DEnVar Example</a:t>
            </a:r>
          </a:p>
        </p:txBody>
      </p:sp>
      <p:sp>
        <p:nvSpPr>
          <p:cNvPr id="63" name="Content Placeholder 6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662887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Step 1: Run BUMP to generate B-Matrix</a:t>
            </a:r>
          </a:p>
          <a:p>
            <a:pPr lvl="1"/>
            <a:r>
              <a:rPr lang="en-US" dirty="0"/>
              <a:t>Correlation (static B)</a:t>
            </a:r>
          </a:p>
          <a:p>
            <a:pPr lvl="1"/>
            <a:r>
              <a:rPr lang="en-US" dirty="0"/>
              <a:t>Localization (ensemble B)</a:t>
            </a:r>
          </a:p>
          <a:p>
            <a:r>
              <a:rPr lang="en-US" dirty="0"/>
              <a:t>Step 2: Run 3DVar</a:t>
            </a:r>
          </a:p>
          <a:p>
            <a:pPr lvl="1"/>
            <a:r>
              <a:rPr lang="en-US" dirty="0"/>
              <a:t>Cost Function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Step 3: Run increment</a:t>
            </a:r>
          </a:p>
          <a:p>
            <a:pPr lvl="1"/>
            <a:r>
              <a:rPr lang="en-US" dirty="0"/>
              <a:t>Diagnostics</a:t>
            </a:r>
          </a:p>
          <a:p>
            <a:pPr lvl="1"/>
            <a:endParaRPr lang="en-US" dirty="0"/>
          </a:p>
        </p:txBody>
      </p:sp>
      <p:sp>
        <p:nvSpPr>
          <p:cNvPr id="59" name="Date Placeholder 58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Configuration</a:t>
            </a:r>
            <a:endParaRPr lang="en-US" dirty="0"/>
          </a:p>
        </p:txBody>
      </p:sp>
      <p:sp>
        <p:nvSpPr>
          <p:cNvPr id="60" name="Footer Placeholder 59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JEDI Academy, November, 2020</a:t>
            </a:r>
            <a:endParaRPr lang="en-US" dirty="0"/>
          </a:p>
        </p:txBody>
      </p:sp>
      <p:sp>
        <p:nvSpPr>
          <p:cNvPr id="61" name="Slide Number Placeholder 60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uk-UA" smtClean="0"/>
              <a:pPr/>
              <a:t>5</a:t>
            </a:fld>
            <a:endParaRPr lang="uk-UA"/>
          </a:p>
        </p:txBody>
      </p:sp>
      <p:sp>
        <p:nvSpPr>
          <p:cNvPr id="65" name="Rounded Rectangle 64"/>
          <p:cNvSpPr/>
          <p:nvPr/>
        </p:nvSpPr>
        <p:spPr>
          <a:xfrm>
            <a:off x="4061856" y="3134946"/>
            <a:ext cx="4491129" cy="635615"/>
          </a:xfrm>
          <a:prstGeom prst="round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6081236" y="3687792"/>
            <a:ext cx="4523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chemeClr val="accent6"/>
                </a:solidFill>
                <a:sym typeface="Wingdings"/>
              </a:rPr>
              <a:t>J</a:t>
            </a:r>
            <a:r>
              <a:rPr lang="en-US" sz="2400" baseline="-25000">
                <a:solidFill>
                  <a:schemeClr val="accent6"/>
                </a:solidFill>
                <a:sym typeface="Wingdings"/>
              </a:rPr>
              <a:t>o</a:t>
            </a:r>
            <a:endParaRPr lang="en-US" sz="2400" baseline="-25000" dirty="0">
              <a:solidFill>
                <a:schemeClr val="accent6"/>
              </a:solidFill>
            </a:endParaRPr>
          </a:p>
        </p:txBody>
      </p:sp>
      <p:sp>
        <p:nvSpPr>
          <p:cNvPr id="68" name="Rounded Rectangle 67"/>
          <p:cNvSpPr/>
          <p:nvPr/>
        </p:nvSpPr>
        <p:spPr>
          <a:xfrm>
            <a:off x="2522385" y="3123072"/>
            <a:ext cx="1280182" cy="635615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2936292" y="3675918"/>
            <a:ext cx="4523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chemeClr val="accent2"/>
                </a:solidFill>
                <a:sym typeface="Wingdings"/>
              </a:rPr>
              <a:t>J</a:t>
            </a:r>
            <a:r>
              <a:rPr lang="en-US" sz="2400" baseline="-25000" dirty="0" err="1">
                <a:solidFill>
                  <a:schemeClr val="accent2"/>
                </a:solidFill>
                <a:sym typeface="Wingdings"/>
              </a:rPr>
              <a:t>b</a:t>
            </a:r>
            <a:endParaRPr lang="en-US" sz="2400" baseline="-25000" dirty="0">
              <a:solidFill>
                <a:schemeClr val="accent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123950" y="3111921"/>
                <a:ext cx="7638585" cy="6109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080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>
                          <a:latin typeface="Cambria Math" panose="02040503050406030204" pitchFamily="18" charset="0"/>
                        </a:rPr>
                        <m:t>𝐽</m:t>
                      </m:r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sz="18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8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80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sz="18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80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p>
                        <m:sSup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>
                              <a:latin typeface="Cambria Math" panose="02040503050406030204" pitchFamily="18" charset="0"/>
                            </a:rPr>
                            <m:t>𝐁</m:t>
                          </m:r>
                        </m:e>
                        <m:sup>
                          <m:r>
                            <a:rPr lang="en-US" sz="180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18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18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80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nor/>
                        </m:rPr>
                        <a:rPr lang="en-US" sz="1800" dirty="0"/>
                        <m:t> </m:t>
                      </m:r>
                      <m:f>
                        <m:f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80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18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𝑜</m:t>
                                  </m:r>
                                </m:sub>
                              </m:sSub>
                              <m:r>
                                <a:rPr lang="en-US" sz="18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8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  <m:d>
                                <m:dPr>
                                  <m:ctrlPr>
                                    <a:rPr lang="en-US" sz="1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180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sub>
                                  </m:sSub>
                                  <m:r>
                                    <a:rPr lang="en-US" sz="18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18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∆</m:t>
                                  </m:r>
                                  <m:r>
                                    <a:rPr lang="en-US" sz="18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sz="180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p>
                        <m:sSup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>
                              <a:latin typeface="Cambria Math" panose="02040503050406030204" pitchFamily="18" charset="0"/>
                            </a:rPr>
                            <m:t>𝐑</m:t>
                          </m:r>
                        </m:e>
                        <m:sup>
                          <m:r>
                            <a:rPr lang="en-US" sz="180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1800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  <m:r>
                            <a:rPr lang="en-US" sz="180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800"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sz="180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80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  <m:r>
                            <a:rPr lang="en-US" sz="180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8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sz="18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80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3950" y="3111921"/>
                <a:ext cx="7638585" cy="61093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131419" y="1892190"/>
                <a:ext cx="3211550" cy="3816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080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1" i="0" smtClean="0">
                              <a:latin typeface="Cambria Math" charset="0"/>
                            </a:rPr>
                            <m:t>𝐁</m:t>
                          </m:r>
                          <m:r>
                            <a:rPr lang="en-US" sz="1800" b="0" i="1" smtClean="0">
                              <a:latin typeface="Cambria Math" charset="0"/>
                            </a:rPr>
                            <m:t>= </m:t>
                          </m:r>
                          <m:r>
                            <a:rPr lang="en-US" sz="1800">
                              <a:latin typeface="Cambria Math" panose="02040503050406030204" pitchFamily="18" charset="0"/>
                            </a:rPr>
                            <m:t>𝐁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1800" b="0" i="0" smtClean="0">
                              <a:latin typeface="Cambria Math" charset="0"/>
                            </a:rPr>
                            <m:t>Static</m:t>
                          </m:r>
                        </m:sup>
                      </m:sSup>
                      <m:r>
                        <a:rPr lang="en-US" sz="1800" b="0" i="1" smtClean="0">
                          <a:latin typeface="Cambria Math" charset="0"/>
                        </a:rPr>
                        <m:t>+</m:t>
                      </m:r>
                      <m:sSup>
                        <m:sSup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>
                              <a:latin typeface="Cambria Math" panose="02040503050406030204" pitchFamily="18" charset="0"/>
                            </a:rPr>
                            <m:t>𝐁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1800" b="0" i="0" smtClean="0">
                              <a:latin typeface="Cambria Math" charset="0"/>
                            </a:rPr>
                            <m:t>Ensemble</m:t>
                          </m:r>
                        </m:sup>
                      </m:sSup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1419" y="1892190"/>
                <a:ext cx="3211550" cy="381643"/>
              </a:xfrm>
              <a:prstGeom prst="rect">
                <a:avLst/>
              </a:prstGeom>
              <a:blipFill rotWithShape="0">
                <a:blip r:embed="rId4"/>
                <a:stretch>
                  <a:fillRect t="-85714" b="-1206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09008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67" grpId="0"/>
      <p:bldP spid="68" grpId="0" animBg="1"/>
      <p:bldP spid="6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BUMP Configuration: Localization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Configuration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 algn="r"/>
            <a:r>
              <a:rPr lang="en-US"/>
              <a:t>JEDI Academy, November, 2020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ctr"/>
            <a:fld id="{00000000-1234-1234-1234-123412341234}" type="slidenum">
              <a:rPr lang="uk-UA" smtClean="0"/>
              <a:pPr algn="ctr"/>
              <a:t>6</a:t>
            </a:fld>
            <a:endParaRPr lang="uk-UA" dirty="0"/>
          </a:p>
        </p:txBody>
      </p:sp>
      <p:sp>
        <p:nvSpPr>
          <p:cNvPr id="8" name="TextBox 7"/>
          <p:cNvSpPr txBox="1"/>
          <p:nvPr/>
        </p:nvSpPr>
        <p:spPr>
          <a:xfrm>
            <a:off x="59790" y="1018289"/>
            <a:ext cx="877195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2200" dirty="0"/>
              <a:t>App: </a:t>
            </a:r>
            <a:r>
              <a:rPr lang="en-US" sz="2200" dirty="0">
                <a:solidFill>
                  <a:schemeClr val="accent2"/>
                </a:solidFill>
              </a:rPr>
              <a:t>fv3jedi_parameters.x</a:t>
            </a:r>
            <a:r>
              <a:rPr lang="en-US" sz="2200" dirty="0"/>
              <a:t> </a:t>
            </a:r>
            <a:r>
              <a:rPr lang="en-US" sz="2200" dirty="0" err="1">
                <a:solidFill>
                  <a:schemeClr val="accent5"/>
                </a:solidFill>
              </a:rPr>
              <a:t>localization_parameters_fixed.yaml</a:t>
            </a:r>
            <a:r>
              <a:rPr lang="en-US" sz="2200" dirty="0">
                <a:solidFill>
                  <a:schemeClr val="accent5"/>
                </a:solidFill>
              </a:rPr>
              <a:t> </a:t>
            </a:r>
            <a:r>
              <a:rPr lang="en-US" sz="2200" dirty="0">
                <a:solidFill>
                  <a:schemeClr val="tx1"/>
                </a:solidFill>
              </a:rPr>
              <a:t>logfile</a:t>
            </a:r>
            <a:endParaRPr lang="en-US" sz="2200" dirty="0"/>
          </a:p>
        </p:txBody>
      </p:sp>
      <p:cxnSp>
        <p:nvCxnSpPr>
          <p:cNvPr id="10" name="Elbow Connector 9"/>
          <p:cNvCxnSpPr>
            <a:cxnSpLocks/>
            <a:endCxn id="21" idx="0"/>
          </p:cNvCxnSpPr>
          <p:nvPr/>
        </p:nvCxnSpPr>
        <p:spPr>
          <a:xfrm rot="5400000">
            <a:off x="6583375" y="1534950"/>
            <a:ext cx="283514" cy="12700"/>
          </a:xfrm>
          <a:prstGeom prst="bentConnector3">
            <a:avLst>
              <a:gd name="adj1" fmla="val 50000"/>
            </a:avLst>
          </a:prstGeom>
          <a:ln w="508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366506" y="1781316"/>
            <a:ext cx="2005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Specify resolution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66505" y="2288463"/>
            <a:ext cx="2198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Increment variables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430004" y="3869630"/>
            <a:ext cx="3082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Perform localization function</a:t>
            </a:r>
          </a:p>
        </p:txBody>
      </p:sp>
      <p:cxnSp>
        <p:nvCxnSpPr>
          <p:cNvPr id="19" name="Straight Arrow Connector 18"/>
          <p:cNvCxnSpPr>
            <a:cxnSpLocks/>
            <a:stCxn id="12" idx="3"/>
          </p:cNvCxnSpPr>
          <p:nvPr/>
        </p:nvCxnSpPr>
        <p:spPr>
          <a:xfrm>
            <a:off x="3372183" y="1965982"/>
            <a:ext cx="2207276" cy="2393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cxnSpLocks/>
            <a:stCxn id="13" idx="3"/>
          </p:cNvCxnSpPr>
          <p:nvPr/>
        </p:nvCxnSpPr>
        <p:spPr>
          <a:xfrm>
            <a:off x="3564543" y="2473129"/>
            <a:ext cx="2014916" cy="846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cxnSpLocks/>
            <a:stCxn id="14" idx="3"/>
          </p:cNvCxnSpPr>
          <p:nvPr/>
        </p:nvCxnSpPr>
        <p:spPr>
          <a:xfrm>
            <a:off x="4512899" y="4054296"/>
            <a:ext cx="1066560" cy="13466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763B7F20-225F-8D4B-9F2F-254A52D174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1339" y="1676707"/>
            <a:ext cx="2207586" cy="3189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72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3DEnVar Configuration: Cost function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Configuration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JEDI Academy, November, 2020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uk-UA" smtClean="0"/>
              <a:pPr/>
              <a:t>7</a:t>
            </a:fld>
            <a:endParaRPr lang="uk-UA"/>
          </a:p>
        </p:txBody>
      </p:sp>
      <p:sp>
        <p:nvSpPr>
          <p:cNvPr id="7" name="TextBox 6"/>
          <p:cNvSpPr txBox="1"/>
          <p:nvPr/>
        </p:nvSpPr>
        <p:spPr>
          <a:xfrm>
            <a:off x="180110" y="970159"/>
            <a:ext cx="54585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2400" dirty="0"/>
              <a:t>App: </a:t>
            </a:r>
            <a:r>
              <a:rPr lang="en-US" sz="2400" dirty="0">
                <a:solidFill>
                  <a:schemeClr val="accent2"/>
                </a:solidFill>
              </a:rPr>
              <a:t>fv3jedi_var.x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accent5"/>
                </a:solidFill>
              </a:rPr>
              <a:t>3denvar.yaml </a:t>
            </a:r>
            <a:r>
              <a:rPr lang="en-US" sz="2400" dirty="0"/>
              <a:t>logfile</a:t>
            </a:r>
          </a:p>
        </p:txBody>
      </p:sp>
      <p:cxnSp>
        <p:nvCxnSpPr>
          <p:cNvPr id="10" name="Straight Connector 9"/>
          <p:cNvCxnSpPr>
            <a:cxnSpLocks/>
          </p:cNvCxnSpPr>
          <p:nvPr/>
        </p:nvCxnSpPr>
        <p:spPr>
          <a:xfrm flipV="1">
            <a:off x="5548937" y="1951463"/>
            <a:ext cx="627130" cy="2391937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cxnSpLocks/>
          </p:cNvCxnSpPr>
          <p:nvPr/>
        </p:nvCxnSpPr>
        <p:spPr>
          <a:xfrm>
            <a:off x="5548937" y="4768850"/>
            <a:ext cx="627130" cy="91116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lbow Connector 13"/>
          <p:cNvCxnSpPr>
            <a:cxnSpLocks/>
            <a:endCxn id="12" idx="0"/>
          </p:cNvCxnSpPr>
          <p:nvPr/>
        </p:nvCxnSpPr>
        <p:spPr>
          <a:xfrm>
            <a:off x="3438498" y="1425296"/>
            <a:ext cx="768453" cy="384098"/>
          </a:xfrm>
          <a:prstGeom prst="bentConnector2">
            <a:avLst/>
          </a:prstGeom>
          <a:ln w="508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40104" y="2883034"/>
            <a:ext cx="22406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Model component (</a:t>
            </a:r>
            <a:r>
              <a:rPr lang="en-US" sz="1600" dirty="0" err="1"/>
              <a:t>Jb</a:t>
            </a:r>
            <a:r>
              <a:rPr lang="en-US" sz="1600" dirty="0"/>
              <a:t>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05559" y="4188836"/>
            <a:ext cx="20620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/>
              <a:t>Obs</a:t>
            </a:r>
            <a:r>
              <a:rPr lang="en-US" sz="1600" dirty="0"/>
              <a:t> component (Jo)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27024" y="1814635"/>
            <a:ext cx="17637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3DVar technique</a:t>
            </a:r>
          </a:p>
          <a:p>
            <a:r>
              <a:rPr lang="en-US" sz="1600" dirty="0"/>
              <a:t>Variables</a:t>
            </a:r>
          </a:p>
        </p:txBody>
      </p:sp>
      <p:pic>
        <p:nvPicPr>
          <p:cNvPr id="12" name="Picture 11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CA46F20F-20CA-9442-8EF0-585369FDD5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4965" y="1809394"/>
            <a:ext cx="2683972" cy="3070397"/>
          </a:xfrm>
          <a:prstGeom prst="rect">
            <a:avLst/>
          </a:prstGeom>
        </p:spPr>
      </p:pic>
      <p:sp>
        <p:nvSpPr>
          <p:cNvPr id="25" name="Left Brace 24">
            <a:extLst>
              <a:ext uri="{FF2B5EF4-FFF2-40B4-BE49-F238E27FC236}">
                <a16:creationId xmlns:a16="http://schemas.microsoft.com/office/drawing/2014/main" id="{4F23F9DB-8B2F-C942-A613-FEFCA3313AAF}"/>
              </a:ext>
            </a:extLst>
          </p:cNvPr>
          <p:cNvSpPr/>
          <p:nvPr/>
        </p:nvSpPr>
        <p:spPr>
          <a:xfrm>
            <a:off x="2505682" y="3860800"/>
            <a:ext cx="279400" cy="981926"/>
          </a:xfrm>
          <a:prstGeom prst="leftBrace">
            <a:avLst>
              <a:gd name="adj1" fmla="val 8333"/>
              <a:gd name="adj2" fmla="val 51293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Left Brace 28">
            <a:extLst>
              <a:ext uri="{FF2B5EF4-FFF2-40B4-BE49-F238E27FC236}">
                <a16:creationId xmlns:a16="http://schemas.microsoft.com/office/drawing/2014/main" id="{7936E6B7-4FB9-5B44-894C-62875A4855C2}"/>
              </a:ext>
            </a:extLst>
          </p:cNvPr>
          <p:cNvSpPr/>
          <p:nvPr/>
        </p:nvSpPr>
        <p:spPr>
          <a:xfrm>
            <a:off x="2504304" y="2392947"/>
            <a:ext cx="279400" cy="1318729"/>
          </a:xfrm>
          <a:prstGeom prst="leftBrace">
            <a:avLst>
              <a:gd name="adj1" fmla="val 8333"/>
              <a:gd name="adj2" fmla="val 51293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02656482-3E54-784A-A14D-8FAD99408E23}"/>
              </a:ext>
            </a:extLst>
          </p:cNvPr>
          <p:cNvCxnSpPr>
            <a:cxnSpLocks/>
            <a:stCxn id="27" idx="3"/>
          </p:cNvCxnSpPr>
          <p:nvPr/>
        </p:nvCxnSpPr>
        <p:spPr>
          <a:xfrm>
            <a:off x="2190739" y="2107023"/>
            <a:ext cx="668366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3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6B55E283-4C05-0248-9D41-6B394AE3E0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3163" y="1951463"/>
            <a:ext cx="2262169" cy="2908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453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3" grpId="0"/>
      <p:bldP spid="27" grpId="0"/>
      <p:bldP spid="25" grpId="0" animBg="1"/>
      <p:bldP spid="2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3DEnVar Configuration (continued)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Configuration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JEDI Academy, November, 2020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uk-UA" smtClean="0"/>
              <a:pPr/>
              <a:t>8</a:t>
            </a:fld>
            <a:endParaRPr lang="uk-UA"/>
          </a:p>
        </p:txBody>
      </p:sp>
      <p:sp>
        <p:nvSpPr>
          <p:cNvPr id="7" name="TextBox 6"/>
          <p:cNvSpPr txBox="1"/>
          <p:nvPr/>
        </p:nvSpPr>
        <p:spPr>
          <a:xfrm>
            <a:off x="180110" y="925555"/>
            <a:ext cx="54585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2400" dirty="0"/>
              <a:t>App: </a:t>
            </a:r>
            <a:r>
              <a:rPr lang="en-US" sz="2400" dirty="0">
                <a:solidFill>
                  <a:schemeClr val="accent2"/>
                </a:solidFill>
              </a:rPr>
              <a:t>fv3jedi_var.x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accent5"/>
                </a:solidFill>
              </a:rPr>
              <a:t>3denvar.yaml </a:t>
            </a:r>
            <a:r>
              <a:rPr lang="en-US" sz="2400" dirty="0"/>
              <a:t>logfile</a:t>
            </a:r>
          </a:p>
        </p:txBody>
      </p:sp>
      <p:cxnSp>
        <p:nvCxnSpPr>
          <p:cNvPr id="8" name="Elbow Connector 7"/>
          <p:cNvCxnSpPr>
            <a:cxnSpLocks/>
            <a:endCxn id="10" idx="0"/>
          </p:cNvCxnSpPr>
          <p:nvPr/>
        </p:nvCxnSpPr>
        <p:spPr>
          <a:xfrm>
            <a:off x="3635298" y="1387220"/>
            <a:ext cx="3086763" cy="340990"/>
          </a:xfrm>
          <a:prstGeom prst="bentConnector2">
            <a:avLst/>
          </a:prstGeom>
          <a:ln w="508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10357" y="2516581"/>
            <a:ext cx="4296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Minimization algorithm (many available)</a:t>
            </a:r>
          </a:p>
        </p:txBody>
      </p:sp>
      <p:cxnSp>
        <p:nvCxnSpPr>
          <p:cNvPr id="23" name="Straight Arrow Connector 22"/>
          <p:cNvCxnSpPr>
            <a:cxnSpLocks/>
            <a:stCxn id="22" idx="3"/>
          </p:cNvCxnSpPr>
          <p:nvPr/>
        </p:nvCxnSpPr>
        <p:spPr>
          <a:xfrm>
            <a:off x="4606705" y="2701247"/>
            <a:ext cx="1177975" cy="22800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3171773" y="3663586"/>
            <a:ext cx="21336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Iteration control (outer, inner loops)</a:t>
            </a:r>
          </a:p>
        </p:txBody>
      </p:sp>
      <p:pic>
        <p:nvPicPr>
          <p:cNvPr id="10" name="Picture 9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6FCA3A4F-1A1F-AE45-9180-AC2B9A3AB0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4680" y="1728210"/>
            <a:ext cx="1874762" cy="3135539"/>
          </a:xfrm>
          <a:prstGeom prst="rect">
            <a:avLst/>
          </a:prstGeom>
        </p:spPr>
      </p:pic>
      <p:sp>
        <p:nvSpPr>
          <p:cNvPr id="16" name="Left Brace 15">
            <a:extLst>
              <a:ext uri="{FF2B5EF4-FFF2-40B4-BE49-F238E27FC236}">
                <a16:creationId xmlns:a16="http://schemas.microsoft.com/office/drawing/2014/main" id="{2F1177CB-7804-8849-B85A-DD5FF2F3760C}"/>
              </a:ext>
            </a:extLst>
          </p:cNvPr>
          <p:cNvSpPr/>
          <p:nvPr/>
        </p:nvSpPr>
        <p:spPr>
          <a:xfrm>
            <a:off x="5308600" y="3184587"/>
            <a:ext cx="364905" cy="1595346"/>
          </a:xfrm>
          <a:prstGeom prst="leftBrace">
            <a:avLst>
              <a:gd name="adj1" fmla="val 8333"/>
              <a:gd name="adj2" fmla="val 5049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81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9" grpId="0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Increment Diagnostic Configuration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Configuration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JEDI Academy, November, 2020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uk-UA" smtClean="0"/>
              <a:pPr/>
              <a:t>9</a:t>
            </a:fld>
            <a:endParaRPr lang="uk-UA"/>
          </a:p>
        </p:txBody>
      </p:sp>
      <p:sp>
        <p:nvSpPr>
          <p:cNvPr id="7" name="TextBox 6"/>
          <p:cNvSpPr txBox="1"/>
          <p:nvPr/>
        </p:nvSpPr>
        <p:spPr>
          <a:xfrm>
            <a:off x="180110" y="1049125"/>
            <a:ext cx="8813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2400" dirty="0"/>
              <a:t>App: </a:t>
            </a:r>
            <a:r>
              <a:rPr lang="en-US" sz="2200" dirty="0">
                <a:solidFill>
                  <a:schemeClr val="accent2"/>
                </a:solidFill>
              </a:rPr>
              <a:t>fv3jedi</a:t>
            </a:r>
            <a:r>
              <a:rPr lang="en-US" sz="2400" dirty="0">
                <a:solidFill>
                  <a:schemeClr val="accent2"/>
                </a:solidFill>
              </a:rPr>
              <a:t>_diffstates.x </a:t>
            </a:r>
            <a:r>
              <a:rPr lang="en-US" sz="2400" dirty="0">
                <a:solidFill>
                  <a:schemeClr val="accent5"/>
                </a:solidFill>
              </a:rPr>
              <a:t>create_increment_3denvar.yaml </a:t>
            </a:r>
            <a:r>
              <a:rPr lang="en-US" sz="2400" dirty="0"/>
              <a:t>logfile</a:t>
            </a:r>
          </a:p>
        </p:txBody>
      </p:sp>
      <p:cxnSp>
        <p:nvCxnSpPr>
          <p:cNvPr id="8" name="Elbow Connector 7"/>
          <p:cNvCxnSpPr>
            <a:cxnSpLocks/>
            <a:endCxn id="11" idx="0"/>
          </p:cNvCxnSpPr>
          <p:nvPr/>
        </p:nvCxnSpPr>
        <p:spPr>
          <a:xfrm>
            <a:off x="5820032" y="1498433"/>
            <a:ext cx="771287" cy="301479"/>
          </a:xfrm>
          <a:prstGeom prst="bentConnector2">
            <a:avLst/>
          </a:prstGeom>
          <a:ln w="508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011004" y="2172598"/>
            <a:ext cx="1823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Grid resolutions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42552" y="3735064"/>
            <a:ext cx="2816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Variables for diagnostics</a:t>
            </a:r>
          </a:p>
        </p:txBody>
      </p:sp>
      <p:cxnSp>
        <p:nvCxnSpPr>
          <p:cNvPr id="21" name="Straight Arrow Connector 20"/>
          <p:cNvCxnSpPr>
            <a:cxnSpLocks/>
            <a:stCxn id="20" idx="3"/>
          </p:cNvCxnSpPr>
          <p:nvPr/>
        </p:nvCxnSpPr>
        <p:spPr>
          <a:xfrm>
            <a:off x="3458692" y="3919730"/>
            <a:ext cx="1836913" cy="46912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358371" y="4438528"/>
            <a:ext cx="16486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Output format</a:t>
            </a:r>
          </a:p>
        </p:txBody>
      </p:sp>
      <p:cxnSp>
        <p:nvCxnSpPr>
          <p:cNvPr id="25" name="Straight Arrow Connector 24"/>
          <p:cNvCxnSpPr>
            <a:cxnSpLocks/>
            <a:stCxn id="24" idx="3"/>
          </p:cNvCxnSpPr>
          <p:nvPr/>
        </p:nvCxnSpPr>
        <p:spPr>
          <a:xfrm>
            <a:off x="3007061" y="4623194"/>
            <a:ext cx="2288544" cy="9708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8144B001-68C6-6445-98F2-6F4532E384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5605" y="1799912"/>
            <a:ext cx="2591428" cy="3150728"/>
          </a:xfrm>
          <a:prstGeom prst="rect">
            <a:avLst/>
          </a:prstGeom>
        </p:spPr>
      </p:pic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0EB32BBE-7469-2146-9F53-76D71C9FB6F8}"/>
              </a:ext>
            </a:extLst>
          </p:cNvPr>
          <p:cNvCxnSpPr>
            <a:cxnSpLocks/>
            <a:stCxn id="20" idx="3"/>
          </p:cNvCxnSpPr>
          <p:nvPr/>
        </p:nvCxnSpPr>
        <p:spPr>
          <a:xfrm flipV="1">
            <a:off x="3458692" y="3632712"/>
            <a:ext cx="1836913" cy="28701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Left Brace 28">
            <a:extLst>
              <a:ext uri="{FF2B5EF4-FFF2-40B4-BE49-F238E27FC236}">
                <a16:creationId xmlns:a16="http://schemas.microsoft.com/office/drawing/2014/main" id="{0FA14E93-97EE-0C48-942A-C64935FE6BB4}"/>
              </a:ext>
            </a:extLst>
          </p:cNvPr>
          <p:cNvSpPr/>
          <p:nvPr/>
        </p:nvSpPr>
        <p:spPr>
          <a:xfrm>
            <a:off x="4856072" y="1859819"/>
            <a:ext cx="439533" cy="963490"/>
          </a:xfrm>
          <a:prstGeom prst="leftBrace">
            <a:avLst>
              <a:gd name="adj1" fmla="val 8333"/>
              <a:gd name="adj2" fmla="val 5049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26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0" grpId="0"/>
      <p:bldP spid="24" grpId="0"/>
      <p:bldP spid="29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5118</TotalTime>
  <Words>599</Words>
  <Application>Microsoft Macintosh PowerPoint</Application>
  <PresentationFormat>On-screen Show (16:9)</PresentationFormat>
  <Paragraphs>128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Cambria Math</vt:lpstr>
      <vt:lpstr>1_Office Theme</vt:lpstr>
      <vt:lpstr>The Joint Effort for Data assimilation Integration (JEDI)</vt:lpstr>
      <vt:lpstr>Overview</vt:lpstr>
      <vt:lpstr>YAML Basics</vt:lpstr>
      <vt:lpstr>YAML Examples</vt:lpstr>
      <vt:lpstr>3DEnVar Example</vt:lpstr>
      <vt:lpstr>BUMP Configuration: Localization</vt:lpstr>
      <vt:lpstr>3DEnVar Configuration: Cost function</vt:lpstr>
      <vt:lpstr>3DEnVar Configuration (continued)</vt:lpstr>
      <vt:lpstr>Increment Diagnostic Configuration</vt:lpstr>
      <vt:lpstr>Eckit: YAML API</vt:lpstr>
      <vt:lpstr>Eckit: YAML API</vt:lpstr>
      <vt:lpstr>Eckit: YAML API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Joint Effort for Data assimilation Integration (JEDI)</dc:title>
  <dc:subject/>
  <dc:creator/>
  <cp:keywords/>
  <dc:description/>
  <cp:lastModifiedBy>Stephen Herbener</cp:lastModifiedBy>
  <cp:revision>140</cp:revision>
  <cp:lastPrinted>2020-02-24T18:53:26Z</cp:lastPrinted>
  <dcterms:modified xsi:type="dcterms:W3CDTF">2020-11-16T02:56:21Z</dcterms:modified>
  <cp:category/>
</cp:coreProperties>
</file>