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71" r:id="rId1"/>
  </p:sldMasterIdLst>
  <p:notesMasterIdLst>
    <p:notesMasterId r:id="rId33"/>
  </p:notesMasterIdLst>
  <p:sldIdLst>
    <p:sldId id="256" r:id="rId2"/>
    <p:sldId id="306" r:id="rId3"/>
    <p:sldId id="322" r:id="rId4"/>
    <p:sldId id="329" r:id="rId5"/>
    <p:sldId id="323" r:id="rId6"/>
    <p:sldId id="320" r:id="rId7"/>
    <p:sldId id="287" r:id="rId8"/>
    <p:sldId id="325" r:id="rId9"/>
    <p:sldId id="326" r:id="rId10"/>
    <p:sldId id="283" r:id="rId11"/>
    <p:sldId id="260" r:id="rId12"/>
    <p:sldId id="303" r:id="rId13"/>
    <p:sldId id="305" r:id="rId14"/>
    <p:sldId id="324" r:id="rId15"/>
    <p:sldId id="321" r:id="rId16"/>
    <p:sldId id="307" r:id="rId17"/>
    <p:sldId id="327" r:id="rId18"/>
    <p:sldId id="285" r:id="rId19"/>
    <p:sldId id="290" r:id="rId20"/>
    <p:sldId id="308" r:id="rId21"/>
    <p:sldId id="328" r:id="rId22"/>
    <p:sldId id="275" r:id="rId23"/>
    <p:sldId id="333" r:id="rId24"/>
    <p:sldId id="319" r:id="rId25"/>
    <p:sldId id="330" r:id="rId26"/>
    <p:sldId id="298" r:id="rId27"/>
    <p:sldId id="312" r:id="rId28"/>
    <p:sldId id="313" r:id="rId29"/>
    <p:sldId id="315" r:id="rId30"/>
    <p:sldId id="314" r:id="rId31"/>
    <p:sldId id="317" r:id="rId32"/>
  </p:sldIdLst>
  <p:sldSz cx="9144000" cy="5143500" type="screen16x9"/>
  <p:notesSz cx="6858000" cy="9144000"/>
  <p:embeddedFontLst>
    <p:embeddedFont>
      <p:font typeface="Calibri" panose="020F050202020403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BACA"/>
    <a:srgbClr val="0091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88B6CE0-99C9-4972-9613-910CC52C2769}">
  <a:tblStyle styleId="{588B6CE0-99C9-4972-9613-910CC52C276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A663ECC-8C5C-4C5F-A1C8-A0C30C73B1C4}"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983A968D-58A5-474B-8968-2E6848825FE3}"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1" autoAdjust="0"/>
    <p:restoredTop sz="95449" autoAdjust="0"/>
  </p:normalViewPr>
  <p:slideViewPr>
    <p:cSldViewPr snapToGrid="0">
      <p:cViewPr varScale="1">
        <p:scale>
          <a:sx n="183" d="100"/>
          <a:sy n="183" d="100"/>
        </p:scale>
        <p:origin x="208" y="368"/>
      </p:cViewPr>
      <p:guideLst>
        <p:guide orient="horz" pos="2160"/>
        <p:guide pos="2880"/>
        <p:guide orient="horz" pos="1620"/>
      </p:guideLst>
    </p:cSldViewPr>
  </p:slideViewPr>
  <p:notesTextViewPr>
    <p:cViewPr>
      <p:scale>
        <a:sx n="1" d="1"/>
        <a:sy n="1" d="1"/>
      </p:scale>
      <p:origin x="0" y="0"/>
    </p:cViewPr>
  </p:notesTextViewPr>
  <p:sorterViewPr>
    <p:cViewPr>
      <p:scale>
        <a:sx n="106" d="100"/>
        <a:sy n="10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8224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44cd3bd0fe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44cd3bd0f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models, different algorithms and applications.</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10</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940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4ea776d0f9_4_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g4ea776d0f9_4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4ea776d0f9_4_20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g4ea776d0f9_4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Shape 32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323" name="Shape 32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28</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2"/>
        <p:cNvGrpSpPr/>
        <p:nvPr/>
      </p:nvGrpSpPr>
      <p:grpSpPr>
        <a:xfrm>
          <a:off x="0" y="0"/>
          <a:ext cx="0" cy="0"/>
          <a:chOff x="0" y="0"/>
          <a:chExt cx="0" cy="0"/>
        </a:xfrm>
      </p:grpSpPr>
      <p:sp>
        <p:nvSpPr>
          <p:cNvPr id="93" name="Google Shape;93;p14"/>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lstStyle>
            <a:lvl1pPr lvl="0" algn="ctr" rtl="0">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4" name="Google Shape;94;p14"/>
          <p:cNvSpPr txBox="1">
            <a:spLocks noGrp="1"/>
          </p:cNvSpPr>
          <p:nvPr>
            <p:ph type="subTitle" idx="1"/>
          </p:nvPr>
        </p:nvSpPr>
        <p:spPr>
          <a:xfrm>
            <a:off x="1371600" y="2914650"/>
            <a:ext cx="6400800" cy="1314225"/>
          </a:xfrm>
          <a:prstGeom prst="rect">
            <a:avLst/>
          </a:prstGeom>
          <a:noFill/>
          <a:ln>
            <a:noFill/>
          </a:ln>
        </p:spPr>
        <p:txBody>
          <a:bodyPr spcFirstLastPara="1" wrap="square" lIns="91425" tIns="45700" rIns="91425" bIns="45700" anchor="t" anchorCtr="0"/>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95" name="Google Shape;95;p14"/>
          <p:cNvSpPr txBox="1">
            <a:spLocks noGrp="1"/>
          </p:cNvSpPr>
          <p:nvPr>
            <p:ph type="dt" idx="10"/>
          </p:nvPr>
        </p:nvSpPr>
        <p:spPr>
          <a:xfrm>
            <a:off x="457200" y="4767263"/>
            <a:ext cx="2133600" cy="273825"/>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r>
              <a:rPr lang="en-US" dirty="0"/>
              <a:t>JEDI</a:t>
            </a:r>
            <a:endParaRPr dirty="0"/>
          </a:p>
        </p:txBody>
      </p:sp>
      <p:sp>
        <p:nvSpPr>
          <p:cNvPr id="96" name="Google Shape;96;p14"/>
          <p:cNvSpPr txBox="1">
            <a:spLocks noGrp="1"/>
          </p:cNvSpPr>
          <p:nvPr>
            <p:ph type="ftr" idx="11"/>
          </p:nvPr>
        </p:nvSpPr>
        <p:spPr>
          <a:xfrm>
            <a:off x="3124200" y="4767263"/>
            <a:ext cx="2895600" cy="273825"/>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r>
              <a:rPr lang="en-US"/>
              <a:t>Y. Trémolet, JCSDA</a:t>
            </a:r>
            <a:endParaRPr/>
          </a:p>
        </p:txBody>
      </p:sp>
      <p:sp>
        <p:nvSpPr>
          <p:cNvPr id="97" name="Google Shape;97;p14"/>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GB"/>
              <a:t>JEDI</a:t>
            </a:r>
            <a:endParaRPr lang="en-US"/>
          </a:p>
        </p:txBody>
      </p:sp>
      <p:sp>
        <p:nvSpPr>
          <p:cNvPr id="5" name="Footer Placeholder 4"/>
          <p:cNvSpPr>
            <a:spLocks noGrp="1"/>
          </p:cNvSpPr>
          <p:nvPr>
            <p:ph type="ftr" sz="quarter" idx="11"/>
          </p:nvPr>
        </p:nvSpPr>
        <p:spPr/>
        <p:txBody>
          <a:bodyPr/>
          <a:lstStyle/>
          <a:p>
            <a:r>
              <a:rPr lang="en-US"/>
              <a:t>Y. Trémolet, JCSDA</a:t>
            </a:r>
          </a:p>
        </p:txBody>
      </p:sp>
      <p:sp>
        <p:nvSpPr>
          <p:cNvPr id="6" name="Slide Number Placeholder 5"/>
          <p:cNvSpPr>
            <a:spLocks noGrp="1"/>
          </p:cNvSpPr>
          <p:nvPr>
            <p:ph type="sldNum" sz="quarter" idx="12"/>
          </p:nvPr>
        </p:nvSpPr>
        <p:spPr/>
        <p:txBody>
          <a:bodyPr/>
          <a:lstStyle/>
          <a:p>
            <a:fld id="{464D3740-6ED1-F845-93BD-27C684B2C932}" type="slidenum">
              <a:rPr lang="en-US" smtClean="0"/>
              <a:t>‹#›</a:t>
            </a:fld>
            <a:endParaRPr lang="en-US"/>
          </a:p>
        </p:txBody>
      </p:sp>
    </p:spTree>
    <p:extLst>
      <p:ext uri="{BB962C8B-B14F-4D97-AF65-F5344CB8AC3E}">
        <p14:creationId xmlns:p14="http://schemas.microsoft.com/office/powerpoint/2010/main" val="148326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180110" y="0"/>
            <a:ext cx="7625727" cy="701387"/>
          </a:xfrm>
          <a:prstGeom prst="rect">
            <a:avLst/>
          </a:prstGeom>
          <a:noFill/>
          <a:ln>
            <a:noFill/>
          </a:ln>
        </p:spPr>
        <p:txBody>
          <a:bodyPr spcFirstLastPara="1" wrap="square" lIns="91425" tIns="45700" rIns="91425" bIns="45700" anchor="ctr" anchorCtr="0"/>
          <a:lstStyle>
            <a:lvl1pPr lvl="0" algn="l" rtl="0">
              <a:spcBef>
                <a:spcPts val="0"/>
              </a:spcBef>
              <a:spcAft>
                <a:spcPts val="0"/>
              </a:spcAft>
              <a:buClr>
                <a:schemeClr val="lt1"/>
              </a:buClr>
              <a:buSzPts val="1800"/>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100" name="Google Shape;100;p15"/>
          <p:cNvSpPr txBox="1">
            <a:spLocks noGrp="1"/>
          </p:cNvSpPr>
          <p:nvPr>
            <p:ph type="dt" idx="10"/>
          </p:nvPr>
        </p:nvSpPr>
        <p:spPr>
          <a:xfrm>
            <a:off x="0" y="4953432"/>
            <a:ext cx="2133600" cy="190068"/>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r>
              <a:rPr lang="en-US" dirty="0"/>
              <a:t>JEDI</a:t>
            </a:r>
          </a:p>
        </p:txBody>
      </p:sp>
      <p:sp>
        <p:nvSpPr>
          <p:cNvPr id="101" name="Google Shape;101;p15"/>
          <p:cNvSpPr txBox="1">
            <a:spLocks noGrp="1"/>
          </p:cNvSpPr>
          <p:nvPr>
            <p:ph type="ftr" idx="11"/>
          </p:nvPr>
        </p:nvSpPr>
        <p:spPr>
          <a:xfrm>
            <a:off x="6248400" y="4953433"/>
            <a:ext cx="2895600" cy="187274"/>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r>
              <a:rPr lang="en-US" dirty="0"/>
              <a:t>JCSDA</a:t>
            </a:r>
          </a:p>
        </p:txBody>
      </p:sp>
      <p:sp>
        <p:nvSpPr>
          <p:cNvPr id="102" name="Google Shape;102;p15"/>
          <p:cNvSpPr txBox="1">
            <a:spLocks noGrp="1"/>
          </p:cNvSpPr>
          <p:nvPr>
            <p:ph type="sldNum" idx="12"/>
          </p:nvPr>
        </p:nvSpPr>
        <p:spPr>
          <a:xfrm>
            <a:off x="3124200" y="4953432"/>
            <a:ext cx="2133600" cy="190068"/>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722313" y="3305176"/>
            <a:ext cx="7772400" cy="1021500"/>
          </a:xfrm>
          <a:prstGeom prst="rect">
            <a:avLst/>
          </a:prstGeom>
          <a:noFill/>
          <a:ln>
            <a:noFill/>
          </a:ln>
        </p:spPr>
        <p:txBody>
          <a:bodyPr spcFirstLastPara="1" wrap="square" lIns="91425" tIns="45700" rIns="91425" bIns="45700" anchor="t" anchorCtr="0"/>
          <a:lstStyle>
            <a:lvl1pPr lvl="0" algn="l" rtl="0">
              <a:spcBef>
                <a:spcPts val="0"/>
              </a:spcBef>
              <a:spcAft>
                <a:spcPts val="0"/>
              </a:spcAft>
              <a:buClr>
                <a:schemeClr val="lt1"/>
              </a:buClr>
              <a:buSzPts val="4000"/>
              <a:buFont typeface="Calibri"/>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1" name="Google Shape;111;p17"/>
          <p:cNvSpPr txBox="1">
            <a:spLocks noGrp="1"/>
          </p:cNvSpPr>
          <p:nvPr>
            <p:ph type="body" idx="1"/>
          </p:nvPr>
        </p:nvSpPr>
        <p:spPr>
          <a:xfrm>
            <a:off x="722313" y="2180035"/>
            <a:ext cx="7772400" cy="1125000"/>
          </a:xfrm>
          <a:prstGeom prst="rect">
            <a:avLst/>
          </a:prstGeom>
          <a:noFill/>
          <a:ln>
            <a:noFill/>
          </a:ln>
        </p:spPr>
        <p:txBody>
          <a:bodyPr spcFirstLastPara="1" wrap="square" lIns="91425" tIns="45700" rIns="91425" bIns="45700" anchor="b" anchorCtr="0"/>
          <a:lstStyle>
            <a:lvl1pPr marL="457200" lvl="0" indent="-228600" algn="l" rtl="0">
              <a:spcBef>
                <a:spcPts val="400"/>
              </a:spcBef>
              <a:spcAft>
                <a:spcPts val="0"/>
              </a:spcAft>
              <a:buClr>
                <a:srgbClr val="888888"/>
              </a:buClr>
              <a:buSzPts val="2000"/>
              <a:buNone/>
              <a:defRPr sz="2000">
                <a:solidFill>
                  <a:srgbClr val="888888"/>
                </a:solidFill>
              </a:defRPr>
            </a:lvl1pPr>
            <a:lvl2pPr marL="914400" lvl="1" indent="-228600" algn="l" rtl="0">
              <a:spcBef>
                <a:spcPts val="36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112" name="Google Shape;112;p17"/>
          <p:cNvSpPr txBox="1">
            <a:spLocks noGrp="1"/>
          </p:cNvSpPr>
          <p:nvPr>
            <p:ph type="dt" idx="10"/>
          </p:nvPr>
        </p:nvSpPr>
        <p:spPr>
          <a:xfrm>
            <a:off x="457200" y="4767263"/>
            <a:ext cx="2133600" cy="273825"/>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r>
              <a:rPr lang="en-US" dirty="0"/>
              <a:t>JEDI</a:t>
            </a:r>
            <a:endParaRPr dirty="0"/>
          </a:p>
        </p:txBody>
      </p:sp>
      <p:sp>
        <p:nvSpPr>
          <p:cNvPr id="113" name="Google Shape;113;p17"/>
          <p:cNvSpPr txBox="1">
            <a:spLocks noGrp="1"/>
          </p:cNvSpPr>
          <p:nvPr>
            <p:ph type="ftr" idx="11"/>
          </p:nvPr>
        </p:nvSpPr>
        <p:spPr>
          <a:xfrm>
            <a:off x="3124200" y="4767263"/>
            <a:ext cx="2895600" cy="273825"/>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r>
              <a:rPr lang="en-US"/>
              <a:t>Y. Trémolet, JCSDA</a:t>
            </a:r>
            <a:endParaRPr/>
          </a:p>
        </p:txBody>
      </p:sp>
      <p:sp>
        <p:nvSpPr>
          <p:cNvPr id="114" name="Google Shape;114;p17"/>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0" y="0"/>
            <a:ext cx="7771200" cy="794700"/>
          </a:xfrm>
          <a:prstGeom prst="rect">
            <a:avLst/>
          </a:prstGeom>
          <a:noFill/>
          <a:ln>
            <a:noFill/>
          </a:ln>
        </p:spPr>
        <p:txBody>
          <a:bodyPr spcFirstLastPara="1" wrap="square" lIns="91425" tIns="45700" rIns="91425" bIns="45700" anchor="ctr" anchorCtr="0"/>
          <a:lstStyle>
            <a:lvl1pPr lvl="0" algn="ctr" rtl="0">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200151"/>
            <a:ext cx="4038600" cy="3394575"/>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18" name="Google Shape;118;p18"/>
          <p:cNvSpPr txBox="1">
            <a:spLocks noGrp="1"/>
          </p:cNvSpPr>
          <p:nvPr>
            <p:ph type="body" idx="2"/>
          </p:nvPr>
        </p:nvSpPr>
        <p:spPr>
          <a:xfrm>
            <a:off x="4648200" y="1200151"/>
            <a:ext cx="4038600" cy="3394575"/>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19" name="Google Shape;119;p18"/>
          <p:cNvSpPr txBox="1">
            <a:spLocks noGrp="1"/>
          </p:cNvSpPr>
          <p:nvPr>
            <p:ph type="dt" idx="10"/>
          </p:nvPr>
        </p:nvSpPr>
        <p:spPr>
          <a:xfrm>
            <a:off x="457200" y="4767263"/>
            <a:ext cx="2133600" cy="273825"/>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r>
              <a:rPr lang="en-US" dirty="0"/>
              <a:t>JEDI</a:t>
            </a:r>
            <a:endParaRPr dirty="0"/>
          </a:p>
        </p:txBody>
      </p:sp>
      <p:sp>
        <p:nvSpPr>
          <p:cNvPr id="120" name="Google Shape;120;p18"/>
          <p:cNvSpPr txBox="1">
            <a:spLocks noGrp="1"/>
          </p:cNvSpPr>
          <p:nvPr>
            <p:ph type="ftr" idx="11"/>
          </p:nvPr>
        </p:nvSpPr>
        <p:spPr>
          <a:xfrm>
            <a:off x="3124200" y="4767263"/>
            <a:ext cx="2895600" cy="273825"/>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r>
              <a:rPr lang="en-US"/>
              <a:t>Y. Trémolet, JCSDA</a:t>
            </a:r>
            <a:endParaRPr/>
          </a:p>
        </p:txBody>
      </p:sp>
      <p:sp>
        <p:nvSpPr>
          <p:cNvPr id="121" name="Google Shape;121;p18"/>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a:off x="0" y="0"/>
            <a:ext cx="7771200" cy="794700"/>
          </a:xfrm>
          <a:prstGeom prst="rect">
            <a:avLst/>
          </a:prstGeom>
          <a:noFill/>
          <a:ln>
            <a:noFill/>
          </a:ln>
        </p:spPr>
        <p:txBody>
          <a:bodyPr spcFirstLastPara="1" wrap="square" lIns="91425" tIns="45700" rIns="91425" bIns="45700" anchor="ctr" anchorCtr="0"/>
          <a:lstStyle>
            <a:lvl1pPr lvl="0" algn="ctr" rtl="0">
              <a:spcBef>
                <a:spcPts val="0"/>
              </a:spcBef>
              <a:spcAft>
                <a:spcPts val="0"/>
              </a:spcAft>
              <a:buClr>
                <a:schemeClr val="lt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4" name="Google Shape;124;p19"/>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25" name="Google Shape;125;p19"/>
          <p:cNvSpPr txBox="1">
            <a:spLocks noGrp="1"/>
          </p:cNvSpPr>
          <p:nvPr>
            <p:ph type="body" idx="2"/>
          </p:nvPr>
        </p:nvSpPr>
        <p:spPr>
          <a:xfrm>
            <a:off x="457200" y="1631156"/>
            <a:ext cx="4040100" cy="2963475"/>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126" name="Google Shape;126;p19"/>
          <p:cNvSpPr txBox="1">
            <a:spLocks noGrp="1"/>
          </p:cNvSpPr>
          <p:nvPr>
            <p:ph type="body" idx="3"/>
          </p:nvPr>
        </p:nvSpPr>
        <p:spPr>
          <a:xfrm>
            <a:off x="4645026" y="1151335"/>
            <a:ext cx="4041900" cy="4797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27" name="Google Shape;127;p19"/>
          <p:cNvSpPr txBox="1">
            <a:spLocks noGrp="1"/>
          </p:cNvSpPr>
          <p:nvPr>
            <p:ph type="body" idx="4"/>
          </p:nvPr>
        </p:nvSpPr>
        <p:spPr>
          <a:xfrm>
            <a:off x="4645026" y="1631156"/>
            <a:ext cx="4041900" cy="2963475"/>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128" name="Google Shape;128;p19"/>
          <p:cNvSpPr txBox="1">
            <a:spLocks noGrp="1"/>
          </p:cNvSpPr>
          <p:nvPr>
            <p:ph type="dt" idx="10"/>
          </p:nvPr>
        </p:nvSpPr>
        <p:spPr>
          <a:xfrm>
            <a:off x="457200" y="4767263"/>
            <a:ext cx="2133600" cy="273825"/>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r>
              <a:rPr lang="en-US" dirty="0"/>
              <a:t>JEDI</a:t>
            </a:r>
            <a:endParaRPr dirty="0"/>
          </a:p>
        </p:txBody>
      </p:sp>
      <p:sp>
        <p:nvSpPr>
          <p:cNvPr id="129" name="Google Shape;129;p19"/>
          <p:cNvSpPr txBox="1">
            <a:spLocks noGrp="1"/>
          </p:cNvSpPr>
          <p:nvPr>
            <p:ph type="ftr" idx="11"/>
          </p:nvPr>
        </p:nvSpPr>
        <p:spPr>
          <a:xfrm>
            <a:off x="3124200" y="4767263"/>
            <a:ext cx="2895600" cy="273825"/>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r>
              <a:rPr lang="en-US"/>
              <a:t>Y. Trémolet, JCSDA</a:t>
            </a:r>
            <a:endParaRPr/>
          </a:p>
        </p:txBody>
      </p:sp>
      <p:sp>
        <p:nvSpPr>
          <p:cNvPr id="130" name="Google Shape;130;p19"/>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5"/>
        <p:cNvGrpSpPr/>
        <p:nvPr/>
      </p:nvGrpSpPr>
      <p:grpSpPr>
        <a:xfrm>
          <a:off x="0" y="0"/>
          <a:ext cx="0" cy="0"/>
          <a:chOff x="0" y="0"/>
          <a:chExt cx="0" cy="0"/>
        </a:xfrm>
      </p:grpSpPr>
      <p:sp>
        <p:nvSpPr>
          <p:cNvPr id="136" name="Google Shape;136;p21"/>
          <p:cNvSpPr txBox="1">
            <a:spLocks noGrp="1"/>
          </p:cNvSpPr>
          <p:nvPr>
            <p:ph type="title"/>
          </p:nvPr>
        </p:nvSpPr>
        <p:spPr>
          <a:xfrm>
            <a:off x="457201" y="204787"/>
            <a:ext cx="3008400" cy="871425"/>
          </a:xfrm>
          <a:prstGeom prst="rect">
            <a:avLst/>
          </a:prstGeom>
          <a:noFill/>
          <a:ln>
            <a:noFill/>
          </a:ln>
        </p:spPr>
        <p:txBody>
          <a:bodyPr spcFirstLastPara="1" wrap="square" lIns="91425" tIns="45700" rIns="91425" bIns="45700" anchor="b" anchorCtr="0"/>
          <a:lstStyle>
            <a:lvl1pPr lvl="0" algn="l" rtl="0">
              <a:spcBef>
                <a:spcPts val="0"/>
              </a:spcBef>
              <a:spcAft>
                <a:spcPts val="0"/>
              </a:spcAft>
              <a:buClr>
                <a:schemeClr val="lt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7" name="Google Shape;137;p21"/>
          <p:cNvSpPr txBox="1">
            <a:spLocks noGrp="1"/>
          </p:cNvSpPr>
          <p:nvPr>
            <p:ph type="body" idx="1"/>
          </p:nvPr>
        </p:nvSpPr>
        <p:spPr>
          <a:xfrm>
            <a:off x="3575050" y="204788"/>
            <a:ext cx="5111700" cy="4389975"/>
          </a:xfrm>
          <a:prstGeom prst="rect">
            <a:avLst/>
          </a:prstGeom>
          <a:noFill/>
          <a:ln>
            <a:noFill/>
          </a:ln>
        </p:spPr>
        <p:txBody>
          <a:bodyPr spcFirstLastPara="1" wrap="square" lIns="91425" tIns="45700" rIns="91425" bIns="45700" anchor="t" anchorCtr="0"/>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138" name="Google Shape;138;p21"/>
          <p:cNvSpPr txBox="1">
            <a:spLocks noGrp="1"/>
          </p:cNvSpPr>
          <p:nvPr>
            <p:ph type="body" idx="2"/>
          </p:nvPr>
        </p:nvSpPr>
        <p:spPr>
          <a:xfrm>
            <a:off x="457201" y="1076326"/>
            <a:ext cx="3008400" cy="3518325"/>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39" name="Google Shape;139;p21"/>
          <p:cNvSpPr txBox="1">
            <a:spLocks noGrp="1"/>
          </p:cNvSpPr>
          <p:nvPr>
            <p:ph type="dt" idx="10"/>
          </p:nvPr>
        </p:nvSpPr>
        <p:spPr>
          <a:xfrm>
            <a:off x="457200" y="4767263"/>
            <a:ext cx="2133600" cy="273825"/>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r>
              <a:rPr lang="en-US" dirty="0"/>
              <a:t>JEDI</a:t>
            </a:r>
            <a:endParaRPr dirty="0"/>
          </a:p>
        </p:txBody>
      </p:sp>
      <p:sp>
        <p:nvSpPr>
          <p:cNvPr id="140" name="Google Shape;140;p21"/>
          <p:cNvSpPr txBox="1">
            <a:spLocks noGrp="1"/>
          </p:cNvSpPr>
          <p:nvPr>
            <p:ph type="ftr" idx="11"/>
          </p:nvPr>
        </p:nvSpPr>
        <p:spPr>
          <a:xfrm>
            <a:off x="3124200" y="4767263"/>
            <a:ext cx="2895600" cy="273825"/>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r>
              <a:rPr lang="en-US"/>
              <a:t>Y. Trémolet, JCSDA</a:t>
            </a:r>
            <a:endParaRPr/>
          </a:p>
        </p:txBody>
      </p:sp>
      <p:sp>
        <p:nvSpPr>
          <p:cNvPr id="141" name="Google Shape;141;p21"/>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2"/>
        <p:cNvGrpSpPr/>
        <p:nvPr/>
      </p:nvGrpSpPr>
      <p:grpSpPr>
        <a:xfrm>
          <a:off x="0" y="0"/>
          <a:ext cx="0" cy="0"/>
          <a:chOff x="0" y="0"/>
          <a:chExt cx="0" cy="0"/>
        </a:xfrm>
      </p:grpSpPr>
      <p:sp>
        <p:nvSpPr>
          <p:cNvPr id="143" name="Google Shape;143;p22"/>
          <p:cNvSpPr txBox="1">
            <a:spLocks noGrp="1"/>
          </p:cNvSpPr>
          <p:nvPr>
            <p:ph type="title"/>
          </p:nvPr>
        </p:nvSpPr>
        <p:spPr>
          <a:xfrm>
            <a:off x="1792288" y="3600450"/>
            <a:ext cx="5486400" cy="425025"/>
          </a:xfrm>
          <a:prstGeom prst="rect">
            <a:avLst/>
          </a:prstGeom>
          <a:noFill/>
          <a:ln>
            <a:noFill/>
          </a:ln>
        </p:spPr>
        <p:txBody>
          <a:bodyPr spcFirstLastPara="1" wrap="square" lIns="91425" tIns="45700" rIns="91425" bIns="45700" anchor="b" anchorCtr="0"/>
          <a:lstStyle>
            <a:lvl1pPr lvl="0" algn="l" rtl="0">
              <a:spcBef>
                <a:spcPts val="0"/>
              </a:spcBef>
              <a:spcAft>
                <a:spcPts val="0"/>
              </a:spcAft>
              <a:buClr>
                <a:schemeClr val="lt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4" name="Google Shape;144;p22"/>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5" name="Google Shape;145;p22"/>
          <p:cNvSpPr txBox="1">
            <a:spLocks noGrp="1"/>
          </p:cNvSpPr>
          <p:nvPr>
            <p:ph type="body" idx="1"/>
          </p:nvPr>
        </p:nvSpPr>
        <p:spPr>
          <a:xfrm>
            <a:off x="1792288" y="4025504"/>
            <a:ext cx="5486400" cy="603675"/>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46" name="Google Shape;146;p22"/>
          <p:cNvSpPr txBox="1">
            <a:spLocks noGrp="1"/>
          </p:cNvSpPr>
          <p:nvPr>
            <p:ph type="dt" idx="10"/>
          </p:nvPr>
        </p:nvSpPr>
        <p:spPr>
          <a:xfrm>
            <a:off x="457200" y="4767263"/>
            <a:ext cx="2133600" cy="273825"/>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r>
              <a:rPr lang="en-US" dirty="0"/>
              <a:t>JEDI</a:t>
            </a:r>
            <a:endParaRPr dirty="0"/>
          </a:p>
        </p:txBody>
      </p:sp>
      <p:sp>
        <p:nvSpPr>
          <p:cNvPr id="147" name="Google Shape;147;p22"/>
          <p:cNvSpPr txBox="1">
            <a:spLocks noGrp="1"/>
          </p:cNvSpPr>
          <p:nvPr>
            <p:ph type="ftr" idx="11"/>
          </p:nvPr>
        </p:nvSpPr>
        <p:spPr>
          <a:xfrm>
            <a:off x="3124200" y="4767263"/>
            <a:ext cx="2895600" cy="273825"/>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r>
              <a:rPr lang="en-US"/>
              <a:t>Y. Trémolet, JCSDA</a:t>
            </a:r>
            <a:endParaRPr/>
          </a:p>
        </p:txBody>
      </p:sp>
      <p:sp>
        <p:nvSpPr>
          <p:cNvPr id="148" name="Google Shape;148;p22"/>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9"/>
        <p:cNvGrpSpPr/>
        <p:nvPr/>
      </p:nvGrpSpPr>
      <p:grpSpPr>
        <a:xfrm>
          <a:off x="0" y="0"/>
          <a:ext cx="0" cy="0"/>
          <a:chOff x="0" y="0"/>
          <a:chExt cx="0" cy="0"/>
        </a:xfrm>
      </p:grpSpPr>
      <p:sp>
        <p:nvSpPr>
          <p:cNvPr id="150" name="Google Shape;150;p23"/>
          <p:cNvSpPr txBox="1">
            <a:spLocks noGrp="1"/>
          </p:cNvSpPr>
          <p:nvPr>
            <p:ph type="title"/>
          </p:nvPr>
        </p:nvSpPr>
        <p:spPr>
          <a:xfrm>
            <a:off x="0" y="0"/>
            <a:ext cx="7771200" cy="794700"/>
          </a:xfrm>
          <a:prstGeom prst="rect">
            <a:avLst/>
          </a:prstGeom>
          <a:noFill/>
          <a:ln>
            <a:noFill/>
          </a:ln>
        </p:spPr>
        <p:txBody>
          <a:bodyPr spcFirstLastPara="1" wrap="square" lIns="91425" tIns="45700" rIns="91425" bIns="45700" anchor="ctr" anchorCtr="0"/>
          <a:lstStyle>
            <a:lvl1pPr lvl="0" algn="ctr" rtl="0">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1" name="Google Shape;151;p23"/>
          <p:cNvSpPr txBox="1">
            <a:spLocks noGrp="1"/>
          </p:cNvSpPr>
          <p:nvPr>
            <p:ph type="body" idx="1"/>
          </p:nvPr>
        </p:nvSpPr>
        <p:spPr>
          <a:xfrm rot="5400000">
            <a:off x="2874713" y="-1217362"/>
            <a:ext cx="3394575" cy="82296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52" name="Google Shape;152;p23"/>
          <p:cNvSpPr txBox="1">
            <a:spLocks noGrp="1"/>
          </p:cNvSpPr>
          <p:nvPr>
            <p:ph type="dt" idx="10"/>
          </p:nvPr>
        </p:nvSpPr>
        <p:spPr>
          <a:xfrm>
            <a:off x="457200" y="4767263"/>
            <a:ext cx="2133600" cy="273825"/>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r>
              <a:rPr lang="en-US" dirty="0"/>
              <a:t>JEDI</a:t>
            </a:r>
            <a:endParaRPr dirty="0"/>
          </a:p>
        </p:txBody>
      </p:sp>
      <p:sp>
        <p:nvSpPr>
          <p:cNvPr id="153" name="Google Shape;153;p23"/>
          <p:cNvSpPr txBox="1">
            <a:spLocks noGrp="1"/>
          </p:cNvSpPr>
          <p:nvPr>
            <p:ph type="ftr" idx="11"/>
          </p:nvPr>
        </p:nvSpPr>
        <p:spPr>
          <a:xfrm>
            <a:off x="3124200" y="4767263"/>
            <a:ext cx="2895600" cy="273825"/>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r>
              <a:rPr lang="en-US"/>
              <a:t>Y. Trémolet, JCSDA</a:t>
            </a:r>
            <a:endParaRPr/>
          </a:p>
        </p:txBody>
      </p:sp>
      <p:sp>
        <p:nvSpPr>
          <p:cNvPr id="154" name="Google Shape;154;p23"/>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rot="5400000">
            <a:off x="5463788" y="1371592"/>
            <a:ext cx="4388625" cy="2057400"/>
          </a:xfrm>
          <a:prstGeom prst="rect">
            <a:avLst/>
          </a:prstGeom>
          <a:noFill/>
          <a:ln>
            <a:noFill/>
          </a:ln>
        </p:spPr>
        <p:txBody>
          <a:bodyPr spcFirstLastPara="1" wrap="square" lIns="91425" tIns="45700" rIns="91425" bIns="45700" anchor="ctr" anchorCtr="0"/>
          <a:lstStyle>
            <a:lvl1pPr lvl="0" algn="ctr" rtl="0">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7" name="Google Shape;157;p24"/>
          <p:cNvSpPr txBox="1">
            <a:spLocks noGrp="1"/>
          </p:cNvSpPr>
          <p:nvPr>
            <p:ph type="body" idx="1"/>
          </p:nvPr>
        </p:nvSpPr>
        <p:spPr>
          <a:xfrm rot="5400000">
            <a:off x="1272788" y="-609608"/>
            <a:ext cx="4388625" cy="60198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58" name="Google Shape;158;p24"/>
          <p:cNvSpPr txBox="1">
            <a:spLocks noGrp="1"/>
          </p:cNvSpPr>
          <p:nvPr>
            <p:ph type="dt" idx="10"/>
          </p:nvPr>
        </p:nvSpPr>
        <p:spPr>
          <a:xfrm>
            <a:off x="457200" y="4767263"/>
            <a:ext cx="2133600" cy="273825"/>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r>
              <a:rPr lang="en-US" dirty="0"/>
              <a:t>JEDI</a:t>
            </a:r>
            <a:endParaRPr dirty="0"/>
          </a:p>
        </p:txBody>
      </p:sp>
      <p:sp>
        <p:nvSpPr>
          <p:cNvPr id="159" name="Google Shape;159;p24"/>
          <p:cNvSpPr txBox="1">
            <a:spLocks noGrp="1"/>
          </p:cNvSpPr>
          <p:nvPr>
            <p:ph type="ftr" idx="11"/>
          </p:nvPr>
        </p:nvSpPr>
        <p:spPr>
          <a:xfrm>
            <a:off x="3124200" y="4767263"/>
            <a:ext cx="2895600" cy="273825"/>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r>
              <a:rPr lang="en-US"/>
              <a:t>Y. Trémolet, JCSDA</a:t>
            </a:r>
            <a:endParaRPr/>
          </a:p>
        </p:txBody>
      </p:sp>
      <p:sp>
        <p:nvSpPr>
          <p:cNvPr id="160" name="Google Shape;160;p24"/>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84"/>
        <p:cNvGrpSpPr/>
        <p:nvPr/>
      </p:nvGrpSpPr>
      <p:grpSpPr>
        <a:xfrm>
          <a:off x="0" y="0"/>
          <a:ext cx="0" cy="0"/>
          <a:chOff x="0" y="0"/>
          <a:chExt cx="0" cy="0"/>
        </a:xfrm>
      </p:grpSpPr>
      <p:sp>
        <p:nvSpPr>
          <p:cNvPr id="85" name="Google Shape;85;p13"/>
          <p:cNvSpPr/>
          <p:nvPr/>
        </p:nvSpPr>
        <p:spPr>
          <a:xfrm>
            <a:off x="0" y="0"/>
            <a:ext cx="9144000" cy="794925"/>
          </a:xfrm>
          <a:prstGeom prst="rect">
            <a:avLst/>
          </a:prstGeom>
          <a:solidFill>
            <a:schemeClr val="dk1">
              <a:alpha val="498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cap="none">
              <a:solidFill>
                <a:srgbClr val="F4F0E2"/>
              </a:solidFill>
              <a:latin typeface="Calibri"/>
              <a:ea typeface="Calibri"/>
              <a:cs typeface="Calibri"/>
              <a:sym typeface="Calibri"/>
            </a:endParaRPr>
          </a:p>
        </p:txBody>
      </p:sp>
      <p:sp>
        <p:nvSpPr>
          <p:cNvPr id="87" name="Google Shape;87;p13"/>
          <p:cNvSpPr txBox="1">
            <a:spLocks noGrp="1"/>
          </p:cNvSpPr>
          <p:nvPr>
            <p:ph type="body" idx="1"/>
          </p:nvPr>
        </p:nvSpPr>
        <p:spPr>
          <a:xfrm>
            <a:off x="457200" y="1200151"/>
            <a:ext cx="8229600" cy="3394575"/>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8" name="Google Shape;88;p13"/>
          <p:cNvSpPr txBox="1">
            <a:spLocks noGrp="1"/>
          </p:cNvSpPr>
          <p:nvPr>
            <p:ph type="dt" idx="10"/>
          </p:nvPr>
        </p:nvSpPr>
        <p:spPr>
          <a:xfrm>
            <a:off x="0" y="4863038"/>
            <a:ext cx="2133600" cy="2738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dirty="0"/>
              <a:t>JEDI Project</a:t>
            </a:r>
          </a:p>
        </p:txBody>
      </p:sp>
      <p:sp>
        <p:nvSpPr>
          <p:cNvPr id="89" name="Google Shape;89;p13"/>
          <p:cNvSpPr txBox="1">
            <a:spLocks noGrp="1"/>
          </p:cNvSpPr>
          <p:nvPr>
            <p:ph type="ftr" idx="11"/>
          </p:nvPr>
        </p:nvSpPr>
        <p:spPr>
          <a:xfrm>
            <a:off x="3124200" y="4767263"/>
            <a:ext cx="2895600" cy="2738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a:t>Y. Trémolet, JCSDA</a:t>
            </a:r>
            <a:endParaRPr/>
          </a:p>
        </p:txBody>
      </p:sp>
      <p:sp>
        <p:nvSpPr>
          <p:cNvPr id="90" name="Google Shape;90;p13"/>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rgbClr val="888888"/>
                </a:solidFill>
                <a:latin typeface="Calibri"/>
                <a:ea typeface="Calibri"/>
                <a:cs typeface="Calibri"/>
                <a:sym typeface="Calibri"/>
              </a:defRPr>
            </a:lvl1pPr>
            <a:lvl2pPr marL="0" marR="0" lvl="1" indent="0" algn="r" rtl="0">
              <a:spcBef>
                <a:spcPts val="0"/>
              </a:spcBef>
              <a:buNone/>
              <a:defRPr sz="1200" b="0" u="none">
                <a:solidFill>
                  <a:srgbClr val="888888"/>
                </a:solidFill>
                <a:latin typeface="Calibri"/>
                <a:ea typeface="Calibri"/>
                <a:cs typeface="Calibri"/>
                <a:sym typeface="Calibri"/>
              </a:defRPr>
            </a:lvl2pPr>
            <a:lvl3pPr marL="0" marR="0" lvl="2" indent="0" algn="r" rtl="0">
              <a:spcBef>
                <a:spcPts val="0"/>
              </a:spcBef>
              <a:buNone/>
              <a:defRPr sz="1200" b="0" u="none">
                <a:solidFill>
                  <a:srgbClr val="888888"/>
                </a:solidFill>
                <a:latin typeface="Calibri"/>
                <a:ea typeface="Calibri"/>
                <a:cs typeface="Calibri"/>
                <a:sym typeface="Calibri"/>
              </a:defRPr>
            </a:lvl3pPr>
            <a:lvl4pPr marL="0" marR="0" lvl="3" indent="0" algn="r" rtl="0">
              <a:spcBef>
                <a:spcPts val="0"/>
              </a:spcBef>
              <a:buNone/>
              <a:defRPr sz="1200" b="0" u="none">
                <a:solidFill>
                  <a:srgbClr val="888888"/>
                </a:solidFill>
                <a:latin typeface="Calibri"/>
                <a:ea typeface="Calibri"/>
                <a:cs typeface="Calibri"/>
                <a:sym typeface="Calibri"/>
              </a:defRPr>
            </a:lvl4pPr>
            <a:lvl5pPr marL="0" marR="0" lvl="4" indent="0" algn="r" rtl="0">
              <a:spcBef>
                <a:spcPts val="0"/>
              </a:spcBef>
              <a:buNone/>
              <a:defRPr sz="1200" b="0" u="none">
                <a:solidFill>
                  <a:srgbClr val="888888"/>
                </a:solidFill>
                <a:latin typeface="Calibri"/>
                <a:ea typeface="Calibri"/>
                <a:cs typeface="Calibri"/>
                <a:sym typeface="Calibri"/>
              </a:defRPr>
            </a:lvl5pPr>
            <a:lvl6pPr marL="0" marR="0" lvl="5" indent="0" algn="r" rtl="0">
              <a:spcBef>
                <a:spcPts val="0"/>
              </a:spcBef>
              <a:buNone/>
              <a:defRPr sz="1200" b="0" u="none">
                <a:solidFill>
                  <a:srgbClr val="888888"/>
                </a:solidFill>
                <a:latin typeface="Calibri"/>
                <a:ea typeface="Calibri"/>
                <a:cs typeface="Calibri"/>
                <a:sym typeface="Calibri"/>
              </a:defRPr>
            </a:lvl6pPr>
            <a:lvl7pPr marL="0" marR="0" lvl="6" indent="0" algn="r" rtl="0">
              <a:spcBef>
                <a:spcPts val="0"/>
              </a:spcBef>
              <a:buNone/>
              <a:defRPr sz="1200" b="0" u="none">
                <a:solidFill>
                  <a:srgbClr val="888888"/>
                </a:solidFill>
                <a:latin typeface="Calibri"/>
                <a:ea typeface="Calibri"/>
                <a:cs typeface="Calibri"/>
                <a:sym typeface="Calibri"/>
              </a:defRPr>
            </a:lvl7pPr>
            <a:lvl8pPr marL="0" marR="0" lvl="7" indent="0" algn="r" rtl="0">
              <a:spcBef>
                <a:spcPts val="0"/>
              </a:spcBef>
              <a:buNone/>
              <a:defRPr sz="1200" b="0" u="none">
                <a:solidFill>
                  <a:srgbClr val="888888"/>
                </a:solidFill>
                <a:latin typeface="Calibri"/>
                <a:ea typeface="Calibri"/>
                <a:cs typeface="Calibri"/>
                <a:sym typeface="Calibri"/>
              </a:defRPr>
            </a:lvl8pPr>
            <a:lvl9pPr marL="0" marR="0" lvl="8" indent="0" algn="r" rtl="0">
              <a:spcBef>
                <a:spcPts val="0"/>
              </a:spcBef>
              <a:buNone/>
              <a:defRPr sz="1200" b="0" u="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1" name="Google Shape;91;p13"/>
          <p:cNvSpPr txBox="1">
            <a:spLocks noGrp="1"/>
          </p:cNvSpPr>
          <p:nvPr>
            <p:ph type="title"/>
          </p:nvPr>
        </p:nvSpPr>
        <p:spPr>
          <a:xfrm>
            <a:off x="131652" y="0"/>
            <a:ext cx="7771200" cy="7947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dirty="0"/>
          </a:p>
        </p:txBody>
      </p:sp>
      <p:pic>
        <p:nvPicPr>
          <p:cNvPr id="2" name="Picture 1" descr="jcsda.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937835" y="0"/>
            <a:ext cx="1144210" cy="1144210"/>
          </a:xfrm>
          <a:prstGeom prst="rect">
            <a:avLst/>
          </a:prstGeom>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2" r:id="rId3"/>
    <p:sldLayoutId id="2147483663" r:id="rId4"/>
    <p:sldLayoutId id="2147483664" r:id="rId5"/>
    <p:sldLayoutId id="2147483666" r:id="rId6"/>
    <p:sldLayoutId id="2147483667" r:id="rId7"/>
    <p:sldLayoutId id="2147483668" r:id="rId8"/>
    <p:sldLayoutId id="2147483669" r:id="rId9"/>
    <p:sldLayoutId id="2147483672" r:id="rId10"/>
  </p:sldLayoutIdLst>
  <p:hf sldNum="0"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5"/>
        <p:cNvGrpSpPr/>
        <p:nvPr/>
      </p:nvGrpSpPr>
      <p:grpSpPr>
        <a:xfrm>
          <a:off x="0" y="0"/>
          <a:ext cx="0" cy="0"/>
          <a:chOff x="0" y="0"/>
          <a:chExt cx="0" cy="0"/>
        </a:xfrm>
      </p:grpSpPr>
      <p:pic>
        <p:nvPicPr>
          <p:cNvPr id="166" name="Google Shape;166;p25" descr="full_disk_ahi_true_color_20150819070000 (1).jpg"/>
          <p:cNvPicPr preferRelativeResize="0"/>
          <p:nvPr/>
        </p:nvPicPr>
        <p:blipFill rotWithShape="1">
          <a:blip r:embed="rId3">
            <a:alphaModFix/>
          </a:blip>
          <a:srcRect l="-17077" t="-308" r="-17077" b="-308"/>
          <a:stretch/>
        </p:blipFill>
        <p:spPr>
          <a:xfrm>
            <a:off x="549795" y="0"/>
            <a:ext cx="6858000" cy="5143500"/>
          </a:xfrm>
          <a:prstGeom prst="rect">
            <a:avLst/>
          </a:prstGeom>
          <a:noFill/>
          <a:ln>
            <a:noFill/>
          </a:ln>
        </p:spPr>
      </p:pic>
      <p:sp>
        <p:nvSpPr>
          <p:cNvPr id="168" name="Google Shape;168;p25"/>
          <p:cNvSpPr/>
          <p:nvPr/>
        </p:nvSpPr>
        <p:spPr>
          <a:xfrm>
            <a:off x="0" y="16710"/>
            <a:ext cx="9144000" cy="5063084"/>
          </a:xfrm>
          <a:prstGeom prst="rect">
            <a:avLst/>
          </a:prstGeom>
          <a:solidFill>
            <a:schemeClr val="dk1">
              <a:alpha val="49803"/>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172" name="Google Shape;172;p25"/>
          <p:cNvSpPr txBox="1"/>
          <p:nvPr/>
        </p:nvSpPr>
        <p:spPr>
          <a:xfrm>
            <a:off x="228337" y="1937407"/>
            <a:ext cx="8733300" cy="289908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Font typeface="Arial"/>
              <a:buNone/>
            </a:pPr>
            <a:r>
              <a:rPr lang="en-US" sz="3600" b="1" dirty="0">
                <a:solidFill>
                  <a:srgbClr val="FFFFFF"/>
                </a:solidFill>
              </a:rPr>
              <a:t>Why and How?</a:t>
            </a:r>
          </a:p>
          <a:p>
            <a:pPr marL="0" lvl="0" indent="0" algn="ctr" rtl="0">
              <a:spcBef>
                <a:spcPts val="0"/>
              </a:spcBef>
              <a:spcAft>
                <a:spcPts val="0"/>
              </a:spcAft>
              <a:buClr>
                <a:schemeClr val="dk1"/>
              </a:buClr>
              <a:buFont typeface="Arial"/>
              <a:buNone/>
            </a:pPr>
            <a:endParaRPr lang="en-US" sz="3200" b="1" dirty="0">
              <a:solidFill>
                <a:srgbClr val="FFFFFF"/>
              </a:solidFill>
            </a:endParaRPr>
          </a:p>
          <a:p>
            <a:pPr marL="0" lvl="0" indent="0" algn="ctr" rtl="0">
              <a:spcBef>
                <a:spcPts val="0"/>
              </a:spcBef>
              <a:spcAft>
                <a:spcPts val="0"/>
              </a:spcAft>
              <a:buClr>
                <a:schemeClr val="dk1"/>
              </a:buClr>
              <a:buFont typeface="Arial"/>
              <a:buNone/>
            </a:pPr>
            <a:endParaRPr lang="en-US" sz="3200" b="1" dirty="0">
              <a:solidFill>
                <a:srgbClr val="FFFFFF"/>
              </a:solidFill>
            </a:endParaRPr>
          </a:p>
          <a:p>
            <a:pPr lvl="0" algn="ctr">
              <a:buClr>
                <a:schemeClr val="dk1"/>
              </a:buClr>
            </a:pPr>
            <a:r>
              <a:rPr lang="en-US" sz="2800" dirty="0">
                <a:solidFill>
                  <a:srgbClr val="FFFFFF"/>
                </a:solidFill>
              </a:rPr>
              <a:t>Joint Center for Satellite Data Assimilation (JCSDA)</a:t>
            </a:r>
          </a:p>
          <a:p>
            <a:pPr marL="0" lvl="0" indent="0" algn="ctr" rtl="0">
              <a:spcBef>
                <a:spcPts val="0"/>
              </a:spcBef>
              <a:spcAft>
                <a:spcPts val="0"/>
              </a:spcAft>
              <a:buClr>
                <a:schemeClr val="dk1"/>
              </a:buClr>
              <a:buFont typeface="Arial"/>
              <a:buNone/>
            </a:pPr>
            <a:endParaRPr lang="en-US" sz="2400" b="1" dirty="0">
              <a:solidFill>
                <a:srgbClr val="FFFFFF"/>
              </a:solidFill>
            </a:endParaRPr>
          </a:p>
          <a:p>
            <a:pPr lvl="0" algn="ctr">
              <a:buClr>
                <a:schemeClr val="dk1"/>
              </a:buClr>
            </a:pPr>
            <a:r>
              <a:rPr lang="en-US" sz="2400" dirty="0">
                <a:solidFill>
                  <a:srgbClr val="FFFFFF"/>
                </a:solidFill>
              </a:rPr>
              <a:t>JEDI Academy – 16-20 November 2020</a:t>
            </a:r>
          </a:p>
        </p:txBody>
      </p:sp>
      <p:sp>
        <p:nvSpPr>
          <p:cNvPr id="169" name="Google Shape;169;p25"/>
          <p:cNvSpPr txBox="1">
            <a:spLocks noGrp="1"/>
          </p:cNvSpPr>
          <p:nvPr>
            <p:ph type="ctrTitle"/>
          </p:nvPr>
        </p:nvSpPr>
        <p:spPr>
          <a:xfrm>
            <a:off x="150451" y="37958"/>
            <a:ext cx="8163958" cy="1244025"/>
          </a:xfrm>
          <a:prstGeom prst="rect">
            <a:avLst/>
          </a:prstGeom>
          <a:noFill/>
          <a:ln>
            <a:noFill/>
          </a:ln>
          <a:effectLst>
            <a:outerShdw blurRad="50800" dist="50800" dir="2700000" algn="tl" rotWithShape="0">
              <a:srgbClr val="000000">
                <a:alpha val="86666"/>
              </a:srgbClr>
            </a:outerShdw>
          </a:effectLst>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400"/>
              <a:buFont typeface="Calibri"/>
              <a:buNone/>
            </a:pPr>
            <a:r>
              <a:rPr lang="en-US" b="1" dirty="0">
                <a:solidFill>
                  <a:schemeClr val="lt1"/>
                </a:solidFill>
              </a:rPr>
              <a:t>The Joint Effort for Data assimilation Integration (JEDI)</a:t>
            </a:r>
            <a:endParaRPr dirty="0">
              <a:solidFill>
                <a:schemeClr val="lt1"/>
              </a:solidFill>
            </a:endParaRPr>
          </a:p>
        </p:txBody>
      </p:sp>
      <p:pic>
        <p:nvPicPr>
          <p:cNvPr id="2" name="Picture 1" descr="jcsd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0188" y="0"/>
            <a:ext cx="1293812" cy="12938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53F74-B73D-BB4A-B6EB-A0B59E0EB3EE}"/>
              </a:ext>
            </a:extLst>
          </p:cNvPr>
          <p:cNvSpPr>
            <a:spLocks noGrp="1"/>
          </p:cNvSpPr>
          <p:nvPr>
            <p:ph type="title"/>
          </p:nvPr>
        </p:nvSpPr>
        <p:spPr>
          <a:xfrm>
            <a:off x="180109" y="0"/>
            <a:ext cx="8371224" cy="701387"/>
          </a:xfrm>
        </p:spPr>
        <p:txBody>
          <a:bodyPr/>
          <a:lstStyle/>
          <a:p>
            <a:r>
              <a:rPr lang="en-US" sz="3200" dirty="0"/>
              <a:t>Object Oriented Prediction System (OOPS)</a:t>
            </a:r>
          </a:p>
        </p:txBody>
      </p:sp>
      <p:sp>
        <p:nvSpPr>
          <p:cNvPr id="28" name="TextBox 27"/>
          <p:cNvSpPr txBox="1"/>
          <p:nvPr/>
        </p:nvSpPr>
        <p:spPr>
          <a:xfrm>
            <a:off x="200890" y="936134"/>
            <a:ext cx="4376105" cy="3785652"/>
          </a:xfrm>
          <a:prstGeom prst="rect">
            <a:avLst/>
          </a:prstGeom>
          <a:noFill/>
        </p:spPr>
        <p:txBody>
          <a:bodyPr wrap="square" rtlCol="0">
            <a:spAutoFit/>
          </a:bodyPr>
          <a:lstStyle/>
          <a:p>
            <a:r>
              <a:rPr lang="en-US" sz="2400" dirty="0"/>
              <a:t>Generic, portable, model-agnostic DA system</a:t>
            </a:r>
          </a:p>
          <a:p>
            <a:endParaRPr lang="en-US" sz="2400" dirty="0"/>
          </a:p>
          <a:p>
            <a:r>
              <a:rPr lang="en-US" sz="2400" dirty="0"/>
              <a:t>Use </a:t>
            </a:r>
            <a:r>
              <a:rPr lang="en-US" sz="2400" b="1" dirty="0">
                <a:solidFill>
                  <a:srgbClr val="1F497D"/>
                </a:solidFill>
              </a:rPr>
              <a:t>object-oriented</a:t>
            </a:r>
            <a:r>
              <a:rPr lang="en-US" sz="2400" dirty="0"/>
              <a:t> and </a:t>
            </a:r>
            <a:r>
              <a:rPr lang="en-US" sz="2400" b="1" dirty="0">
                <a:solidFill>
                  <a:schemeClr val="bg2"/>
                </a:solidFill>
              </a:rPr>
              <a:t>generic</a:t>
            </a:r>
            <a:r>
              <a:rPr lang="en-US" sz="2400" dirty="0">
                <a:solidFill>
                  <a:schemeClr val="bg2"/>
                </a:solidFill>
              </a:rPr>
              <a:t> </a:t>
            </a:r>
            <a:r>
              <a:rPr lang="en-US" sz="2400" dirty="0"/>
              <a:t>programing</a:t>
            </a:r>
          </a:p>
          <a:p>
            <a:endParaRPr lang="en-US" sz="2400" dirty="0"/>
          </a:p>
          <a:p>
            <a:r>
              <a:rPr lang="en-US" sz="2400" dirty="0"/>
              <a:t>Each model implements pre-defined abstract interfaces</a:t>
            </a:r>
          </a:p>
          <a:p>
            <a:endParaRPr lang="en-US" sz="2400" dirty="0"/>
          </a:p>
          <a:p>
            <a:pPr algn="ctr"/>
            <a:r>
              <a:rPr lang="en-US" sz="2400" b="1" dirty="0">
                <a:solidFill>
                  <a:schemeClr val="bg2"/>
                </a:solidFill>
              </a:rPr>
              <a:t>Separation of concerns</a:t>
            </a:r>
          </a:p>
        </p:txBody>
      </p:sp>
      <p:grpSp>
        <p:nvGrpSpPr>
          <p:cNvPr id="6" name="Group 5"/>
          <p:cNvGrpSpPr/>
          <p:nvPr/>
        </p:nvGrpSpPr>
        <p:grpSpPr>
          <a:xfrm>
            <a:off x="4744736" y="1317979"/>
            <a:ext cx="4057787" cy="3238141"/>
            <a:chOff x="1717371" y="1190191"/>
            <a:chExt cx="4057787" cy="3238141"/>
          </a:xfrm>
        </p:grpSpPr>
        <p:sp>
          <p:nvSpPr>
            <p:cNvPr id="7" name="Rectangle 6"/>
            <p:cNvSpPr/>
            <p:nvPr/>
          </p:nvSpPr>
          <p:spPr>
            <a:xfrm>
              <a:off x="1733347" y="1190191"/>
              <a:ext cx="4025836" cy="2389952"/>
            </a:xfrm>
            <a:prstGeom prst="rect">
              <a:avLst/>
            </a:prstGeom>
            <a:solidFill>
              <a:schemeClr val="accent1">
                <a:lumMod val="20000"/>
                <a:lumOff val="8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t" anchorCtr="1"/>
            <a:lstStyle/>
            <a:p>
              <a:pPr algn="ctr"/>
              <a:endParaRPr lang="en-US" sz="3200" dirty="0">
                <a:solidFill>
                  <a:schemeClr val="tx2"/>
                </a:solidFill>
              </a:endParaRPr>
            </a:p>
          </p:txBody>
        </p:sp>
        <p:sp>
          <p:nvSpPr>
            <p:cNvPr id="8" name="Rounded Rectangle 7"/>
            <p:cNvSpPr/>
            <p:nvPr/>
          </p:nvSpPr>
          <p:spPr>
            <a:xfrm>
              <a:off x="1980967" y="1810033"/>
              <a:ext cx="973752" cy="362050"/>
            </a:xfrm>
            <a:prstGeom prst="round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Forecast</a:t>
              </a:r>
            </a:p>
          </p:txBody>
        </p:sp>
        <p:sp>
          <p:nvSpPr>
            <p:cNvPr id="9" name="Rounded Rectangle 8"/>
            <p:cNvSpPr/>
            <p:nvPr/>
          </p:nvSpPr>
          <p:spPr>
            <a:xfrm>
              <a:off x="3156446" y="1812928"/>
              <a:ext cx="781525" cy="362050"/>
            </a:xfrm>
            <a:prstGeom prst="round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4D-Var</a:t>
              </a:r>
            </a:p>
          </p:txBody>
        </p:sp>
        <p:sp>
          <p:nvSpPr>
            <p:cNvPr id="10" name="Rounded Rectangle 9"/>
            <p:cNvSpPr/>
            <p:nvPr/>
          </p:nvSpPr>
          <p:spPr>
            <a:xfrm>
              <a:off x="1867045" y="2901696"/>
              <a:ext cx="673072" cy="362050"/>
            </a:xfrm>
            <a:prstGeom prst="round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2">
                      <a:lumMod val="10000"/>
                    </a:schemeClr>
                  </a:solidFill>
                </a:rPr>
                <a:t>State</a:t>
              </a:r>
            </a:p>
          </p:txBody>
        </p:sp>
        <p:sp>
          <p:nvSpPr>
            <p:cNvPr id="11" name="Rounded Rectangle 10"/>
            <p:cNvSpPr/>
            <p:nvPr/>
          </p:nvSpPr>
          <p:spPr>
            <a:xfrm>
              <a:off x="2741737" y="2901696"/>
              <a:ext cx="756898" cy="362050"/>
            </a:xfrm>
            <a:prstGeom prst="round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2">
                      <a:lumMod val="10000"/>
                    </a:schemeClr>
                  </a:solidFill>
                </a:rPr>
                <a:t>Model</a:t>
              </a:r>
            </a:p>
          </p:txBody>
        </p:sp>
        <p:sp>
          <p:nvSpPr>
            <p:cNvPr id="12" name="Rounded Rectangle 11"/>
            <p:cNvSpPr/>
            <p:nvPr/>
          </p:nvSpPr>
          <p:spPr>
            <a:xfrm>
              <a:off x="3726003" y="2901696"/>
              <a:ext cx="1130538" cy="362050"/>
            </a:xfrm>
            <a:prstGeom prst="round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2">
                      <a:lumMod val="10000"/>
                    </a:schemeClr>
                  </a:solidFill>
                </a:rPr>
                <a:t>Covariance</a:t>
              </a:r>
            </a:p>
          </p:txBody>
        </p:sp>
        <p:sp>
          <p:nvSpPr>
            <p:cNvPr id="13" name="Rounded Rectangle 12"/>
            <p:cNvSpPr/>
            <p:nvPr/>
          </p:nvSpPr>
          <p:spPr>
            <a:xfrm>
              <a:off x="5079462" y="2901696"/>
              <a:ext cx="615825" cy="362050"/>
            </a:xfrm>
            <a:prstGeom prst="round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2">
                      <a:lumMod val="10000"/>
                    </a:schemeClr>
                  </a:solidFill>
                </a:rPr>
                <a:t>Obs.</a:t>
              </a:r>
            </a:p>
          </p:txBody>
        </p:sp>
        <p:sp>
          <p:nvSpPr>
            <p:cNvPr id="14" name="Rounded Rectangle 13"/>
            <p:cNvSpPr/>
            <p:nvPr/>
          </p:nvSpPr>
          <p:spPr>
            <a:xfrm>
              <a:off x="5035503" y="1810033"/>
              <a:ext cx="555926" cy="362050"/>
            </a:xfrm>
            <a:prstGeom prst="round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a:solidFill>
                    <a:srgbClr val="000000"/>
                  </a:solidFill>
                </a:rPr>
                <a:t>…</a:t>
              </a:r>
              <a:endParaRPr lang="en-US" dirty="0">
                <a:solidFill>
                  <a:srgbClr val="000000"/>
                </a:solidFill>
              </a:endParaRPr>
            </a:p>
          </p:txBody>
        </p:sp>
        <p:sp>
          <p:nvSpPr>
            <p:cNvPr id="15" name="Rounded Rectangle 14"/>
            <p:cNvSpPr/>
            <p:nvPr/>
          </p:nvSpPr>
          <p:spPr>
            <a:xfrm>
              <a:off x="2840876" y="4066282"/>
              <a:ext cx="1105062" cy="362050"/>
            </a:xfrm>
            <a:prstGeom prst="roundRect">
              <a:avLst/>
            </a:prstGeom>
            <a:gradFill flip="none" rotWithShape="1">
              <a:gsLst>
                <a:gs pos="0">
                  <a:schemeClr val="accent2">
                    <a:lumMod val="40000"/>
                    <a:lumOff val="60000"/>
                  </a:schemeClr>
                </a:gs>
                <a:gs pos="100000">
                  <a:schemeClr val="accent2">
                    <a:lumMod val="20000"/>
                    <a:lumOff val="80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2">
                      <a:lumMod val="50000"/>
                    </a:schemeClr>
                  </a:solidFill>
                </a:rPr>
                <a:t>FV3 + GSI</a:t>
              </a:r>
            </a:p>
          </p:txBody>
        </p:sp>
        <p:sp>
          <p:nvSpPr>
            <p:cNvPr id="16" name="Rounded Rectangle 15"/>
            <p:cNvSpPr/>
            <p:nvPr/>
          </p:nvSpPr>
          <p:spPr>
            <a:xfrm>
              <a:off x="1813988" y="4066282"/>
              <a:ext cx="813990" cy="362050"/>
            </a:xfrm>
            <a:prstGeom prst="roundRect">
              <a:avLst/>
            </a:prstGeom>
            <a:gradFill flip="none" rotWithShape="1">
              <a:gsLst>
                <a:gs pos="0">
                  <a:schemeClr val="accent2">
                    <a:lumMod val="40000"/>
                    <a:lumOff val="60000"/>
                  </a:schemeClr>
                </a:gs>
                <a:gs pos="100000">
                  <a:schemeClr val="accent2">
                    <a:lumMod val="20000"/>
                    <a:lumOff val="80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2">
                      <a:lumMod val="50000"/>
                    </a:schemeClr>
                  </a:solidFill>
                </a:rPr>
                <a:t>Lorenz</a:t>
              </a:r>
            </a:p>
          </p:txBody>
        </p:sp>
        <p:sp>
          <p:nvSpPr>
            <p:cNvPr id="17" name="Rounded Rectangle 16"/>
            <p:cNvSpPr/>
            <p:nvPr/>
          </p:nvSpPr>
          <p:spPr>
            <a:xfrm>
              <a:off x="4153083" y="4066282"/>
              <a:ext cx="807320" cy="362050"/>
            </a:xfrm>
            <a:prstGeom prst="roundRect">
              <a:avLst/>
            </a:prstGeom>
            <a:gradFill flip="none" rotWithShape="1">
              <a:gsLst>
                <a:gs pos="0">
                  <a:schemeClr val="accent2">
                    <a:lumMod val="40000"/>
                    <a:lumOff val="60000"/>
                  </a:schemeClr>
                </a:gs>
                <a:gs pos="100000">
                  <a:schemeClr val="accent2">
                    <a:lumMod val="20000"/>
                    <a:lumOff val="80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2">
                      <a:lumMod val="50000"/>
                    </a:schemeClr>
                  </a:solidFill>
                </a:rPr>
                <a:t>MOM6</a:t>
              </a:r>
            </a:p>
          </p:txBody>
        </p:sp>
        <p:cxnSp>
          <p:nvCxnSpPr>
            <p:cNvPr id="18" name="Straight Arrow Connector 17"/>
            <p:cNvCxnSpPr>
              <a:stCxn id="9" idx="2"/>
              <a:endCxn id="11" idx="0"/>
            </p:cNvCxnSpPr>
            <p:nvPr/>
          </p:nvCxnSpPr>
          <p:spPr>
            <a:xfrm flipH="1">
              <a:off x="3120186" y="2174978"/>
              <a:ext cx="427023" cy="72671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9" idx="2"/>
              <a:endCxn id="10" idx="0"/>
            </p:cNvCxnSpPr>
            <p:nvPr/>
          </p:nvCxnSpPr>
          <p:spPr>
            <a:xfrm flipH="1">
              <a:off x="2203581" y="2174978"/>
              <a:ext cx="1343628" cy="72671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9" idx="2"/>
              <a:endCxn id="12" idx="0"/>
            </p:cNvCxnSpPr>
            <p:nvPr/>
          </p:nvCxnSpPr>
          <p:spPr>
            <a:xfrm>
              <a:off x="3547209" y="2174978"/>
              <a:ext cx="744063" cy="72671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9" idx="2"/>
              <a:endCxn id="13" idx="0"/>
            </p:cNvCxnSpPr>
            <p:nvPr/>
          </p:nvCxnSpPr>
          <p:spPr>
            <a:xfrm>
              <a:off x="3547209" y="2174978"/>
              <a:ext cx="1840166" cy="72671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3329128" y="2403143"/>
              <a:ext cx="633507" cy="369332"/>
            </a:xfrm>
            <a:prstGeom prst="rect">
              <a:avLst/>
            </a:prstGeom>
            <a:noFill/>
          </p:spPr>
          <p:txBody>
            <a:bodyPr wrap="none" rtlCol="0">
              <a:spAutoFit/>
            </a:bodyPr>
            <a:lstStyle/>
            <a:p>
              <a:r>
                <a:rPr lang="en-US" dirty="0"/>
                <a:t>Uses</a:t>
              </a:r>
            </a:p>
          </p:txBody>
        </p:sp>
        <p:cxnSp>
          <p:nvCxnSpPr>
            <p:cNvPr id="23" name="Straight Arrow Connector 22"/>
            <p:cNvCxnSpPr>
              <a:stCxn id="15" idx="0"/>
              <a:endCxn id="10" idx="2"/>
            </p:cNvCxnSpPr>
            <p:nvPr/>
          </p:nvCxnSpPr>
          <p:spPr>
            <a:xfrm flipH="1" flipV="1">
              <a:off x="2203581" y="3263746"/>
              <a:ext cx="1189826" cy="80253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5" idx="0"/>
              <a:endCxn id="11" idx="2"/>
            </p:cNvCxnSpPr>
            <p:nvPr/>
          </p:nvCxnSpPr>
          <p:spPr>
            <a:xfrm flipH="1" flipV="1">
              <a:off x="3120186" y="3263746"/>
              <a:ext cx="273221" cy="80253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15" idx="0"/>
              <a:endCxn id="12" idx="2"/>
            </p:cNvCxnSpPr>
            <p:nvPr/>
          </p:nvCxnSpPr>
          <p:spPr>
            <a:xfrm flipV="1">
              <a:off x="3393407" y="3263746"/>
              <a:ext cx="897865" cy="80253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5" idx="0"/>
              <a:endCxn id="13" idx="2"/>
            </p:cNvCxnSpPr>
            <p:nvPr/>
          </p:nvCxnSpPr>
          <p:spPr>
            <a:xfrm flipV="1">
              <a:off x="3393407" y="3263746"/>
              <a:ext cx="1993968" cy="80253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7" name="Rounded Rectangle 26"/>
            <p:cNvSpPr/>
            <p:nvPr/>
          </p:nvSpPr>
          <p:spPr>
            <a:xfrm>
              <a:off x="5182422" y="4066282"/>
              <a:ext cx="496885" cy="362050"/>
            </a:xfrm>
            <a:prstGeom prst="roundRect">
              <a:avLst/>
            </a:prstGeom>
            <a:gradFill flip="none" rotWithShape="1">
              <a:gsLst>
                <a:gs pos="0">
                  <a:schemeClr val="accent2">
                    <a:lumMod val="40000"/>
                    <a:lumOff val="60000"/>
                  </a:schemeClr>
                </a:gs>
                <a:gs pos="100000">
                  <a:schemeClr val="accent2">
                    <a:lumMod val="20000"/>
                    <a:lumOff val="80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a:solidFill>
                    <a:schemeClr val="accent2">
                      <a:lumMod val="50000"/>
                    </a:schemeClr>
                  </a:solidFill>
                </a:rPr>
                <a:t>…</a:t>
              </a:r>
              <a:endParaRPr lang="en-US" dirty="0">
                <a:solidFill>
                  <a:schemeClr val="accent2">
                    <a:lumMod val="50000"/>
                  </a:schemeClr>
                </a:solidFill>
              </a:endParaRPr>
            </a:p>
          </p:txBody>
        </p:sp>
        <p:sp>
          <p:nvSpPr>
            <p:cNvPr id="29" name="TextBox 28"/>
            <p:cNvSpPr txBox="1"/>
            <p:nvPr/>
          </p:nvSpPr>
          <p:spPr>
            <a:xfrm>
              <a:off x="4272444" y="3665712"/>
              <a:ext cx="1304451" cy="369332"/>
            </a:xfrm>
            <a:prstGeom prst="rect">
              <a:avLst/>
            </a:prstGeom>
            <a:noFill/>
          </p:spPr>
          <p:txBody>
            <a:bodyPr wrap="none" rtlCol="0">
              <a:spAutoFit/>
            </a:bodyPr>
            <a:lstStyle/>
            <a:p>
              <a:r>
                <a:rPr lang="en-US" dirty="0"/>
                <a:t>Implements</a:t>
              </a:r>
            </a:p>
          </p:txBody>
        </p:sp>
        <p:sp>
          <p:nvSpPr>
            <p:cNvPr id="30" name="Rounded Rectangle 29"/>
            <p:cNvSpPr/>
            <p:nvPr/>
          </p:nvSpPr>
          <p:spPr>
            <a:xfrm>
              <a:off x="4164121" y="1810033"/>
              <a:ext cx="676468" cy="362050"/>
            </a:xfrm>
            <a:prstGeom prst="round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rgbClr val="000000"/>
                  </a:solidFill>
                </a:rPr>
                <a:t>EnKF</a:t>
              </a:r>
              <a:endParaRPr lang="en-US" dirty="0">
                <a:solidFill>
                  <a:srgbClr val="000000"/>
                </a:solidFill>
              </a:endParaRPr>
            </a:p>
          </p:txBody>
        </p:sp>
        <p:sp>
          <p:nvSpPr>
            <p:cNvPr id="31" name="TextBox 30"/>
            <p:cNvSpPr txBox="1"/>
            <p:nvPr/>
          </p:nvSpPr>
          <p:spPr>
            <a:xfrm>
              <a:off x="1717371" y="1206611"/>
              <a:ext cx="4057787" cy="461665"/>
            </a:xfrm>
            <a:prstGeom prst="rect">
              <a:avLst/>
            </a:prstGeom>
            <a:noFill/>
          </p:spPr>
          <p:txBody>
            <a:bodyPr wrap="square" rtlCol="0">
              <a:spAutoFit/>
            </a:bodyPr>
            <a:lstStyle/>
            <a:p>
              <a:pPr algn="ctr"/>
              <a:r>
                <a:rPr lang="en-US" sz="2400" dirty="0">
                  <a:solidFill>
                    <a:schemeClr val="tx1"/>
                  </a:solidFill>
                </a:rPr>
                <a:t>Abstract Layer - OOPS</a:t>
              </a:r>
            </a:p>
          </p:txBody>
        </p:sp>
      </p:grpSp>
    </p:spTree>
    <p:extLst>
      <p:ext uri="{BB962C8B-B14F-4D97-AF65-F5344CB8AC3E}">
        <p14:creationId xmlns:p14="http://schemas.microsoft.com/office/powerpoint/2010/main" val="3761395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41D3D724-4170-A44C-82EA-E4FEB2104DAA}"/>
              </a:ext>
            </a:extLst>
          </p:cNvPr>
          <p:cNvSpPr/>
          <p:nvPr/>
        </p:nvSpPr>
        <p:spPr>
          <a:xfrm>
            <a:off x="4280211" y="3122181"/>
            <a:ext cx="3146738" cy="988349"/>
          </a:xfrm>
          <a:prstGeom prst="rect">
            <a:avLst/>
          </a:prstGeom>
          <a:solidFill>
            <a:schemeClr val="accent1">
              <a:lumMod val="20000"/>
              <a:lumOff val="8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t" anchorCtr="1"/>
          <a:lstStyle/>
          <a:p>
            <a:pPr algn="ctr"/>
            <a:endParaRPr lang="en-US" sz="2400" dirty="0">
              <a:solidFill>
                <a:schemeClr val="tx2"/>
              </a:solidFill>
            </a:endParaRPr>
          </a:p>
        </p:txBody>
      </p:sp>
      <p:sp>
        <p:nvSpPr>
          <p:cNvPr id="5" name="Rectangle 4">
            <a:extLst>
              <a:ext uri="{FF2B5EF4-FFF2-40B4-BE49-F238E27FC236}">
                <a16:creationId xmlns:a16="http://schemas.microsoft.com/office/drawing/2014/main" id="{7283FE87-7A7F-6648-A9D1-63BF3F20C827}"/>
              </a:ext>
            </a:extLst>
          </p:cNvPr>
          <p:cNvSpPr/>
          <p:nvPr/>
        </p:nvSpPr>
        <p:spPr>
          <a:xfrm>
            <a:off x="1440758" y="956718"/>
            <a:ext cx="5984640" cy="1954678"/>
          </a:xfrm>
          <a:prstGeom prst="rect">
            <a:avLst/>
          </a:prstGeom>
          <a:solidFill>
            <a:schemeClr val="accent1">
              <a:lumMod val="20000"/>
              <a:lumOff val="8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t" anchorCtr="1"/>
          <a:lstStyle/>
          <a:p>
            <a:pPr algn="ctr"/>
            <a:endParaRPr lang="en-US" sz="2400" dirty="0">
              <a:solidFill>
                <a:schemeClr val="tx2"/>
              </a:solidFill>
            </a:endParaRPr>
          </a:p>
        </p:txBody>
      </p:sp>
      <p:sp>
        <p:nvSpPr>
          <p:cNvPr id="6" name="Rounded Rectangle 5">
            <a:extLst>
              <a:ext uri="{FF2B5EF4-FFF2-40B4-BE49-F238E27FC236}">
                <a16:creationId xmlns:a16="http://schemas.microsoft.com/office/drawing/2014/main" id="{16C1DD7B-B173-F84F-8BA2-45150950D72C}"/>
              </a:ext>
            </a:extLst>
          </p:cNvPr>
          <p:cNvSpPr/>
          <p:nvPr/>
        </p:nvSpPr>
        <p:spPr>
          <a:xfrm>
            <a:off x="1890643" y="1278111"/>
            <a:ext cx="985203" cy="421433"/>
          </a:xfrm>
          <a:prstGeom prst="round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rPr>
              <a:t>Forecast</a:t>
            </a:r>
          </a:p>
        </p:txBody>
      </p:sp>
      <p:sp>
        <p:nvSpPr>
          <p:cNvPr id="7" name="Rounded Rectangle 6">
            <a:extLst>
              <a:ext uri="{FF2B5EF4-FFF2-40B4-BE49-F238E27FC236}">
                <a16:creationId xmlns:a16="http://schemas.microsoft.com/office/drawing/2014/main" id="{5D10E41C-6B71-6C43-B276-7A18523375BC}"/>
              </a:ext>
            </a:extLst>
          </p:cNvPr>
          <p:cNvSpPr/>
          <p:nvPr/>
        </p:nvSpPr>
        <p:spPr>
          <a:xfrm>
            <a:off x="3208971" y="1278111"/>
            <a:ext cx="808567" cy="421433"/>
          </a:xfrm>
          <a:prstGeom prst="round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rPr>
              <a:t>4D-Var</a:t>
            </a:r>
          </a:p>
        </p:txBody>
      </p:sp>
      <p:sp>
        <p:nvSpPr>
          <p:cNvPr id="9" name="Rounded Rectangle 8">
            <a:extLst>
              <a:ext uri="{FF2B5EF4-FFF2-40B4-BE49-F238E27FC236}">
                <a16:creationId xmlns:a16="http://schemas.microsoft.com/office/drawing/2014/main" id="{50EDD38A-2E62-924A-8B12-B92E4CE87793}"/>
              </a:ext>
            </a:extLst>
          </p:cNvPr>
          <p:cNvSpPr/>
          <p:nvPr/>
        </p:nvSpPr>
        <p:spPr>
          <a:xfrm>
            <a:off x="2364260" y="2261100"/>
            <a:ext cx="723088" cy="421433"/>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2">
                    <a:lumMod val="10000"/>
                  </a:schemeClr>
                </a:solidFill>
              </a:rPr>
              <a:t>Model</a:t>
            </a:r>
          </a:p>
        </p:txBody>
      </p:sp>
      <p:sp>
        <p:nvSpPr>
          <p:cNvPr id="10" name="Rounded Rectangle 9">
            <a:extLst>
              <a:ext uri="{FF2B5EF4-FFF2-40B4-BE49-F238E27FC236}">
                <a16:creationId xmlns:a16="http://schemas.microsoft.com/office/drawing/2014/main" id="{711B3000-D2EF-FB42-8FD9-75F4342F948C}"/>
              </a:ext>
            </a:extLst>
          </p:cNvPr>
          <p:cNvSpPr/>
          <p:nvPr/>
        </p:nvSpPr>
        <p:spPr>
          <a:xfrm>
            <a:off x="3243093" y="2261100"/>
            <a:ext cx="950651" cy="421433"/>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2">
                    <a:lumMod val="10000"/>
                  </a:schemeClr>
                </a:solidFill>
              </a:rPr>
              <a:t>Covariance</a:t>
            </a:r>
          </a:p>
        </p:txBody>
      </p:sp>
      <p:sp>
        <p:nvSpPr>
          <p:cNvPr id="11" name="Rounded Rectangle 10">
            <a:extLst>
              <a:ext uri="{FF2B5EF4-FFF2-40B4-BE49-F238E27FC236}">
                <a16:creationId xmlns:a16="http://schemas.microsoft.com/office/drawing/2014/main" id="{69D29D0D-34DD-6E46-B4B0-231C475624E3}"/>
              </a:ext>
            </a:extLst>
          </p:cNvPr>
          <p:cNvSpPr/>
          <p:nvPr/>
        </p:nvSpPr>
        <p:spPr>
          <a:xfrm>
            <a:off x="4920549" y="2261100"/>
            <a:ext cx="1196651" cy="421433"/>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2">
                    <a:lumMod val="10000"/>
                  </a:schemeClr>
                </a:solidFill>
              </a:rPr>
              <a:t>Obs. Operator</a:t>
            </a:r>
          </a:p>
        </p:txBody>
      </p:sp>
      <p:sp>
        <p:nvSpPr>
          <p:cNvPr id="12" name="Rounded Rectangle 11">
            <a:extLst>
              <a:ext uri="{FF2B5EF4-FFF2-40B4-BE49-F238E27FC236}">
                <a16:creationId xmlns:a16="http://schemas.microsoft.com/office/drawing/2014/main" id="{63D99764-6CFF-A849-9F7D-C00B95912F34}"/>
              </a:ext>
            </a:extLst>
          </p:cNvPr>
          <p:cNvSpPr/>
          <p:nvPr/>
        </p:nvSpPr>
        <p:spPr>
          <a:xfrm>
            <a:off x="6272946" y="1284851"/>
            <a:ext cx="772797" cy="421433"/>
          </a:xfrm>
          <a:prstGeom prst="round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1050" dirty="0">
                <a:solidFill>
                  <a:srgbClr val="000000"/>
                </a:solidFill>
              </a:rPr>
              <a:t>…</a:t>
            </a:r>
            <a:endParaRPr lang="en-US" sz="1050" dirty="0">
              <a:solidFill>
                <a:srgbClr val="000000"/>
              </a:solidFill>
            </a:endParaRPr>
          </a:p>
        </p:txBody>
      </p:sp>
      <p:sp>
        <p:nvSpPr>
          <p:cNvPr id="13" name="Rounded Rectangle 12">
            <a:extLst>
              <a:ext uri="{FF2B5EF4-FFF2-40B4-BE49-F238E27FC236}">
                <a16:creationId xmlns:a16="http://schemas.microsoft.com/office/drawing/2014/main" id="{60CD0F84-A163-554D-99FD-CA295E68ED67}"/>
              </a:ext>
            </a:extLst>
          </p:cNvPr>
          <p:cNvSpPr/>
          <p:nvPr/>
        </p:nvSpPr>
        <p:spPr>
          <a:xfrm>
            <a:off x="2397114" y="4334616"/>
            <a:ext cx="662546" cy="421433"/>
          </a:xfrm>
          <a:prstGeom prst="round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accent2">
                    <a:lumMod val="50000"/>
                  </a:schemeClr>
                </a:solidFill>
              </a:rPr>
              <a:t>FV3</a:t>
            </a:r>
          </a:p>
        </p:txBody>
      </p:sp>
      <p:sp>
        <p:nvSpPr>
          <p:cNvPr id="15" name="Rounded Rectangle 14">
            <a:extLst>
              <a:ext uri="{FF2B5EF4-FFF2-40B4-BE49-F238E27FC236}">
                <a16:creationId xmlns:a16="http://schemas.microsoft.com/office/drawing/2014/main" id="{0D8D213C-FCBB-9F48-886E-1FD8ED848F1A}"/>
              </a:ext>
            </a:extLst>
          </p:cNvPr>
          <p:cNvSpPr/>
          <p:nvPr/>
        </p:nvSpPr>
        <p:spPr>
          <a:xfrm>
            <a:off x="1440759" y="4334616"/>
            <a:ext cx="830141" cy="421433"/>
          </a:xfrm>
          <a:prstGeom prst="round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accent2">
                    <a:lumMod val="50000"/>
                  </a:schemeClr>
                </a:solidFill>
              </a:rPr>
              <a:t>MOM6</a:t>
            </a:r>
          </a:p>
        </p:txBody>
      </p:sp>
      <p:cxnSp>
        <p:nvCxnSpPr>
          <p:cNvPr id="16" name="Straight Arrow Connector 15">
            <a:extLst>
              <a:ext uri="{FF2B5EF4-FFF2-40B4-BE49-F238E27FC236}">
                <a16:creationId xmlns:a16="http://schemas.microsoft.com/office/drawing/2014/main" id="{244DB1B4-D7B3-C446-97E2-754EFD061ADA}"/>
              </a:ext>
            </a:extLst>
          </p:cNvPr>
          <p:cNvCxnSpPr>
            <a:cxnSpLocks/>
            <a:stCxn id="7" idx="2"/>
            <a:endCxn id="9" idx="0"/>
          </p:cNvCxnSpPr>
          <p:nvPr/>
        </p:nvCxnSpPr>
        <p:spPr>
          <a:xfrm flipH="1">
            <a:off x="2725804" y="1699544"/>
            <a:ext cx="887451" cy="561556"/>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DD2616DB-FC62-DA4B-8F09-F32C5B1681BD}"/>
              </a:ext>
            </a:extLst>
          </p:cNvPr>
          <p:cNvCxnSpPr>
            <a:cxnSpLocks/>
            <a:stCxn id="7" idx="2"/>
            <a:endCxn id="8" idx="0"/>
          </p:cNvCxnSpPr>
          <p:nvPr/>
        </p:nvCxnSpPr>
        <p:spPr>
          <a:xfrm flipH="1">
            <a:off x="1920572" y="1699544"/>
            <a:ext cx="1692683" cy="561556"/>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6A07218D-6002-5247-B4B4-FC0E68E31E4C}"/>
              </a:ext>
            </a:extLst>
          </p:cNvPr>
          <p:cNvCxnSpPr>
            <a:cxnSpLocks/>
            <a:stCxn id="7" idx="2"/>
            <a:endCxn id="10" idx="0"/>
          </p:cNvCxnSpPr>
          <p:nvPr/>
        </p:nvCxnSpPr>
        <p:spPr>
          <a:xfrm>
            <a:off x="3613254" y="1699544"/>
            <a:ext cx="105164" cy="561556"/>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048604DE-8DBE-D341-8AEB-B1A6072B45F7}"/>
              </a:ext>
            </a:extLst>
          </p:cNvPr>
          <p:cNvCxnSpPr>
            <a:cxnSpLocks/>
            <a:stCxn id="7" idx="2"/>
            <a:endCxn id="11" idx="0"/>
          </p:cNvCxnSpPr>
          <p:nvPr/>
        </p:nvCxnSpPr>
        <p:spPr>
          <a:xfrm>
            <a:off x="3613254" y="1699544"/>
            <a:ext cx="1905620" cy="561556"/>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24362C4B-1CC4-0843-BD26-1D9CCD810F82}"/>
              </a:ext>
            </a:extLst>
          </p:cNvPr>
          <p:cNvSpPr txBox="1"/>
          <p:nvPr/>
        </p:nvSpPr>
        <p:spPr>
          <a:xfrm>
            <a:off x="3226864" y="1843852"/>
            <a:ext cx="579888" cy="253916"/>
          </a:xfrm>
          <a:prstGeom prst="rect">
            <a:avLst/>
          </a:prstGeom>
          <a:noFill/>
        </p:spPr>
        <p:txBody>
          <a:bodyPr wrap="square" rtlCol="0">
            <a:spAutoFit/>
          </a:bodyPr>
          <a:lstStyle/>
          <a:p>
            <a:r>
              <a:rPr lang="en-US" sz="1050" dirty="0"/>
              <a:t>Uses</a:t>
            </a:r>
          </a:p>
        </p:txBody>
      </p:sp>
      <p:cxnSp>
        <p:nvCxnSpPr>
          <p:cNvPr id="21" name="Straight Arrow Connector 20">
            <a:extLst>
              <a:ext uri="{FF2B5EF4-FFF2-40B4-BE49-F238E27FC236}">
                <a16:creationId xmlns:a16="http://schemas.microsoft.com/office/drawing/2014/main" id="{D1CCEF97-191F-AE43-A8B5-231099C89250}"/>
              </a:ext>
            </a:extLst>
          </p:cNvPr>
          <p:cNvCxnSpPr>
            <a:cxnSpLocks/>
            <a:stCxn id="13" idx="0"/>
            <a:endCxn id="8" idx="2"/>
          </p:cNvCxnSpPr>
          <p:nvPr/>
        </p:nvCxnSpPr>
        <p:spPr>
          <a:xfrm flipH="1" flipV="1">
            <a:off x="1920572" y="2682533"/>
            <a:ext cx="807815" cy="1652084"/>
          </a:xfrm>
          <a:prstGeom prst="straightConnector1">
            <a:avLst/>
          </a:prstGeom>
          <a:ln w="12700">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946925EB-DD0C-FB4C-9B71-A6844FE549A2}"/>
              </a:ext>
            </a:extLst>
          </p:cNvPr>
          <p:cNvCxnSpPr>
            <a:cxnSpLocks/>
            <a:stCxn id="13" idx="0"/>
            <a:endCxn id="9" idx="2"/>
          </p:cNvCxnSpPr>
          <p:nvPr/>
        </p:nvCxnSpPr>
        <p:spPr>
          <a:xfrm flipH="1" flipV="1">
            <a:off x="2725804" y="2682533"/>
            <a:ext cx="2583" cy="1652084"/>
          </a:xfrm>
          <a:prstGeom prst="straightConnector1">
            <a:avLst/>
          </a:prstGeom>
          <a:ln w="12700">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45E3797D-BACF-2444-94BC-FB53D2C08623}"/>
              </a:ext>
            </a:extLst>
          </p:cNvPr>
          <p:cNvCxnSpPr>
            <a:cxnSpLocks/>
            <a:stCxn id="56" idx="0"/>
            <a:endCxn id="10" idx="2"/>
          </p:cNvCxnSpPr>
          <p:nvPr/>
        </p:nvCxnSpPr>
        <p:spPr>
          <a:xfrm flipH="1" flipV="1">
            <a:off x="3718418" y="2682533"/>
            <a:ext cx="1143764" cy="812005"/>
          </a:xfrm>
          <a:prstGeom prst="straightConnector1">
            <a:avLst/>
          </a:prstGeom>
          <a:ln w="12700">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F2051632-7663-EF4F-BA1D-70378DF98B08}"/>
              </a:ext>
            </a:extLst>
          </p:cNvPr>
          <p:cNvCxnSpPr>
            <a:cxnSpLocks/>
            <a:stCxn id="38" idx="0"/>
            <a:endCxn id="11" idx="2"/>
          </p:cNvCxnSpPr>
          <p:nvPr/>
        </p:nvCxnSpPr>
        <p:spPr>
          <a:xfrm flipH="1" flipV="1">
            <a:off x="5518874" y="2682532"/>
            <a:ext cx="502791" cy="815943"/>
          </a:xfrm>
          <a:prstGeom prst="straightConnector1">
            <a:avLst/>
          </a:prstGeom>
          <a:ln w="12700">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43D1A6BB-63BC-7843-91D0-BD0F5A6ADA28}"/>
              </a:ext>
            </a:extLst>
          </p:cNvPr>
          <p:cNvSpPr txBox="1"/>
          <p:nvPr/>
        </p:nvSpPr>
        <p:spPr>
          <a:xfrm>
            <a:off x="2421114" y="3398082"/>
            <a:ext cx="1148059" cy="253916"/>
          </a:xfrm>
          <a:prstGeom prst="rect">
            <a:avLst/>
          </a:prstGeom>
          <a:noFill/>
        </p:spPr>
        <p:txBody>
          <a:bodyPr wrap="square" rtlCol="0">
            <a:spAutoFit/>
          </a:bodyPr>
          <a:lstStyle/>
          <a:p>
            <a:pPr algn="r"/>
            <a:r>
              <a:rPr lang="en-US" sz="1050" dirty="0"/>
              <a:t>Implements</a:t>
            </a:r>
          </a:p>
        </p:txBody>
      </p:sp>
      <p:sp>
        <p:nvSpPr>
          <p:cNvPr id="27" name="Rounded Rectangle 26">
            <a:extLst>
              <a:ext uri="{FF2B5EF4-FFF2-40B4-BE49-F238E27FC236}">
                <a16:creationId xmlns:a16="http://schemas.microsoft.com/office/drawing/2014/main" id="{C8A00EC1-D1B6-DA43-9E44-43397F0A3EE9}"/>
              </a:ext>
            </a:extLst>
          </p:cNvPr>
          <p:cNvSpPr/>
          <p:nvPr/>
        </p:nvSpPr>
        <p:spPr>
          <a:xfrm>
            <a:off x="5195436" y="1284851"/>
            <a:ext cx="744386" cy="421433"/>
          </a:xfrm>
          <a:prstGeom prst="round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err="1">
                <a:solidFill>
                  <a:srgbClr val="000000"/>
                </a:solidFill>
              </a:rPr>
              <a:t>EnKF</a:t>
            </a:r>
            <a:endParaRPr lang="en-US" sz="1050" dirty="0">
              <a:solidFill>
                <a:srgbClr val="000000"/>
              </a:solidFill>
            </a:endParaRPr>
          </a:p>
        </p:txBody>
      </p:sp>
      <p:sp>
        <p:nvSpPr>
          <p:cNvPr id="28" name="TextBox 27">
            <a:extLst>
              <a:ext uri="{FF2B5EF4-FFF2-40B4-BE49-F238E27FC236}">
                <a16:creationId xmlns:a16="http://schemas.microsoft.com/office/drawing/2014/main" id="{F2E7CFBF-EFEB-E040-842C-58DC53C988A2}"/>
              </a:ext>
            </a:extLst>
          </p:cNvPr>
          <p:cNvSpPr txBox="1"/>
          <p:nvPr/>
        </p:nvSpPr>
        <p:spPr>
          <a:xfrm>
            <a:off x="2910626" y="956718"/>
            <a:ext cx="3044904" cy="323165"/>
          </a:xfrm>
          <a:prstGeom prst="rect">
            <a:avLst/>
          </a:prstGeom>
          <a:noFill/>
        </p:spPr>
        <p:txBody>
          <a:bodyPr wrap="square" rtlCol="0">
            <a:spAutoFit/>
          </a:bodyPr>
          <a:lstStyle/>
          <a:p>
            <a:pPr algn="ctr"/>
            <a:r>
              <a:rPr lang="en-US" sz="1500" dirty="0">
                <a:solidFill>
                  <a:schemeClr val="tx1"/>
                </a:solidFill>
              </a:rPr>
              <a:t>Abstract Layer</a:t>
            </a:r>
          </a:p>
        </p:txBody>
      </p:sp>
      <p:sp>
        <p:nvSpPr>
          <p:cNvPr id="41" name="Rounded Rectangle 40">
            <a:extLst>
              <a:ext uri="{FF2B5EF4-FFF2-40B4-BE49-F238E27FC236}">
                <a16:creationId xmlns:a16="http://schemas.microsoft.com/office/drawing/2014/main" id="{7AA9A4E3-AB6A-8B48-AF8C-21C6A4043610}"/>
              </a:ext>
            </a:extLst>
          </p:cNvPr>
          <p:cNvSpPr/>
          <p:nvPr/>
        </p:nvSpPr>
        <p:spPr>
          <a:xfrm>
            <a:off x="6272946" y="2267839"/>
            <a:ext cx="960992" cy="421433"/>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2">
                    <a:lumMod val="10000"/>
                  </a:schemeClr>
                </a:solidFill>
              </a:rPr>
              <a:t>Obs. Space</a:t>
            </a:r>
          </a:p>
        </p:txBody>
      </p:sp>
      <p:cxnSp>
        <p:nvCxnSpPr>
          <p:cNvPr id="42" name="Straight Arrow Connector 41">
            <a:extLst>
              <a:ext uri="{FF2B5EF4-FFF2-40B4-BE49-F238E27FC236}">
                <a16:creationId xmlns:a16="http://schemas.microsoft.com/office/drawing/2014/main" id="{4718EFB1-AB51-8F44-A97C-58B966C66F96}"/>
              </a:ext>
            </a:extLst>
          </p:cNvPr>
          <p:cNvCxnSpPr>
            <a:cxnSpLocks/>
            <a:stCxn id="7" idx="2"/>
            <a:endCxn id="41" idx="0"/>
          </p:cNvCxnSpPr>
          <p:nvPr/>
        </p:nvCxnSpPr>
        <p:spPr>
          <a:xfrm>
            <a:off x="3613255" y="1699545"/>
            <a:ext cx="3140188" cy="568295"/>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B9932F75-D53B-2545-8B79-13404CB7FE7D}"/>
              </a:ext>
            </a:extLst>
          </p:cNvPr>
          <p:cNvCxnSpPr>
            <a:cxnSpLocks/>
            <a:stCxn id="39" idx="0"/>
            <a:endCxn id="41" idx="2"/>
          </p:cNvCxnSpPr>
          <p:nvPr/>
        </p:nvCxnSpPr>
        <p:spPr>
          <a:xfrm flipH="1" flipV="1">
            <a:off x="6753442" y="2689272"/>
            <a:ext cx="175958" cy="809204"/>
          </a:xfrm>
          <a:prstGeom prst="straightConnector1">
            <a:avLst/>
          </a:prstGeom>
          <a:ln w="12700">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58" name="Rounded Rectangle 57">
            <a:extLst>
              <a:ext uri="{FF2B5EF4-FFF2-40B4-BE49-F238E27FC236}">
                <a16:creationId xmlns:a16="http://schemas.microsoft.com/office/drawing/2014/main" id="{B096A4C1-6C05-0946-911A-85A55BEC2B02}"/>
              </a:ext>
            </a:extLst>
          </p:cNvPr>
          <p:cNvSpPr/>
          <p:nvPr/>
        </p:nvSpPr>
        <p:spPr>
          <a:xfrm>
            <a:off x="3185873" y="4334616"/>
            <a:ext cx="886553" cy="421433"/>
          </a:xfrm>
          <a:prstGeom prst="round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accent2">
                    <a:lumMod val="50000"/>
                  </a:schemeClr>
                </a:solidFill>
              </a:rPr>
              <a:t>NEPTUNE</a:t>
            </a:r>
          </a:p>
        </p:txBody>
      </p:sp>
      <p:sp>
        <p:nvSpPr>
          <p:cNvPr id="8" name="Rounded Rectangle 7">
            <a:extLst>
              <a:ext uri="{FF2B5EF4-FFF2-40B4-BE49-F238E27FC236}">
                <a16:creationId xmlns:a16="http://schemas.microsoft.com/office/drawing/2014/main" id="{69372DB6-61FB-F64B-BC43-A9F363C4024A}"/>
              </a:ext>
            </a:extLst>
          </p:cNvPr>
          <p:cNvSpPr/>
          <p:nvPr/>
        </p:nvSpPr>
        <p:spPr>
          <a:xfrm>
            <a:off x="1632630" y="2261100"/>
            <a:ext cx="575885" cy="421433"/>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2">
                    <a:lumMod val="10000"/>
                  </a:schemeClr>
                </a:solidFill>
              </a:rPr>
              <a:t>State</a:t>
            </a:r>
          </a:p>
        </p:txBody>
      </p:sp>
      <p:sp>
        <p:nvSpPr>
          <p:cNvPr id="59" name="TextBox 58">
            <a:extLst>
              <a:ext uri="{FF2B5EF4-FFF2-40B4-BE49-F238E27FC236}">
                <a16:creationId xmlns:a16="http://schemas.microsoft.com/office/drawing/2014/main" id="{B3ABEC41-B626-A74B-B74E-CEE91D1C95F0}"/>
              </a:ext>
            </a:extLst>
          </p:cNvPr>
          <p:cNvSpPr txBox="1"/>
          <p:nvPr/>
        </p:nvSpPr>
        <p:spPr>
          <a:xfrm>
            <a:off x="109982" y="1246453"/>
            <a:ext cx="1056153" cy="415498"/>
          </a:xfrm>
          <a:prstGeom prst="rect">
            <a:avLst/>
          </a:prstGeom>
          <a:noFill/>
        </p:spPr>
        <p:txBody>
          <a:bodyPr wrap="square" rtlCol="0">
            <a:spAutoFit/>
          </a:bodyPr>
          <a:lstStyle/>
          <a:p>
            <a:r>
              <a:rPr lang="en-US" sz="1050" dirty="0"/>
              <a:t>Generic Algorithms</a:t>
            </a:r>
          </a:p>
        </p:txBody>
      </p:sp>
      <p:sp>
        <p:nvSpPr>
          <p:cNvPr id="60" name="TextBox 59">
            <a:extLst>
              <a:ext uri="{FF2B5EF4-FFF2-40B4-BE49-F238E27FC236}">
                <a16:creationId xmlns:a16="http://schemas.microsoft.com/office/drawing/2014/main" id="{AC49A7B1-23D6-C24C-B167-69C32590A544}"/>
              </a:ext>
            </a:extLst>
          </p:cNvPr>
          <p:cNvSpPr txBox="1"/>
          <p:nvPr/>
        </p:nvSpPr>
        <p:spPr>
          <a:xfrm>
            <a:off x="109982" y="2229442"/>
            <a:ext cx="1056153" cy="415498"/>
          </a:xfrm>
          <a:prstGeom prst="rect">
            <a:avLst/>
          </a:prstGeom>
          <a:noFill/>
        </p:spPr>
        <p:txBody>
          <a:bodyPr wrap="square" rtlCol="0">
            <a:spAutoFit/>
          </a:bodyPr>
          <a:lstStyle/>
          <a:p>
            <a:r>
              <a:rPr lang="en-US" sz="1050" dirty="0"/>
              <a:t>Abstract Interfaces</a:t>
            </a:r>
          </a:p>
        </p:txBody>
      </p:sp>
      <p:sp>
        <p:nvSpPr>
          <p:cNvPr id="84" name="Rounded Rectangle 83">
            <a:extLst>
              <a:ext uri="{FF2B5EF4-FFF2-40B4-BE49-F238E27FC236}">
                <a16:creationId xmlns:a16="http://schemas.microsoft.com/office/drawing/2014/main" id="{165C8679-420D-7248-8E3F-887C45012AA0}"/>
              </a:ext>
            </a:extLst>
          </p:cNvPr>
          <p:cNvSpPr/>
          <p:nvPr/>
        </p:nvSpPr>
        <p:spPr>
          <a:xfrm>
            <a:off x="4349488" y="2267839"/>
            <a:ext cx="415316" cy="421433"/>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2">
                    <a:lumMod val="10000"/>
                  </a:schemeClr>
                </a:solidFill>
              </a:rPr>
              <a:t>…</a:t>
            </a:r>
          </a:p>
        </p:txBody>
      </p:sp>
      <p:sp>
        <p:nvSpPr>
          <p:cNvPr id="95" name="Rounded Rectangle 94">
            <a:extLst>
              <a:ext uri="{FF2B5EF4-FFF2-40B4-BE49-F238E27FC236}">
                <a16:creationId xmlns:a16="http://schemas.microsoft.com/office/drawing/2014/main" id="{77477D9F-96BD-8044-B443-CF7ADEB6818D}"/>
              </a:ext>
            </a:extLst>
          </p:cNvPr>
          <p:cNvSpPr/>
          <p:nvPr/>
        </p:nvSpPr>
        <p:spPr>
          <a:xfrm>
            <a:off x="4350663" y="1284851"/>
            <a:ext cx="511648" cy="421433"/>
          </a:xfrm>
          <a:prstGeom prst="round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rPr>
              <a:t>EDA</a:t>
            </a:r>
          </a:p>
        </p:txBody>
      </p:sp>
      <p:cxnSp>
        <p:nvCxnSpPr>
          <p:cNvPr id="108" name="Straight Arrow Connector 107">
            <a:extLst>
              <a:ext uri="{FF2B5EF4-FFF2-40B4-BE49-F238E27FC236}">
                <a16:creationId xmlns:a16="http://schemas.microsoft.com/office/drawing/2014/main" id="{7414F13E-D87D-4941-8652-76DED76633AF}"/>
              </a:ext>
            </a:extLst>
          </p:cNvPr>
          <p:cNvCxnSpPr>
            <a:cxnSpLocks/>
            <a:stCxn id="13" idx="0"/>
            <a:endCxn id="84" idx="2"/>
          </p:cNvCxnSpPr>
          <p:nvPr/>
        </p:nvCxnSpPr>
        <p:spPr>
          <a:xfrm flipV="1">
            <a:off x="2728386" y="2689272"/>
            <a:ext cx="1828760" cy="1645345"/>
          </a:xfrm>
          <a:prstGeom prst="straightConnector1">
            <a:avLst/>
          </a:prstGeom>
          <a:ln w="12700">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11" name="Straight Arrow Connector 110">
            <a:extLst>
              <a:ext uri="{FF2B5EF4-FFF2-40B4-BE49-F238E27FC236}">
                <a16:creationId xmlns:a16="http://schemas.microsoft.com/office/drawing/2014/main" id="{223BCCD0-A3E7-B946-A289-3299E2FA62C9}"/>
              </a:ext>
            </a:extLst>
          </p:cNvPr>
          <p:cNvCxnSpPr>
            <a:cxnSpLocks/>
            <a:stCxn id="7" idx="2"/>
            <a:endCxn id="84" idx="0"/>
          </p:cNvCxnSpPr>
          <p:nvPr/>
        </p:nvCxnSpPr>
        <p:spPr>
          <a:xfrm>
            <a:off x="3613254" y="1699545"/>
            <a:ext cx="943892" cy="568295"/>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8" name="Rounded Rectangle 37">
            <a:extLst>
              <a:ext uri="{FF2B5EF4-FFF2-40B4-BE49-F238E27FC236}">
                <a16:creationId xmlns:a16="http://schemas.microsoft.com/office/drawing/2014/main" id="{F3E886ED-7043-AD42-9071-4FBD7111371D}"/>
              </a:ext>
            </a:extLst>
          </p:cNvPr>
          <p:cNvSpPr/>
          <p:nvPr/>
        </p:nvSpPr>
        <p:spPr>
          <a:xfrm>
            <a:off x="5681514" y="3498475"/>
            <a:ext cx="680302" cy="421433"/>
          </a:xfrm>
          <a:prstGeom prst="roundRect">
            <a:avLst/>
          </a:prstGeom>
          <a:solidFill>
            <a:srgbClr val="ADBAC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tx1"/>
                </a:solidFill>
              </a:rPr>
              <a:t>UFO</a:t>
            </a:r>
          </a:p>
        </p:txBody>
      </p:sp>
      <p:sp>
        <p:nvSpPr>
          <p:cNvPr id="39" name="Rounded Rectangle 38">
            <a:extLst>
              <a:ext uri="{FF2B5EF4-FFF2-40B4-BE49-F238E27FC236}">
                <a16:creationId xmlns:a16="http://schemas.microsoft.com/office/drawing/2014/main" id="{D26AADD7-D97F-0D40-9058-71F9660F94CF}"/>
              </a:ext>
            </a:extLst>
          </p:cNvPr>
          <p:cNvSpPr/>
          <p:nvPr/>
        </p:nvSpPr>
        <p:spPr>
          <a:xfrm>
            <a:off x="6589249" y="3498475"/>
            <a:ext cx="680302" cy="421433"/>
          </a:xfrm>
          <a:prstGeom prst="roundRect">
            <a:avLst/>
          </a:prstGeom>
          <a:solidFill>
            <a:srgbClr val="ADBAC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tx1"/>
                </a:solidFill>
              </a:rPr>
              <a:t>IODA</a:t>
            </a:r>
          </a:p>
        </p:txBody>
      </p:sp>
      <p:sp>
        <p:nvSpPr>
          <p:cNvPr id="62" name="Rounded Rectangle 61">
            <a:extLst>
              <a:ext uri="{FF2B5EF4-FFF2-40B4-BE49-F238E27FC236}">
                <a16:creationId xmlns:a16="http://schemas.microsoft.com/office/drawing/2014/main" id="{0B8908BB-51D5-8A40-9191-2B8C99310496}"/>
              </a:ext>
            </a:extLst>
          </p:cNvPr>
          <p:cNvSpPr/>
          <p:nvPr/>
        </p:nvSpPr>
        <p:spPr>
          <a:xfrm>
            <a:off x="6117200" y="4334616"/>
            <a:ext cx="851310" cy="421433"/>
          </a:xfrm>
          <a:prstGeom prst="round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accent2">
                    <a:lumMod val="50000"/>
                  </a:schemeClr>
                </a:solidFill>
              </a:rPr>
              <a:t>GNSSRO</a:t>
            </a:r>
          </a:p>
        </p:txBody>
      </p:sp>
      <p:sp>
        <p:nvSpPr>
          <p:cNvPr id="63" name="Rounded Rectangle 62">
            <a:extLst>
              <a:ext uri="{FF2B5EF4-FFF2-40B4-BE49-F238E27FC236}">
                <a16:creationId xmlns:a16="http://schemas.microsoft.com/office/drawing/2014/main" id="{14DFFCD0-78D2-924D-AA3D-55255051808E}"/>
              </a:ext>
            </a:extLst>
          </p:cNvPr>
          <p:cNvSpPr/>
          <p:nvPr/>
        </p:nvSpPr>
        <p:spPr>
          <a:xfrm>
            <a:off x="5288228" y="4340629"/>
            <a:ext cx="694328" cy="421433"/>
          </a:xfrm>
          <a:prstGeom prst="round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accent2">
                    <a:lumMod val="50000"/>
                  </a:schemeClr>
                </a:solidFill>
              </a:rPr>
              <a:t>CRTM</a:t>
            </a:r>
          </a:p>
        </p:txBody>
      </p:sp>
      <p:sp>
        <p:nvSpPr>
          <p:cNvPr id="64" name="Rounded Rectangle 63">
            <a:extLst>
              <a:ext uri="{FF2B5EF4-FFF2-40B4-BE49-F238E27FC236}">
                <a16:creationId xmlns:a16="http://schemas.microsoft.com/office/drawing/2014/main" id="{2481BB9B-F364-3D40-BF14-D70180FBCC73}"/>
              </a:ext>
            </a:extLst>
          </p:cNvPr>
          <p:cNvSpPr/>
          <p:nvPr/>
        </p:nvSpPr>
        <p:spPr>
          <a:xfrm>
            <a:off x="7102335" y="4334616"/>
            <a:ext cx="323063" cy="421433"/>
          </a:xfrm>
          <a:prstGeom prst="round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accent2">
                    <a:lumMod val="50000"/>
                  </a:schemeClr>
                </a:solidFill>
              </a:rPr>
              <a:t>…</a:t>
            </a:r>
          </a:p>
        </p:txBody>
      </p:sp>
      <p:cxnSp>
        <p:nvCxnSpPr>
          <p:cNvPr id="65" name="Straight Arrow Connector 64">
            <a:extLst>
              <a:ext uri="{FF2B5EF4-FFF2-40B4-BE49-F238E27FC236}">
                <a16:creationId xmlns:a16="http://schemas.microsoft.com/office/drawing/2014/main" id="{23179110-12B9-9D42-8F6B-3AF71529185F}"/>
              </a:ext>
            </a:extLst>
          </p:cNvPr>
          <p:cNvCxnSpPr>
            <a:cxnSpLocks/>
            <a:stCxn id="63" idx="0"/>
            <a:endCxn id="38" idx="2"/>
          </p:cNvCxnSpPr>
          <p:nvPr/>
        </p:nvCxnSpPr>
        <p:spPr>
          <a:xfrm flipV="1">
            <a:off x="5635392" y="3919908"/>
            <a:ext cx="386273" cy="420721"/>
          </a:xfrm>
          <a:prstGeom prst="straightConnector1">
            <a:avLst/>
          </a:prstGeom>
          <a:ln w="1270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E8820F66-357F-954F-9585-5870D3C7E7B9}"/>
              </a:ext>
            </a:extLst>
          </p:cNvPr>
          <p:cNvCxnSpPr>
            <a:cxnSpLocks/>
            <a:stCxn id="62" idx="0"/>
            <a:endCxn id="38" idx="2"/>
          </p:cNvCxnSpPr>
          <p:nvPr/>
        </p:nvCxnSpPr>
        <p:spPr>
          <a:xfrm flipH="1" flipV="1">
            <a:off x="6021665" y="3919908"/>
            <a:ext cx="521190" cy="414708"/>
          </a:xfrm>
          <a:prstGeom prst="straightConnector1">
            <a:avLst/>
          </a:prstGeom>
          <a:ln w="1270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77" name="Rounded Rectangle 76">
            <a:extLst>
              <a:ext uri="{FF2B5EF4-FFF2-40B4-BE49-F238E27FC236}">
                <a16:creationId xmlns:a16="http://schemas.microsoft.com/office/drawing/2014/main" id="{D3189F39-3125-0946-9B6F-5FA326CD8A28}"/>
              </a:ext>
            </a:extLst>
          </p:cNvPr>
          <p:cNvSpPr/>
          <p:nvPr/>
        </p:nvSpPr>
        <p:spPr>
          <a:xfrm>
            <a:off x="4198640" y="4334616"/>
            <a:ext cx="323063" cy="421433"/>
          </a:xfrm>
          <a:prstGeom prst="round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accent2">
                    <a:lumMod val="50000"/>
                  </a:schemeClr>
                </a:solidFill>
              </a:rPr>
              <a:t>…</a:t>
            </a:r>
          </a:p>
        </p:txBody>
      </p:sp>
      <p:sp>
        <p:nvSpPr>
          <p:cNvPr id="78" name="TextBox 77">
            <a:extLst>
              <a:ext uri="{FF2B5EF4-FFF2-40B4-BE49-F238E27FC236}">
                <a16:creationId xmlns:a16="http://schemas.microsoft.com/office/drawing/2014/main" id="{288E13D7-1AD7-F74D-B061-AA1C196870C5}"/>
              </a:ext>
            </a:extLst>
          </p:cNvPr>
          <p:cNvSpPr txBox="1"/>
          <p:nvPr/>
        </p:nvSpPr>
        <p:spPr>
          <a:xfrm>
            <a:off x="109982" y="4302958"/>
            <a:ext cx="1332135" cy="415498"/>
          </a:xfrm>
          <a:prstGeom prst="rect">
            <a:avLst/>
          </a:prstGeom>
          <a:noFill/>
        </p:spPr>
        <p:txBody>
          <a:bodyPr wrap="square" rtlCol="0">
            <a:spAutoFit/>
          </a:bodyPr>
          <a:lstStyle/>
          <a:p>
            <a:r>
              <a:rPr lang="en-US" sz="1050" dirty="0"/>
              <a:t>Specific Implementations</a:t>
            </a:r>
          </a:p>
        </p:txBody>
      </p:sp>
      <p:cxnSp>
        <p:nvCxnSpPr>
          <p:cNvPr id="88" name="Straight Arrow Connector 87">
            <a:extLst>
              <a:ext uri="{FF2B5EF4-FFF2-40B4-BE49-F238E27FC236}">
                <a16:creationId xmlns:a16="http://schemas.microsoft.com/office/drawing/2014/main" id="{6828EE81-075A-C84D-9A4F-CB955BEF6380}"/>
              </a:ext>
            </a:extLst>
          </p:cNvPr>
          <p:cNvCxnSpPr>
            <a:cxnSpLocks/>
            <a:stCxn id="39" idx="2"/>
            <a:endCxn id="63" idx="0"/>
          </p:cNvCxnSpPr>
          <p:nvPr/>
        </p:nvCxnSpPr>
        <p:spPr>
          <a:xfrm flipH="1">
            <a:off x="5635392" y="3919908"/>
            <a:ext cx="1294008" cy="420721"/>
          </a:xfrm>
          <a:prstGeom prst="straightConnector1">
            <a:avLst/>
          </a:prstGeom>
          <a:ln w="1270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75A3479F-D6D8-6C4F-997C-C60A8D5FDA3F}"/>
              </a:ext>
            </a:extLst>
          </p:cNvPr>
          <p:cNvCxnSpPr>
            <a:cxnSpLocks/>
            <a:stCxn id="39" idx="2"/>
            <a:endCxn id="62" idx="0"/>
          </p:cNvCxnSpPr>
          <p:nvPr/>
        </p:nvCxnSpPr>
        <p:spPr>
          <a:xfrm flipH="1">
            <a:off x="6542855" y="3919908"/>
            <a:ext cx="386545" cy="414708"/>
          </a:xfrm>
          <a:prstGeom prst="straightConnector1">
            <a:avLst/>
          </a:prstGeom>
          <a:ln w="1270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D1B224D0-8A1D-B640-A2CC-1A0737A21435}"/>
              </a:ext>
            </a:extLst>
          </p:cNvPr>
          <p:cNvSpPr txBox="1"/>
          <p:nvPr/>
        </p:nvSpPr>
        <p:spPr>
          <a:xfrm>
            <a:off x="109982" y="3462879"/>
            <a:ext cx="1332135" cy="415498"/>
          </a:xfrm>
          <a:prstGeom prst="rect">
            <a:avLst/>
          </a:prstGeom>
          <a:noFill/>
        </p:spPr>
        <p:txBody>
          <a:bodyPr wrap="square" rtlCol="0">
            <a:spAutoFit/>
          </a:bodyPr>
          <a:lstStyle/>
          <a:p>
            <a:r>
              <a:rPr lang="en-US" sz="1050" dirty="0"/>
              <a:t>Generic Implementations</a:t>
            </a:r>
          </a:p>
        </p:txBody>
      </p:sp>
      <p:sp>
        <p:nvSpPr>
          <p:cNvPr id="56" name="Rounded Rectangle 55">
            <a:extLst>
              <a:ext uri="{FF2B5EF4-FFF2-40B4-BE49-F238E27FC236}">
                <a16:creationId xmlns:a16="http://schemas.microsoft.com/office/drawing/2014/main" id="{AF70D7A6-2C39-DD47-8674-49D218A019FF}"/>
              </a:ext>
            </a:extLst>
          </p:cNvPr>
          <p:cNvSpPr/>
          <p:nvPr/>
        </p:nvSpPr>
        <p:spPr>
          <a:xfrm>
            <a:off x="4522031" y="3494537"/>
            <a:ext cx="680302" cy="421433"/>
          </a:xfrm>
          <a:prstGeom prst="roundRect">
            <a:avLst/>
          </a:prstGeom>
          <a:solidFill>
            <a:srgbClr val="ADBAC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tx1"/>
                </a:solidFill>
              </a:rPr>
              <a:t>SABER</a:t>
            </a:r>
          </a:p>
        </p:txBody>
      </p:sp>
      <p:sp>
        <p:nvSpPr>
          <p:cNvPr id="76" name="TextBox 75">
            <a:extLst>
              <a:ext uri="{FF2B5EF4-FFF2-40B4-BE49-F238E27FC236}">
                <a16:creationId xmlns:a16="http://schemas.microsoft.com/office/drawing/2014/main" id="{DDF2FC43-CF0C-474D-8A99-1FB8FCE45F8B}"/>
              </a:ext>
            </a:extLst>
          </p:cNvPr>
          <p:cNvSpPr txBox="1"/>
          <p:nvPr/>
        </p:nvSpPr>
        <p:spPr>
          <a:xfrm>
            <a:off x="4921031" y="3137447"/>
            <a:ext cx="1823409" cy="323165"/>
          </a:xfrm>
          <a:prstGeom prst="rect">
            <a:avLst/>
          </a:prstGeom>
          <a:noFill/>
        </p:spPr>
        <p:txBody>
          <a:bodyPr wrap="square" rtlCol="0">
            <a:spAutoFit/>
          </a:bodyPr>
          <a:lstStyle/>
          <a:p>
            <a:pPr algn="ctr"/>
            <a:r>
              <a:rPr lang="en-US" sz="1500" dirty="0">
                <a:solidFill>
                  <a:schemeClr val="tx1"/>
                </a:solidFill>
              </a:rPr>
              <a:t>Generic   Layer</a:t>
            </a:r>
          </a:p>
        </p:txBody>
      </p:sp>
      <p:cxnSp>
        <p:nvCxnSpPr>
          <p:cNvPr id="79" name="Straight Arrow Connector 78">
            <a:extLst>
              <a:ext uri="{FF2B5EF4-FFF2-40B4-BE49-F238E27FC236}">
                <a16:creationId xmlns:a16="http://schemas.microsoft.com/office/drawing/2014/main" id="{20D63E5D-6708-2B4D-A6A6-15674F68085E}"/>
              </a:ext>
            </a:extLst>
          </p:cNvPr>
          <p:cNvCxnSpPr>
            <a:cxnSpLocks/>
            <a:stCxn id="39" idx="1"/>
            <a:endCxn id="38" idx="3"/>
          </p:cNvCxnSpPr>
          <p:nvPr/>
        </p:nvCxnSpPr>
        <p:spPr>
          <a:xfrm flipH="1">
            <a:off x="6361816" y="3709192"/>
            <a:ext cx="227433" cy="0"/>
          </a:xfrm>
          <a:prstGeom prst="straightConnector1">
            <a:avLst/>
          </a:prstGeom>
          <a:ln w="1270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54" name="Title 6">
            <a:extLst>
              <a:ext uri="{FF2B5EF4-FFF2-40B4-BE49-F238E27FC236}">
                <a16:creationId xmlns:a16="http://schemas.microsoft.com/office/drawing/2014/main" id="{47612FE1-8818-3F4D-B5D6-DBE5C205F103}"/>
              </a:ext>
            </a:extLst>
          </p:cNvPr>
          <p:cNvSpPr txBox="1">
            <a:spLocks/>
          </p:cNvSpPr>
          <p:nvPr/>
        </p:nvSpPr>
        <p:spPr>
          <a:xfrm>
            <a:off x="180110" y="0"/>
            <a:ext cx="7625727" cy="701387"/>
          </a:xfrm>
          <a:prstGeom prst="rect">
            <a:avLst/>
          </a:prstGeom>
          <a:noFill/>
          <a:ln>
            <a:noFill/>
          </a:ln>
        </p:spPr>
        <p:txBody>
          <a:bodyPr spcFirstLastPara="1" wrap="square" lIns="91425" tIns="45700" rIns="91425" bIns="45700"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8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US" sz="3600" dirty="0"/>
              <a:t>JEDI: Abstraction and Genericity</a:t>
            </a:r>
          </a:p>
        </p:txBody>
      </p:sp>
      <p:sp>
        <p:nvSpPr>
          <p:cNvPr id="2" name="TextBox 1">
            <a:extLst>
              <a:ext uri="{FF2B5EF4-FFF2-40B4-BE49-F238E27FC236}">
                <a16:creationId xmlns:a16="http://schemas.microsoft.com/office/drawing/2014/main" id="{C90EC252-A57A-2C40-81D0-5EEF422872E7}"/>
              </a:ext>
            </a:extLst>
          </p:cNvPr>
          <p:cNvSpPr txBox="1"/>
          <p:nvPr/>
        </p:nvSpPr>
        <p:spPr>
          <a:xfrm>
            <a:off x="7692454" y="3013551"/>
            <a:ext cx="1348544" cy="1169551"/>
          </a:xfrm>
          <a:prstGeom prst="rect">
            <a:avLst/>
          </a:prstGeom>
          <a:noFill/>
        </p:spPr>
        <p:txBody>
          <a:bodyPr wrap="square" rtlCol="0">
            <a:spAutoFit/>
          </a:bodyPr>
          <a:lstStyle/>
          <a:p>
            <a:r>
              <a:rPr lang="en-US" dirty="0"/>
              <a:t>OOPS is complemented by generic (shared) components.</a:t>
            </a:r>
          </a:p>
        </p:txBody>
      </p:sp>
      <p:sp>
        <p:nvSpPr>
          <p:cNvPr id="3" name="TextBox 2">
            <a:extLst>
              <a:ext uri="{FF2B5EF4-FFF2-40B4-BE49-F238E27FC236}">
                <a16:creationId xmlns:a16="http://schemas.microsoft.com/office/drawing/2014/main" id="{8C9822F6-1692-044B-9449-718931EDCF42}"/>
              </a:ext>
            </a:extLst>
          </p:cNvPr>
          <p:cNvSpPr txBox="1"/>
          <p:nvPr/>
        </p:nvSpPr>
        <p:spPr>
          <a:xfrm>
            <a:off x="7610289" y="1564725"/>
            <a:ext cx="1423729" cy="738664"/>
          </a:xfrm>
          <a:prstGeom prst="rect">
            <a:avLst/>
          </a:prstGeom>
          <a:noFill/>
        </p:spPr>
        <p:txBody>
          <a:bodyPr wrap="square" rtlCol="0">
            <a:spAutoFit/>
          </a:bodyPr>
          <a:lstStyle/>
          <a:p>
            <a:r>
              <a:rPr lang="en-US" dirty="0"/>
              <a:t>Abstract, model-agnostic DA system</a:t>
            </a:r>
          </a:p>
        </p:txBody>
      </p:sp>
    </p:spTree>
    <p:extLst>
      <p:ext uri="{BB962C8B-B14F-4D97-AF65-F5344CB8AC3E}">
        <p14:creationId xmlns:p14="http://schemas.microsoft.com/office/powerpoint/2010/main" val="2772918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383" y="1972737"/>
            <a:ext cx="7625727" cy="701387"/>
          </a:xfrm>
        </p:spPr>
        <p:txBody>
          <a:bodyPr/>
          <a:lstStyle/>
          <a:p>
            <a:pPr algn="ctr"/>
            <a:r>
              <a:rPr lang="en-US" dirty="0">
                <a:solidFill>
                  <a:schemeClr val="bg2"/>
                </a:solidFill>
              </a:rPr>
              <a:t>JEDI Model Interfaces</a:t>
            </a:r>
          </a:p>
        </p:txBody>
      </p:sp>
    </p:spTree>
    <p:extLst>
      <p:ext uri="{BB962C8B-B14F-4D97-AF65-F5344CB8AC3E}">
        <p14:creationId xmlns:p14="http://schemas.microsoft.com/office/powerpoint/2010/main" val="617844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design</a:t>
            </a:r>
          </a:p>
        </p:txBody>
      </p:sp>
      <p:sp>
        <p:nvSpPr>
          <p:cNvPr id="3" name="Date Placeholder 2"/>
          <p:cNvSpPr>
            <a:spLocks noGrp="1"/>
          </p:cNvSpPr>
          <p:nvPr>
            <p:ph type="dt" idx="10"/>
          </p:nvPr>
        </p:nvSpPr>
        <p:spPr/>
        <p:txBody>
          <a:bodyPr/>
          <a:lstStyle/>
          <a:p>
            <a:r>
              <a:rPr lang="en-GB"/>
              <a:t>JEDI</a:t>
            </a:r>
            <a:endParaRPr lang="en-GB" dirty="0"/>
          </a:p>
        </p:txBody>
      </p:sp>
      <p:sp>
        <p:nvSpPr>
          <p:cNvPr id="4" name="Footer Placeholder 3"/>
          <p:cNvSpPr>
            <a:spLocks noGrp="1"/>
          </p:cNvSpPr>
          <p:nvPr>
            <p:ph type="ftr" idx="11"/>
          </p:nvPr>
        </p:nvSpPr>
        <p:spPr/>
        <p:txBody>
          <a:bodyPr/>
          <a:lstStyle/>
          <a:p>
            <a:r>
              <a:rPr lang="en-US"/>
              <a:t>Y. Trémolet, JCSDA</a:t>
            </a:r>
            <a:endParaRPr lang="en-US" dirty="0"/>
          </a:p>
        </p:txBody>
      </p:sp>
      <p:sp>
        <p:nvSpPr>
          <p:cNvPr id="5" name="TextBox 4"/>
          <p:cNvSpPr txBox="1"/>
          <p:nvPr/>
        </p:nvSpPr>
        <p:spPr>
          <a:xfrm>
            <a:off x="4042804" y="1004586"/>
            <a:ext cx="5101196" cy="3847207"/>
          </a:xfrm>
          <a:prstGeom prst="rect">
            <a:avLst/>
          </a:prstGeom>
          <a:noFill/>
        </p:spPr>
        <p:txBody>
          <a:bodyPr wrap="square" rtlCol="0">
            <a:spAutoFit/>
          </a:bodyPr>
          <a:lstStyle/>
          <a:p>
            <a:pPr>
              <a:buClr>
                <a:schemeClr val="bg2"/>
              </a:buClr>
            </a:pPr>
            <a:r>
              <a:rPr lang="en-US" sz="2000" dirty="0"/>
              <a:t>Between model “steps” OOPS calls          post-processors</a:t>
            </a:r>
          </a:p>
          <a:p>
            <a:pPr marL="342900" indent="-342900">
              <a:buClr>
                <a:schemeClr val="bg2"/>
              </a:buClr>
              <a:buFont typeface="Lucida Grande"/>
              <a:buChar char="-"/>
            </a:pPr>
            <a:r>
              <a:rPr lang="en-US" sz="2000" dirty="0"/>
              <a:t>OOPS manages when post-processors are called</a:t>
            </a:r>
          </a:p>
          <a:p>
            <a:pPr marL="342900" indent="-342900">
              <a:buClr>
                <a:schemeClr val="bg2"/>
              </a:buClr>
              <a:buFont typeface="Lucida Grande"/>
              <a:buChar char="-"/>
            </a:pPr>
            <a:r>
              <a:rPr lang="en-US" sz="2000" dirty="0"/>
              <a:t>Post-processing removed from model code (</a:t>
            </a:r>
            <a:r>
              <a:rPr lang="en-US" sz="2000" b="1" dirty="0">
                <a:solidFill>
                  <a:srgbClr val="1F497D"/>
                </a:solidFill>
              </a:rPr>
              <a:t>separation of concerns</a:t>
            </a:r>
            <a:r>
              <a:rPr lang="en-US" sz="2000" dirty="0"/>
              <a:t>)</a:t>
            </a:r>
          </a:p>
          <a:p>
            <a:pPr>
              <a:buClr>
                <a:schemeClr val="bg2"/>
              </a:buClr>
            </a:pPr>
            <a:endParaRPr lang="en-US" sz="1200" dirty="0"/>
          </a:p>
          <a:p>
            <a:pPr>
              <a:buClr>
                <a:schemeClr val="bg2"/>
              </a:buClr>
            </a:pPr>
            <a:r>
              <a:rPr lang="en-US" sz="2000" dirty="0"/>
              <a:t>Post-processors isolate data assimilation from the model (</a:t>
            </a:r>
            <a:r>
              <a:rPr lang="en-US" sz="2000" b="1" dirty="0">
                <a:solidFill>
                  <a:srgbClr val="1F497D"/>
                </a:solidFill>
              </a:rPr>
              <a:t>separation of concerns</a:t>
            </a:r>
            <a:r>
              <a:rPr lang="en-US" sz="2000" dirty="0"/>
              <a:t>)</a:t>
            </a:r>
          </a:p>
          <a:p>
            <a:pPr marL="342900" indent="-342900">
              <a:buClr>
                <a:schemeClr val="bg2"/>
              </a:buClr>
              <a:buFont typeface="Lucida Grande"/>
              <a:buChar char="-"/>
            </a:pPr>
            <a:r>
              <a:rPr lang="en-US" sz="2000" dirty="0"/>
              <a:t>Computing simulated observations H(x)</a:t>
            </a:r>
          </a:p>
          <a:p>
            <a:pPr marL="342900" indent="-342900">
              <a:buClr>
                <a:schemeClr val="bg2"/>
              </a:buClr>
              <a:buFont typeface="Lucida Grande"/>
              <a:buChar char="-"/>
            </a:pPr>
            <a:r>
              <a:rPr lang="en-US" sz="2000" dirty="0" err="1"/>
              <a:t>Jc</a:t>
            </a:r>
            <a:r>
              <a:rPr lang="en-US" sz="2000" dirty="0"/>
              <a:t>-DFI, </a:t>
            </a:r>
            <a:r>
              <a:rPr lang="mr-IN" sz="2000" dirty="0"/>
              <a:t>…</a:t>
            </a:r>
            <a:endParaRPr lang="en-US" sz="2000" dirty="0"/>
          </a:p>
          <a:p>
            <a:pPr lvl="1">
              <a:buClr>
                <a:schemeClr val="bg2"/>
              </a:buClr>
            </a:pPr>
            <a:endParaRPr lang="en-US" sz="1200" dirty="0"/>
          </a:p>
          <a:p>
            <a:pPr>
              <a:buClr>
                <a:schemeClr val="bg2"/>
              </a:buClr>
            </a:pPr>
            <a:r>
              <a:rPr lang="en-US" sz="2000" dirty="0"/>
              <a:t>Post-processors do not modify the State</a:t>
            </a:r>
          </a:p>
        </p:txBody>
      </p:sp>
      <p:grpSp>
        <p:nvGrpSpPr>
          <p:cNvPr id="34" name="Group 33"/>
          <p:cNvGrpSpPr/>
          <p:nvPr/>
        </p:nvGrpSpPr>
        <p:grpSpPr>
          <a:xfrm>
            <a:off x="261376" y="1305387"/>
            <a:ext cx="3574204" cy="3201139"/>
            <a:chOff x="403689" y="1347443"/>
            <a:chExt cx="3574204" cy="3201139"/>
          </a:xfrm>
        </p:grpSpPr>
        <p:sp>
          <p:nvSpPr>
            <p:cNvPr id="24" name="Right Arrow 23"/>
            <p:cNvSpPr/>
            <p:nvPr/>
          </p:nvSpPr>
          <p:spPr>
            <a:xfrm flipV="1">
              <a:off x="1779102" y="1729734"/>
              <a:ext cx="281400" cy="171217"/>
            </a:xfrm>
            <a:prstGeom prst="rightArrow">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8" name="Oval 7"/>
            <p:cNvSpPr/>
            <p:nvPr/>
          </p:nvSpPr>
          <p:spPr>
            <a:xfrm>
              <a:off x="403689" y="2417659"/>
              <a:ext cx="762549" cy="1239062"/>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rocess 8"/>
            <p:cNvSpPr/>
            <p:nvPr/>
          </p:nvSpPr>
          <p:spPr>
            <a:xfrm>
              <a:off x="521433" y="1555206"/>
              <a:ext cx="1201278" cy="62877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Setup</a:t>
              </a:r>
            </a:p>
            <a:p>
              <a:pPr algn="ctr"/>
              <a:r>
                <a:rPr lang="en-US" dirty="0"/>
                <a:t>(lots of stuff)</a:t>
              </a:r>
            </a:p>
          </p:txBody>
        </p:sp>
        <p:sp>
          <p:nvSpPr>
            <p:cNvPr id="10" name="Process 9"/>
            <p:cNvSpPr/>
            <p:nvPr/>
          </p:nvSpPr>
          <p:spPr>
            <a:xfrm>
              <a:off x="521433" y="2732882"/>
              <a:ext cx="1201278" cy="62877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Timestep</a:t>
              </a:r>
              <a:endParaRPr lang="en-US" dirty="0"/>
            </a:p>
          </p:txBody>
        </p:sp>
        <p:sp>
          <p:nvSpPr>
            <p:cNvPr id="11" name="Process 10"/>
            <p:cNvSpPr/>
            <p:nvPr/>
          </p:nvSpPr>
          <p:spPr>
            <a:xfrm>
              <a:off x="521433" y="3919804"/>
              <a:ext cx="1201278" cy="62877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Clean-up</a:t>
              </a:r>
            </a:p>
            <a:p>
              <a:pPr algn="ctr"/>
              <a:r>
                <a:rPr lang="en-US" dirty="0"/>
                <a:t>(sometimes)</a:t>
              </a:r>
            </a:p>
          </p:txBody>
        </p:sp>
        <p:cxnSp>
          <p:nvCxnSpPr>
            <p:cNvPr id="12" name="Straight Arrow Connector 11"/>
            <p:cNvCxnSpPr>
              <a:stCxn id="9" idx="2"/>
              <a:endCxn id="10" idx="0"/>
            </p:cNvCxnSpPr>
            <p:nvPr/>
          </p:nvCxnSpPr>
          <p:spPr>
            <a:xfrm>
              <a:off x="1122072" y="2183984"/>
              <a:ext cx="0" cy="54889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392845" y="1347443"/>
              <a:ext cx="1154161" cy="307777"/>
            </a:xfrm>
            <a:prstGeom prst="rect">
              <a:avLst/>
            </a:prstGeom>
            <a:noFill/>
          </p:spPr>
          <p:txBody>
            <a:bodyPr wrap="none" rtlCol="0">
              <a:spAutoFit/>
            </a:bodyPr>
            <a:lstStyle/>
            <a:p>
              <a:r>
                <a:rPr lang="en-US" dirty="0">
                  <a:latin typeface="Source Code Pro Medium"/>
                  <a:cs typeface="Source Code Pro Medium"/>
                </a:rPr>
                <a:t>create(</a:t>
              </a:r>
              <a:r>
                <a:rPr lang="is-IS" dirty="0">
                  <a:latin typeface="Source Code Pro Medium"/>
                  <a:cs typeface="Source Code Pro Medium"/>
                </a:rPr>
                <a:t>…</a:t>
              </a:r>
              <a:r>
                <a:rPr lang="en-US" dirty="0">
                  <a:latin typeface="Source Code Pro Medium"/>
                  <a:cs typeface="Source Code Pro Medium"/>
                </a:rPr>
                <a:t>)</a:t>
              </a:r>
            </a:p>
          </p:txBody>
        </p:sp>
        <p:sp>
          <p:nvSpPr>
            <p:cNvPr id="17" name="TextBox 16"/>
            <p:cNvSpPr txBox="1"/>
            <p:nvPr/>
          </p:nvSpPr>
          <p:spPr>
            <a:xfrm>
              <a:off x="2392845" y="1936430"/>
              <a:ext cx="1585048" cy="307777"/>
            </a:xfrm>
            <a:prstGeom prst="rect">
              <a:avLst/>
            </a:prstGeom>
            <a:noFill/>
          </p:spPr>
          <p:txBody>
            <a:bodyPr wrap="none" rtlCol="0">
              <a:spAutoFit/>
            </a:bodyPr>
            <a:lstStyle/>
            <a:p>
              <a:r>
                <a:rPr lang="en-US" dirty="0">
                  <a:latin typeface="Source Code Pro Medium"/>
                  <a:cs typeface="Source Code Pro Medium"/>
                </a:rPr>
                <a:t>initialize(</a:t>
              </a:r>
              <a:r>
                <a:rPr lang="is-IS" dirty="0">
                  <a:latin typeface="Source Code Pro Medium"/>
                  <a:cs typeface="Source Code Pro Medium"/>
                </a:rPr>
                <a:t>…</a:t>
              </a:r>
              <a:r>
                <a:rPr lang="en-US" dirty="0">
                  <a:latin typeface="Source Code Pro Medium"/>
                  <a:cs typeface="Source Code Pro Medium"/>
                </a:rPr>
                <a:t>)</a:t>
              </a:r>
            </a:p>
          </p:txBody>
        </p:sp>
        <p:sp>
          <p:nvSpPr>
            <p:cNvPr id="18" name="TextBox 17"/>
            <p:cNvSpPr txBox="1"/>
            <p:nvPr/>
          </p:nvSpPr>
          <p:spPr>
            <a:xfrm>
              <a:off x="2392845" y="2860592"/>
              <a:ext cx="938718" cy="307777"/>
            </a:xfrm>
            <a:prstGeom prst="rect">
              <a:avLst/>
            </a:prstGeom>
            <a:noFill/>
          </p:spPr>
          <p:txBody>
            <a:bodyPr wrap="none" rtlCol="0">
              <a:spAutoFit/>
            </a:bodyPr>
            <a:lstStyle/>
            <a:p>
              <a:r>
                <a:rPr lang="en-US" dirty="0">
                  <a:latin typeface="Source Code Pro Medium"/>
                  <a:cs typeface="Source Code Pro Medium"/>
                </a:rPr>
                <a:t>step(</a:t>
              </a:r>
              <a:r>
                <a:rPr lang="is-IS" dirty="0">
                  <a:latin typeface="Source Code Pro Medium"/>
                  <a:cs typeface="Source Code Pro Medium"/>
                </a:rPr>
                <a:t>…</a:t>
              </a:r>
              <a:r>
                <a:rPr lang="en-US" dirty="0">
                  <a:latin typeface="Source Code Pro Medium"/>
                  <a:cs typeface="Source Code Pro Medium"/>
                </a:rPr>
                <a:t>)</a:t>
              </a:r>
            </a:p>
          </p:txBody>
        </p:sp>
        <p:sp>
          <p:nvSpPr>
            <p:cNvPr id="19" name="Right Arrow 18"/>
            <p:cNvSpPr/>
            <p:nvPr/>
          </p:nvSpPr>
          <p:spPr>
            <a:xfrm flipV="1">
              <a:off x="1779101" y="2940868"/>
              <a:ext cx="626219" cy="171307"/>
            </a:xfrm>
            <a:prstGeom prst="rightArrow">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1" name="Bent Arrow 20"/>
            <p:cNvSpPr/>
            <p:nvPr/>
          </p:nvSpPr>
          <p:spPr>
            <a:xfrm>
              <a:off x="1956902" y="1414274"/>
              <a:ext cx="440008" cy="511910"/>
            </a:xfrm>
            <a:prstGeom prst="bentArrow">
              <a:avLst>
                <a:gd name="adj1" fmla="val 25187"/>
                <a:gd name="adj2" fmla="val 25832"/>
                <a:gd name="adj3" fmla="val 25000"/>
                <a:gd name="adj4" fmla="val 43750"/>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3" name="Bent Arrow 22"/>
            <p:cNvSpPr/>
            <p:nvPr/>
          </p:nvSpPr>
          <p:spPr>
            <a:xfrm flipV="1">
              <a:off x="1956902" y="1614967"/>
              <a:ext cx="440008" cy="601418"/>
            </a:xfrm>
            <a:prstGeom prst="bentArrow">
              <a:avLst>
                <a:gd name="adj1" fmla="val 25187"/>
                <a:gd name="adj2" fmla="val 25000"/>
                <a:gd name="adj3" fmla="val 25000"/>
                <a:gd name="adj4" fmla="val 43750"/>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cxnSp>
          <p:nvCxnSpPr>
            <p:cNvPr id="26" name="Straight Arrow Connector 25"/>
            <p:cNvCxnSpPr>
              <a:stCxn id="10" idx="2"/>
              <a:endCxn id="11" idx="0"/>
            </p:cNvCxnSpPr>
            <p:nvPr/>
          </p:nvCxnSpPr>
          <p:spPr>
            <a:xfrm>
              <a:off x="1122072" y="3361660"/>
              <a:ext cx="0" cy="55814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22" name="Right Arrow 21">
            <a:extLst>
              <a:ext uri="{FF2B5EF4-FFF2-40B4-BE49-F238E27FC236}">
                <a16:creationId xmlns:a16="http://schemas.microsoft.com/office/drawing/2014/main" id="{E177117E-4875-354F-8046-E2D072FDB564}"/>
              </a:ext>
            </a:extLst>
          </p:cNvPr>
          <p:cNvSpPr/>
          <p:nvPr/>
        </p:nvSpPr>
        <p:spPr>
          <a:xfrm flipV="1">
            <a:off x="1636789" y="4124499"/>
            <a:ext cx="281400" cy="171217"/>
          </a:xfrm>
          <a:prstGeom prst="rightArrow">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5" name="TextBox 24">
            <a:extLst>
              <a:ext uri="{FF2B5EF4-FFF2-40B4-BE49-F238E27FC236}">
                <a16:creationId xmlns:a16="http://schemas.microsoft.com/office/drawing/2014/main" id="{3E9E1D7B-1EBB-7F40-9A79-B9032E0FC4CF}"/>
              </a:ext>
            </a:extLst>
          </p:cNvPr>
          <p:cNvSpPr txBox="1"/>
          <p:nvPr/>
        </p:nvSpPr>
        <p:spPr>
          <a:xfrm>
            <a:off x="2250532" y="3742208"/>
            <a:ext cx="1178528" cy="307777"/>
          </a:xfrm>
          <a:prstGeom prst="rect">
            <a:avLst/>
          </a:prstGeom>
          <a:noFill/>
        </p:spPr>
        <p:txBody>
          <a:bodyPr wrap="none" rtlCol="0">
            <a:spAutoFit/>
          </a:bodyPr>
          <a:lstStyle/>
          <a:p>
            <a:r>
              <a:rPr lang="en-US" dirty="0">
                <a:latin typeface="Source Code Pro Medium"/>
                <a:cs typeface="Source Code Pro Medium"/>
              </a:rPr>
              <a:t>finalize()</a:t>
            </a:r>
          </a:p>
        </p:txBody>
      </p:sp>
      <p:sp>
        <p:nvSpPr>
          <p:cNvPr id="27" name="TextBox 26">
            <a:extLst>
              <a:ext uri="{FF2B5EF4-FFF2-40B4-BE49-F238E27FC236}">
                <a16:creationId xmlns:a16="http://schemas.microsoft.com/office/drawing/2014/main" id="{A5A0D0F4-6A12-7049-8E45-3110EB897C97}"/>
              </a:ext>
            </a:extLst>
          </p:cNvPr>
          <p:cNvSpPr txBox="1"/>
          <p:nvPr/>
        </p:nvSpPr>
        <p:spPr>
          <a:xfrm>
            <a:off x="2250532" y="4331195"/>
            <a:ext cx="1178528" cy="307777"/>
          </a:xfrm>
          <a:prstGeom prst="rect">
            <a:avLst/>
          </a:prstGeom>
          <a:noFill/>
        </p:spPr>
        <p:txBody>
          <a:bodyPr wrap="none" rtlCol="0">
            <a:spAutoFit/>
          </a:bodyPr>
          <a:lstStyle/>
          <a:p>
            <a:r>
              <a:rPr lang="en-US" dirty="0">
                <a:latin typeface="Source Code Pro Medium"/>
                <a:cs typeface="Source Code Pro Medium"/>
              </a:rPr>
              <a:t>destruct()</a:t>
            </a:r>
          </a:p>
        </p:txBody>
      </p:sp>
      <p:sp>
        <p:nvSpPr>
          <p:cNvPr id="28" name="Bent Arrow 27">
            <a:extLst>
              <a:ext uri="{FF2B5EF4-FFF2-40B4-BE49-F238E27FC236}">
                <a16:creationId xmlns:a16="http://schemas.microsoft.com/office/drawing/2014/main" id="{2B0C20F7-E3BE-874E-A2AC-F1D318F8584C}"/>
              </a:ext>
            </a:extLst>
          </p:cNvPr>
          <p:cNvSpPr/>
          <p:nvPr/>
        </p:nvSpPr>
        <p:spPr>
          <a:xfrm>
            <a:off x="1814589" y="3809039"/>
            <a:ext cx="440008" cy="511910"/>
          </a:xfrm>
          <a:prstGeom prst="bentArrow">
            <a:avLst>
              <a:gd name="adj1" fmla="val 25187"/>
              <a:gd name="adj2" fmla="val 25832"/>
              <a:gd name="adj3" fmla="val 25000"/>
              <a:gd name="adj4" fmla="val 43750"/>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Bent Arrow 28">
            <a:extLst>
              <a:ext uri="{FF2B5EF4-FFF2-40B4-BE49-F238E27FC236}">
                <a16:creationId xmlns:a16="http://schemas.microsoft.com/office/drawing/2014/main" id="{A26B7D25-AC8D-9348-AF14-3BF66D4835B9}"/>
              </a:ext>
            </a:extLst>
          </p:cNvPr>
          <p:cNvSpPr/>
          <p:nvPr/>
        </p:nvSpPr>
        <p:spPr>
          <a:xfrm flipV="1">
            <a:off x="1814589" y="4009732"/>
            <a:ext cx="440008" cy="601418"/>
          </a:xfrm>
          <a:prstGeom prst="bentArrow">
            <a:avLst>
              <a:gd name="adj1" fmla="val 25187"/>
              <a:gd name="adj2" fmla="val 25000"/>
              <a:gd name="adj3" fmla="val 25000"/>
              <a:gd name="adj4" fmla="val 43750"/>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3843530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Models Interfacing</a:t>
            </a:r>
          </a:p>
        </p:txBody>
      </p:sp>
      <p:sp>
        <p:nvSpPr>
          <p:cNvPr id="3" name="Date Placeholder 2"/>
          <p:cNvSpPr>
            <a:spLocks noGrp="1"/>
          </p:cNvSpPr>
          <p:nvPr>
            <p:ph type="dt" idx="10"/>
          </p:nvPr>
        </p:nvSpPr>
        <p:spPr/>
        <p:txBody>
          <a:bodyPr/>
          <a:lstStyle/>
          <a:p>
            <a:r>
              <a:rPr lang="en-US"/>
              <a:t>JEDI</a:t>
            </a:r>
            <a:endParaRPr lang="en-US" dirty="0"/>
          </a:p>
        </p:txBody>
      </p:sp>
      <p:sp>
        <p:nvSpPr>
          <p:cNvPr id="4" name="Footer Placeholder 3"/>
          <p:cNvSpPr>
            <a:spLocks noGrp="1"/>
          </p:cNvSpPr>
          <p:nvPr>
            <p:ph type="ftr" idx="11"/>
          </p:nvPr>
        </p:nvSpPr>
        <p:spPr/>
        <p:txBody>
          <a:bodyPr/>
          <a:lstStyle/>
          <a:p>
            <a:r>
              <a:rPr lang="en-US" dirty="0"/>
              <a:t>JCSDA</a:t>
            </a:r>
          </a:p>
        </p:txBody>
      </p:sp>
      <p:graphicFrame>
        <p:nvGraphicFramePr>
          <p:cNvPr id="8" name="Google Shape;396;p20">
            <a:extLst>
              <a:ext uri="{FF2B5EF4-FFF2-40B4-BE49-F238E27FC236}">
                <a16:creationId xmlns:a16="http://schemas.microsoft.com/office/drawing/2014/main" id="{6B6BDFB6-AD96-2745-A18A-B41295691018}"/>
              </a:ext>
            </a:extLst>
          </p:cNvPr>
          <p:cNvGraphicFramePr/>
          <p:nvPr>
            <p:extLst>
              <p:ext uri="{D42A27DB-BD31-4B8C-83A1-F6EECF244321}">
                <p14:modId xmlns:p14="http://schemas.microsoft.com/office/powerpoint/2010/main" val="1183844699"/>
              </p:ext>
            </p:extLst>
          </p:nvPr>
        </p:nvGraphicFramePr>
        <p:xfrm>
          <a:off x="1332050" y="819614"/>
          <a:ext cx="5768718" cy="4283296"/>
        </p:xfrm>
        <a:graphic>
          <a:graphicData uri="http://schemas.openxmlformats.org/drawingml/2006/table">
            <a:tbl>
              <a:tblPr firstRow="1" bandRow="1">
                <a:tableStyleId>{2A663ECC-8C5C-4C5F-A1C8-A0C30C73B1C4}</a:tableStyleId>
              </a:tblPr>
              <a:tblGrid>
                <a:gridCol w="1724658">
                  <a:extLst>
                    <a:ext uri="{9D8B030D-6E8A-4147-A177-3AD203B41FA5}">
                      <a16:colId xmlns:a16="http://schemas.microsoft.com/office/drawing/2014/main" val="20000"/>
                    </a:ext>
                  </a:extLst>
                </a:gridCol>
                <a:gridCol w="2103560">
                  <a:extLst>
                    <a:ext uri="{9D8B030D-6E8A-4147-A177-3AD203B41FA5}">
                      <a16:colId xmlns:a16="http://schemas.microsoft.com/office/drawing/2014/main" val="20001"/>
                    </a:ext>
                  </a:extLst>
                </a:gridCol>
                <a:gridCol w="1940500">
                  <a:extLst>
                    <a:ext uri="{9D8B030D-6E8A-4147-A177-3AD203B41FA5}">
                      <a16:colId xmlns:a16="http://schemas.microsoft.com/office/drawing/2014/main" val="20003"/>
                    </a:ext>
                  </a:extLst>
                </a:gridCol>
              </a:tblGrid>
              <a:tr h="267706">
                <a:tc>
                  <a:txBody>
                    <a:bodyPr/>
                    <a:lstStyle/>
                    <a:p>
                      <a:pPr marL="0" marR="0" lvl="0" indent="0" algn="l" rtl="0">
                        <a:lnSpc>
                          <a:spcPct val="100000"/>
                        </a:lnSpc>
                        <a:spcBef>
                          <a:spcPts val="0"/>
                        </a:spcBef>
                        <a:spcAft>
                          <a:spcPts val="0"/>
                        </a:spcAft>
                        <a:buNone/>
                      </a:pPr>
                      <a:r>
                        <a:rPr lang="en-US" sz="1050" u="none" strike="noStrike" cap="none" dirty="0"/>
                        <a:t>MODEL</a:t>
                      </a:r>
                      <a:endParaRPr sz="1200" dirty="0"/>
                    </a:p>
                  </a:txBody>
                  <a:tcPr marL="68575" marR="68575" marT="34300" marB="34300"/>
                </a:tc>
                <a:tc>
                  <a:txBody>
                    <a:bodyPr/>
                    <a:lstStyle/>
                    <a:p>
                      <a:pPr marL="0" marR="0" lvl="0" indent="0" algn="l" rtl="0">
                        <a:lnSpc>
                          <a:spcPct val="100000"/>
                        </a:lnSpc>
                        <a:spcBef>
                          <a:spcPts val="0"/>
                        </a:spcBef>
                        <a:spcAft>
                          <a:spcPts val="0"/>
                        </a:spcAft>
                        <a:buNone/>
                      </a:pPr>
                      <a:r>
                        <a:rPr lang="en-US" sz="1050" u="none" strike="noStrike" cap="none"/>
                        <a:t>TYPE</a:t>
                      </a:r>
                      <a:endParaRPr sz="1200"/>
                    </a:p>
                  </a:txBody>
                  <a:tcPr marL="68575" marR="68575" marT="34300" marB="34300"/>
                </a:tc>
                <a:tc>
                  <a:txBody>
                    <a:bodyPr/>
                    <a:lstStyle/>
                    <a:p>
                      <a:pPr marL="0" marR="0" lvl="0" indent="0" algn="l" rtl="0">
                        <a:lnSpc>
                          <a:spcPct val="100000"/>
                        </a:lnSpc>
                        <a:spcBef>
                          <a:spcPts val="0"/>
                        </a:spcBef>
                        <a:spcAft>
                          <a:spcPts val="0"/>
                        </a:spcAft>
                        <a:buNone/>
                      </a:pPr>
                      <a:r>
                        <a:rPr lang="en-US" sz="1050" u="none" strike="noStrike" cap="none" dirty="0"/>
                        <a:t>CENTER</a:t>
                      </a:r>
                      <a:endParaRPr sz="1200" dirty="0"/>
                    </a:p>
                  </a:txBody>
                  <a:tcPr marL="68575" marR="68575" marT="34300" marB="34300"/>
                </a:tc>
                <a:extLst>
                  <a:ext uri="{0D108BD9-81ED-4DB2-BD59-A6C34878D82A}">
                    <a16:rowId xmlns:a16="http://schemas.microsoft.com/office/drawing/2014/main" val="10000"/>
                  </a:ext>
                </a:extLst>
              </a:tr>
              <a:tr h="267706">
                <a:tc>
                  <a:txBody>
                    <a:bodyPr/>
                    <a:lstStyle/>
                    <a:p>
                      <a:pPr marL="0" marR="0" lvl="0" indent="0" algn="l" rtl="0">
                        <a:lnSpc>
                          <a:spcPct val="100000"/>
                        </a:lnSpc>
                        <a:spcBef>
                          <a:spcPts val="0"/>
                        </a:spcBef>
                        <a:spcAft>
                          <a:spcPts val="0"/>
                        </a:spcAft>
                        <a:buNone/>
                      </a:pPr>
                      <a:r>
                        <a:rPr lang="en-US" sz="1200" u="none" strike="noStrike" cap="none" dirty="0"/>
                        <a:t>FV3GFS</a:t>
                      </a:r>
                      <a:endParaRPr sz="1200" dirty="0"/>
                    </a:p>
                  </a:txBody>
                  <a:tcPr marL="68575" marR="68575" marT="34300" marB="34300" anchor="ctr"/>
                </a:tc>
                <a:tc>
                  <a:txBody>
                    <a:bodyPr/>
                    <a:lstStyle/>
                    <a:p>
                      <a:pPr marL="0" marR="0" lvl="0" indent="0" algn="l" rtl="0">
                        <a:lnSpc>
                          <a:spcPct val="100000"/>
                        </a:lnSpc>
                        <a:spcBef>
                          <a:spcPts val="0"/>
                        </a:spcBef>
                        <a:spcAft>
                          <a:spcPts val="0"/>
                        </a:spcAft>
                        <a:buNone/>
                      </a:pPr>
                      <a:r>
                        <a:rPr lang="en-US" sz="1200" u="none" strike="noStrike" cap="none"/>
                        <a:t>Atmosphere</a:t>
                      </a:r>
                      <a:endParaRPr sz="1200"/>
                    </a:p>
                  </a:txBody>
                  <a:tcPr marL="68575" marR="68575" marT="34300" marB="34300" anchor="ctr"/>
                </a:tc>
                <a:tc>
                  <a:txBody>
                    <a:bodyPr/>
                    <a:lstStyle/>
                    <a:p>
                      <a:pPr marL="0" marR="0" lvl="0" indent="0" algn="l" rtl="0">
                        <a:lnSpc>
                          <a:spcPct val="100000"/>
                        </a:lnSpc>
                        <a:spcBef>
                          <a:spcPts val="0"/>
                        </a:spcBef>
                        <a:spcAft>
                          <a:spcPts val="0"/>
                        </a:spcAft>
                        <a:buNone/>
                      </a:pPr>
                      <a:r>
                        <a:rPr lang="en-US" sz="1200" u="none" strike="noStrike" cap="none"/>
                        <a:t>NOAA-EMC</a:t>
                      </a:r>
                      <a:endParaRPr sz="1200"/>
                    </a:p>
                  </a:txBody>
                  <a:tcPr marL="68575" marR="68575" marT="34300" marB="34300" anchor="ctr"/>
                </a:tc>
                <a:extLst>
                  <a:ext uri="{0D108BD9-81ED-4DB2-BD59-A6C34878D82A}">
                    <a16:rowId xmlns:a16="http://schemas.microsoft.com/office/drawing/2014/main" val="10001"/>
                  </a:ext>
                </a:extLst>
              </a:tr>
              <a:tr h="267706">
                <a:tc>
                  <a:txBody>
                    <a:bodyPr/>
                    <a:lstStyle/>
                    <a:p>
                      <a:pPr marL="0" marR="0" lvl="0" indent="0" algn="l" rtl="0">
                        <a:lnSpc>
                          <a:spcPct val="100000"/>
                        </a:lnSpc>
                        <a:spcBef>
                          <a:spcPts val="0"/>
                        </a:spcBef>
                        <a:spcAft>
                          <a:spcPts val="0"/>
                        </a:spcAft>
                        <a:buNone/>
                      </a:pPr>
                      <a:r>
                        <a:rPr lang="en-US" sz="1200" u="none" strike="noStrike" cap="none" dirty="0"/>
                        <a:t>GEOS</a:t>
                      </a:r>
                      <a:endParaRPr sz="1200" dirty="0"/>
                    </a:p>
                  </a:txBody>
                  <a:tcPr marL="68575" marR="68575" marT="34300" marB="34300" anchor="ctr"/>
                </a:tc>
                <a:tc>
                  <a:txBody>
                    <a:bodyPr/>
                    <a:lstStyle/>
                    <a:p>
                      <a:pPr marL="0" marR="0" lvl="0" indent="0" algn="l" rtl="0">
                        <a:lnSpc>
                          <a:spcPct val="100000"/>
                        </a:lnSpc>
                        <a:spcBef>
                          <a:spcPts val="0"/>
                        </a:spcBef>
                        <a:spcAft>
                          <a:spcPts val="0"/>
                        </a:spcAft>
                        <a:buNone/>
                      </a:pPr>
                      <a:r>
                        <a:rPr lang="en-US" sz="1200" u="none" strike="noStrike" cap="none"/>
                        <a:t>Atmosphere</a:t>
                      </a:r>
                      <a:endParaRPr sz="1200"/>
                    </a:p>
                  </a:txBody>
                  <a:tcPr marL="68575" marR="68575" marT="34300" marB="34300" anchor="ctr"/>
                </a:tc>
                <a:tc>
                  <a:txBody>
                    <a:bodyPr/>
                    <a:lstStyle/>
                    <a:p>
                      <a:pPr marL="0" marR="0" lvl="0" indent="0" algn="l" rtl="0">
                        <a:lnSpc>
                          <a:spcPct val="100000"/>
                        </a:lnSpc>
                        <a:spcBef>
                          <a:spcPts val="0"/>
                        </a:spcBef>
                        <a:spcAft>
                          <a:spcPts val="0"/>
                        </a:spcAft>
                        <a:buNone/>
                      </a:pPr>
                      <a:r>
                        <a:rPr lang="en-US" sz="1200" u="none" strike="noStrike" cap="none"/>
                        <a:t>NASA-GMAO</a:t>
                      </a:r>
                      <a:endParaRPr sz="1200"/>
                    </a:p>
                  </a:txBody>
                  <a:tcPr marL="68575" marR="68575" marT="34300" marB="34300" anchor="ctr"/>
                </a:tc>
                <a:extLst>
                  <a:ext uri="{0D108BD9-81ED-4DB2-BD59-A6C34878D82A}">
                    <a16:rowId xmlns:a16="http://schemas.microsoft.com/office/drawing/2014/main" val="10002"/>
                  </a:ext>
                </a:extLst>
              </a:tr>
              <a:tr h="267706">
                <a:tc>
                  <a:txBody>
                    <a:bodyPr/>
                    <a:lstStyle/>
                    <a:p>
                      <a:pPr marL="0" marR="0" lvl="0" indent="0" algn="l" rtl="0">
                        <a:lnSpc>
                          <a:spcPct val="100000"/>
                        </a:lnSpc>
                        <a:spcBef>
                          <a:spcPts val="0"/>
                        </a:spcBef>
                        <a:spcAft>
                          <a:spcPts val="0"/>
                        </a:spcAft>
                        <a:buNone/>
                      </a:pPr>
                      <a:r>
                        <a:rPr lang="en-US" sz="1200" u="none" strike="noStrike" cap="none"/>
                        <a:t>FV3GFS GSDChem</a:t>
                      </a:r>
                      <a:endParaRPr sz="1200" u="none" strike="noStrike" cap="none"/>
                    </a:p>
                  </a:txBody>
                  <a:tcPr marL="68575" marR="68575" marT="34300" marB="34300" anchor="ctr"/>
                </a:tc>
                <a:tc>
                  <a:txBody>
                    <a:bodyPr/>
                    <a:lstStyle/>
                    <a:p>
                      <a:pPr marL="0" marR="0" lvl="0" indent="0" algn="l" rtl="0">
                        <a:lnSpc>
                          <a:spcPct val="100000"/>
                        </a:lnSpc>
                        <a:spcBef>
                          <a:spcPts val="0"/>
                        </a:spcBef>
                        <a:spcAft>
                          <a:spcPts val="0"/>
                        </a:spcAft>
                        <a:buNone/>
                      </a:pPr>
                      <a:r>
                        <a:rPr lang="en-US" sz="1200" u="none" strike="noStrike" cap="none" dirty="0"/>
                        <a:t>Atmospheric chemistry</a:t>
                      </a:r>
                      <a:endParaRPr sz="1200" dirty="0"/>
                    </a:p>
                  </a:txBody>
                  <a:tcPr marL="68575" marR="68575" marT="34300" marB="34300" anchor="ctr"/>
                </a:tc>
                <a:tc>
                  <a:txBody>
                    <a:bodyPr/>
                    <a:lstStyle/>
                    <a:p>
                      <a:pPr marL="0" marR="0" lvl="0" indent="0" algn="l" rtl="0">
                        <a:lnSpc>
                          <a:spcPct val="100000"/>
                        </a:lnSpc>
                        <a:spcBef>
                          <a:spcPts val="0"/>
                        </a:spcBef>
                        <a:spcAft>
                          <a:spcPts val="0"/>
                        </a:spcAft>
                        <a:buNone/>
                      </a:pPr>
                      <a:r>
                        <a:rPr lang="en-US" sz="1200" u="none" strike="noStrike" cap="none"/>
                        <a:t>NOAA-ESRL</a:t>
                      </a:r>
                      <a:endParaRPr sz="1200"/>
                    </a:p>
                  </a:txBody>
                  <a:tcPr marL="68575" marR="68575" marT="34300" marB="34300" anchor="ctr"/>
                </a:tc>
                <a:extLst>
                  <a:ext uri="{0D108BD9-81ED-4DB2-BD59-A6C34878D82A}">
                    <a16:rowId xmlns:a16="http://schemas.microsoft.com/office/drawing/2014/main" val="10003"/>
                  </a:ext>
                </a:extLst>
              </a:tr>
              <a:tr h="267706">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a:t>GEOS-AERO</a:t>
                      </a:r>
                      <a:endParaRPr sz="1200"/>
                    </a:p>
                  </a:txBody>
                  <a:tcPr marL="68575" marR="68575" marT="34300" marB="34300" anchor="ctr"/>
                </a:tc>
                <a:tc>
                  <a:txBody>
                    <a:bodyPr/>
                    <a:lstStyle/>
                    <a:p>
                      <a:pPr marL="0" marR="0" lvl="0" indent="0" algn="l" rtl="0">
                        <a:lnSpc>
                          <a:spcPct val="100000"/>
                        </a:lnSpc>
                        <a:spcBef>
                          <a:spcPts val="0"/>
                        </a:spcBef>
                        <a:spcAft>
                          <a:spcPts val="0"/>
                        </a:spcAft>
                        <a:buNone/>
                      </a:pPr>
                      <a:r>
                        <a:rPr lang="en-US" sz="1200" u="none" strike="noStrike" cap="none" dirty="0"/>
                        <a:t>Atmospheric aerosols</a:t>
                      </a:r>
                      <a:endParaRPr sz="1200" dirty="0"/>
                    </a:p>
                  </a:txBody>
                  <a:tcPr marL="68575" marR="68575" marT="34300" marB="34300" anchor="ctr"/>
                </a:tc>
                <a:tc>
                  <a:txBody>
                    <a:bodyPr/>
                    <a:lstStyle/>
                    <a:p>
                      <a:pPr marL="0" marR="0" lvl="0" indent="0" algn="l" rtl="0">
                        <a:lnSpc>
                          <a:spcPct val="100000"/>
                        </a:lnSpc>
                        <a:spcBef>
                          <a:spcPts val="0"/>
                        </a:spcBef>
                        <a:spcAft>
                          <a:spcPts val="0"/>
                        </a:spcAft>
                        <a:buNone/>
                      </a:pPr>
                      <a:r>
                        <a:rPr lang="en-US" sz="1200" u="none" strike="noStrike" cap="none"/>
                        <a:t>NASA-GMAO</a:t>
                      </a:r>
                      <a:endParaRPr sz="1200"/>
                    </a:p>
                  </a:txBody>
                  <a:tcPr marL="68575" marR="68575" marT="34300" marB="34300" anchor="ctr"/>
                </a:tc>
                <a:extLst>
                  <a:ext uri="{0D108BD9-81ED-4DB2-BD59-A6C34878D82A}">
                    <a16:rowId xmlns:a16="http://schemas.microsoft.com/office/drawing/2014/main" val="10004"/>
                  </a:ext>
                </a:extLst>
              </a:tr>
              <a:tr h="267706">
                <a:tc>
                  <a:txBody>
                    <a:bodyPr/>
                    <a:lstStyle/>
                    <a:p>
                      <a:pPr marL="0" marR="0" lvl="0" indent="0" algn="l" rtl="0">
                        <a:lnSpc>
                          <a:spcPct val="100000"/>
                        </a:lnSpc>
                        <a:spcBef>
                          <a:spcPts val="0"/>
                        </a:spcBef>
                        <a:spcAft>
                          <a:spcPts val="0"/>
                        </a:spcAft>
                        <a:buNone/>
                      </a:pPr>
                      <a:r>
                        <a:rPr lang="en-US" sz="1200" u="none" strike="noStrike" cap="none"/>
                        <a:t>MPAS</a:t>
                      </a:r>
                      <a:endParaRPr sz="1200"/>
                    </a:p>
                  </a:txBody>
                  <a:tcPr marL="68575" marR="68575" marT="34300" marB="34300" anchor="ctr"/>
                </a:tc>
                <a:tc>
                  <a:txBody>
                    <a:bodyPr/>
                    <a:lstStyle/>
                    <a:p>
                      <a:pPr marL="0" marR="0" lvl="0" indent="0" algn="l" rtl="0">
                        <a:lnSpc>
                          <a:spcPct val="100000"/>
                        </a:lnSpc>
                        <a:spcBef>
                          <a:spcPts val="0"/>
                        </a:spcBef>
                        <a:spcAft>
                          <a:spcPts val="0"/>
                        </a:spcAft>
                        <a:buNone/>
                      </a:pPr>
                      <a:r>
                        <a:rPr lang="en-US" sz="1200" u="none" strike="noStrike" cap="none"/>
                        <a:t>Atmosphere</a:t>
                      </a:r>
                      <a:endParaRPr sz="1200"/>
                    </a:p>
                  </a:txBody>
                  <a:tcPr marL="68575" marR="68575" marT="34300" marB="34300" anchor="ctr"/>
                </a:tc>
                <a:tc>
                  <a:txBody>
                    <a:bodyPr/>
                    <a:lstStyle/>
                    <a:p>
                      <a:pPr marL="0" marR="0" lvl="0" indent="0" algn="l" rtl="0">
                        <a:lnSpc>
                          <a:spcPct val="100000"/>
                        </a:lnSpc>
                        <a:spcBef>
                          <a:spcPts val="0"/>
                        </a:spcBef>
                        <a:spcAft>
                          <a:spcPts val="0"/>
                        </a:spcAft>
                        <a:buNone/>
                      </a:pPr>
                      <a:r>
                        <a:rPr lang="en-US" sz="1200" u="none" strike="noStrike" cap="none"/>
                        <a:t>NCAR</a:t>
                      </a:r>
                      <a:endParaRPr sz="1200"/>
                    </a:p>
                  </a:txBody>
                  <a:tcPr marL="68575" marR="68575" marT="34300" marB="34300" anchor="ctr"/>
                </a:tc>
                <a:extLst>
                  <a:ext uri="{0D108BD9-81ED-4DB2-BD59-A6C34878D82A}">
                    <a16:rowId xmlns:a16="http://schemas.microsoft.com/office/drawing/2014/main" val="10005"/>
                  </a:ext>
                </a:extLst>
              </a:tr>
              <a:tr h="267706">
                <a:tc>
                  <a:txBody>
                    <a:bodyPr/>
                    <a:lstStyle/>
                    <a:p>
                      <a:pPr marL="0" marR="0" lvl="0" indent="0" algn="l" rtl="0">
                        <a:lnSpc>
                          <a:spcPct val="100000"/>
                        </a:lnSpc>
                        <a:spcBef>
                          <a:spcPts val="0"/>
                        </a:spcBef>
                        <a:spcAft>
                          <a:spcPts val="0"/>
                        </a:spcAft>
                        <a:buNone/>
                      </a:pPr>
                      <a:r>
                        <a:rPr lang="en-US" sz="1200" u="none" strike="noStrike" cap="none"/>
                        <a:t>WRF</a:t>
                      </a:r>
                      <a:endParaRPr sz="1200"/>
                    </a:p>
                  </a:txBody>
                  <a:tcPr marL="68575" marR="68575" marT="34300" marB="34300" anchor="ctr"/>
                </a:tc>
                <a:tc>
                  <a:txBody>
                    <a:bodyPr/>
                    <a:lstStyle/>
                    <a:p>
                      <a:pPr marL="0" marR="0" lvl="0" indent="0" algn="l" rtl="0">
                        <a:lnSpc>
                          <a:spcPct val="100000"/>
                        </a:lnSpc>
                        <a:spcBef>
                          <a:spcPts val="0"/>
                        </a:spcBef>
                        <a:spcAft>
                          <a:spcPts val="0"/>
                        </a:spcAft>
                        <a:buNone/>
                      </a:pPr>
                      <a:r>
                        <a:rPr lang="en-US" sz="1200" u="none" strike="noStrike" cap="none"/>
                        <a:t>Atmosphere</a:t>
                      </a:r>
                      <a:endParaRPr sz="1200"/>
                    </a:p>
                  </a:txBody>
                  <a:tcPr marL="68575" marR="68575" marT="34300" marB="34300" anchor="ctr"/>
                </a:tc>
                <a:tc>
                  <a:txBody>
                    <a:bodyPr/>
                    <a:lstStyle/>
                    <a:p>
                      <a:pPr marL="0" marR="0" lvl="0" indent="0" algn="l" rtl="0">
                        <a:lnSpc>
                          <a:spcPct val="100000"/>
                        </a:lnSpc>
                        <a:spcBef>
                          <a:spcPts val="0"/>
                        </a:spcBef>
                        <a:spcAft>
                          <a:spcPts val="0"/>
                        </a:spcAft>
                        <a:buNone/>
                      </a:pPr>
                      <a:r>
                        <a:rPr lang="en-US" sz="1200" u="none" strike="noStrike" cap="none"/>
                        <a:t>NCAR</a:t>
                      </a:r>
                      <a:endParaRPr sz="1200"/>
                    </a:p>
                  </a:txBody>
                  <a:tcPr marL="68575" marR="68575" marT="34300" marB="34300" anchor="ctr"/>
                </a:tc>
                <a:extLst>
                  <a:ext uri="{0D108BD9-81ED-4DB2-BD59-A6C34878D82A}">
                    <a16:rowId xmlns:a16="http://schemas.microsoft.com/office/drawing/2014/main" val="10006"/>
                  </a:ext>
                </a:extLst>
              </a:tr>
              <a:tr h="267706">
                <a:tc>
                  <a:txBody>
                    <a:bodyPr/>
                    <a:lstStyle/>
                    <a:p>
                      <a:pPr marL="0" marR="0" lvl="0" indent="0" algn="l" rtl="0">
                        <a:lnSpc>
                          <a:spcPct val="100000"/>
                        </a:lnSpc>
                        <a:spcBef>
                          <a:spcPts val="0"/>
                        </a:spcBef>
                        <a:spcAft>
                          <a:spcPts val="0"/>
                        </a:spcAft>
                        <a:buNone/>
                      </a:pPr>
                      <a:r>
                        <a:rPr lang="en-US" sz="1200" u="none" strike="noStrike" cap="none" dirty="0" err="1"/>
                        <a:t>LFRic</a:t>
                      </a:r>
                      <a:endParaRPr sz="1200" u="none" strike="noStrike" cap="none" dirty="0"/>
                    </a:p>
                  </a:txBody>
                  <a:tcPr marL="68575" marR="68575" marT="34300" marB="34300" anchor="ctr"/>
                </a:tc>
                <a:tc>
                  <a:txBody>
                    <a:bodyPr/>
                    <a:lstStyle/>
                    <a:p>
                      <a:pPr marL="0" marR="0" lvl="0" indent="0" algn="l" rtl="0">
                        <a:lnSpc>
                          <a:spcPct val="100000"/>
                        </a:lnSpc>
                        <a:spcBef>
                          <a:spcPts val="0"/>
                        </a:spcBef>
                        <a:spcAft>
                          <a:spcPts val="0"/>
                        </a:spcAft>
                        <a:buNone/>
                      </a:pPr>
                      <a:r>
                        <a:rPr lang="en-US" sz="1200" u="none" strike="noStrike" cap="none"/>
                        <a:t>Atmosphere</a:t>
                      </a:r>
                      <a:endParaRPr sz="1200"/>
                    </a:p>
                  </a:txBody>
                  <a:tcPr marL="68575" marR="68575" marT="34300" marB="34300" anchor="ctr"/>
                </a:tc>
                <a:tc>
                  <a:txBody>
                    <a:bodyPr/>
                    <a:lstStyle/>
                    <a:p>
                      <a:pPr marL="0" marR="0" lvl="0" indent="0" algn="l" rtl="0">
                        <a:lnSpc>
                          <a:spcPct val="100000"/>
                        </a:lnSpc>
                        <a:spcBef>
                          <a:spcPts val="0"/>
                        </a:spcBef>
                        <a:spcAft>
                          <a:spcPts val="0"/>
                        </a:spcAft>
                        <a:buNone/>
                      </a:pPr>
                      <a:r>
                        <a:rPr lang="en-US" sz="1200" u="none" strike="noStrike" cap="none"/>
                        <a:t>Met Office (UK)</a:t>
                      </a:r>
                      <a:endParaRPr sz="1200"/>
                    </a:p>
                  </a:txBody>
                  <a:tcPr marL="68575" marR="68575" marT="34300" marB="34300" anchor="ctr"/>
                </a:tc>
                <a:extLst>
                  <a:ext uri="{0D108BD9-81ED-4DB2-BD59-A6C34878D82A}">
                    <a16:rowId xmlns:a16="http://schemas.microsoft.com/office/drawing/2014/main" val="10007"/>
                  </a:ext>
                </a:extLst>
              </a:tr>
              <a:tr h="267706">
                <a:tc>
                  <a:txBody>
                    <a:bodyPr/>
                    <a:lstStyle/>
                    <a:p>
                      <a:pPr marL="0" marR="0" lvl="0" indent="0" algn="l" rtl="0">
                        <a:lnSpc>
                          <a:spcPct val="100000"/>
                        </a:lnSpc>
                        <a:spcBef>
                          <a:spcPts val="0"/>
                        </a:spcBef>
                        <a:spcAft>
                          <a:spcPts val="0"/>
                        </a:spcAft>
                        <a:buNone/>
                      </a:pPr>
                      <a:r>
                        <a:rPr lang="en-US" sz="1200" u="none" strike="noStrike" cap="none" dirty="0"/>
                        <a:t>UM</a:t>
                      </a:r>
                      <a:endParaRPr sz="1200" u="none" strike="noStrike" cap="none" dirty="0"/>
                    </a:p>
                  </a:txBody>
                  <a:tcPr marL="68575" marR="68575" marT="34300" marB="34300" anchor="ctr"/>
                </a:tc>
                <a:tc>
                  <a:txBody>
                    <a:bodyPr/>
                    <a:lstStyle/>
                    <a:p>
                      <a:pPr marL="0" marR="0" lvl="0" indent="0" algn="l" rtl="0">
                        <a:lnSpc>
                          <a:spcPct val="100000"/>
                        </a:lnSpc>
                        <a:spcBef>
                          <a:spcPts val="0"/>
                        </a:spcBef>
                        <a:spcAft>
                          <a:spcPts val="0"/>
                        </a:spcAft>
                        <a:buNone/>
                      </a:pPr>
                      <a:r>
                        <a:rPr lang="en-US" sz="1200" dirty="0"/>
                        <a:t>Atmosphere</a:t>
                      </a:r>
                      <a:endParaRPr sz="1200" dirty="0"/>
                    </a:p>
                  </a:txBody>
                  <a:tcPr marL="68575" marR="68575" marT="34300" marB="34300" anchor="ctr"/>
                </a:tc>
                <a:tc>
                  <a:txBody>
                    <a:bodyPr/>
                    <a:lstStyle/>
                    <a:p>
                      <a:pPr marL="0" marR="0" lvl="0" indent="0" algn="l" rtl="0">
                        <a:lnSpc>
                          <a:spcPct val="100000"/>
                        </a:lnSpc>
                        <a:spcBef>
                          <a:spcPts val="0"/>
                        </a:spcBef>
                        <a:spcAft>
                          <a:spcPts val="0"/>
                        </a:spcAft>
                        <a:buNone/>
                      </a:pPr>
                      <a:r>
                        <a:rPr lang="en-US" sz="1200" dirty="0"/>
                        <a:t>Met Office (UK)</a:t>
                      </a:r>
                      <a:endParaRPr sz="1200" dirty="0"/>
                    </a:p>
                  </a:txBody>
                  <a:tcPr marL="68575" marR="68575" marT="34300" marB="34300" anchor="ctr"/>
                </a:tc>
                <a:extLst>
                  <a:ext uri="{0D108BD9-81ED-4DB2-BD59-A6C34878D82A}">
                    <a16:rowId xmlns:a16="http://schemas.microsoft.com/office/drawing/2014/main" val="2348804090"/>
                  </a:ext>
                </a:extLst>
              </a:tr>
              <a:tr h="267706">
                <a:tc>
                  <a:txBody>
                    <a:bodyPr/>
                    <a:lstStyle/>
                    <a:p>
                      <a:pPr marL="0" marR="0" lvl="0" indent="0" algn="l" rtl="0">
                        <a:lnSpc>
                          <a:spcPct val="100000"/>
                        </a:lnSpc>
                        <a:spcBef>
                          <a:spcPts val="0"/>
                        </a:spcBef>
                        <a:spcAft>
                          <a:spcPts val="0"/>
                        </a:spcAft>
                        <a:buNone/>
                      </a:pPr>
                      <a:r>
                        <a:rPr lang="en-US" sz="1200" u="none" strike="noStrike" cap="none"/>
                        <a:t>MOM6</a:t>
                      </a:r>
                      <a:endParaRPr sz="1200"/>
                    </a:p>
                  </a:txBody>
                  <a:tcPr marL="68575" marR="68575" marT="34300" marB="34300" anchor="ctr"/>
                </a:tc>
                <a:tc>
                  <a:txBody>
                    <a:bodyPr/>
                    <a:lstStyle/>
                    <a:p>
                      <a:pPr marL="0" marR="0" lvl="0" indent="0" algn="l" rtl="0">
                        <a:lnSpc>
                          <a:spcPct val="100000"/>
                        </a:lnSpc>
                        <a:spcBef>
                          <a:spcPts val="0"/>
                        </a:spcBef>
                        <a:spcAft>
                          <a:spcPts val="0"/>
                        </a:spcAft>
                        <a:buNone/>
                      </a:pPr>
                      <a:r>
                        <a:rPr lang="en-US" sz="1200" u="none" strike="noStrike" cap="none"/>
                        <a:t>Ocean</a:t>
                      </a:r>
                      <a:endParaRPr sz="1200"/>
                    </a:p>
                  </a:txBody>
                  <a:tcPr marL="68575" marR="68575" marT="34300" marB="34300" anchor="ctr"/>
                </a:tc>
                <a:tc>
                  <a:txBody>
                    <a:bodyPr/>
                    <a:lstStyle/>
                    <a:p>
                      <a:pPr marL="0" marR="0" lvl="0" indent="0" algn="l" rtl="0">
                        <a:lnSpc>
                          <a:spcPct val="100000"/>
                        </a:lnSpc>
                        <a:spcBef>
                          <a:spcPts val="0"/>
                        </a:spcBef>
                        <a:spcAft>
                          <a:spcPts val="0"/>
                        </a:spcAft>
                        <a:buNone/>
                      </a:pPr>
                      <a:r>
                        <a:rPr lang="en-US" sz="1200" u="none" strike="noStrike" cap="none"/>
                        <a:t>NOAA-EMC</a:t>
                      </a:r>
                      <a:endParaRPr sz="1200"/>
                    </a:p>
                  </a:txBody>
                  <a:tcPr marL="68575" marR="68575" marT="34300" marB="34300" anchor="ctr"/>
                </a:tc>
                <a:extLst>
                  <a:ext uri="{0D108BD9-81ED-4DB2-BD59-A6C34878D82A}">
                    <a16:rowId xmlns:a16="http://schemas.microsoft.com/office/drawing/2014/main" val="10008"/>
                  </a:ext>
                </a:extLst>
              </a:tr>
              <a:tr h="267706">
                <a:tc>
                  <a:txBody>
                    <a:bodyPr/>
                    <a:lstStyle/>
                    <a:p>
                      <a:pPr marL="0" marR="0" lvl="0" indent="0" algn="l" rtl="0">
                        <a:lnSpc>
                          <a:spcPct val="100000"/>
                        </a:lnSpc>
                        <a:spcBef>
                          <a:spcPts val="0"/>
                        </a:spcBef>
                        <a:spcAft>
                          <a:spcPts val="0"/>
                        </a:spcAft>
                        <a:buNone/>
                      </a:pPr>
                      <a:r>
                        <a:rPr lang="en-US" sz="1200" u="none" strike="noStrike" cap="none"/>
                        <a:t>SIS2</a:t>
                      </a:r>
                      <a:endParaRPr sz="1200"/>
                    </a:p>
                  </a:txBody>
                  <a:tcPr marL="68575" marR="68575" marT="34300" marB="34300" anchor="ctr"/>
                </a:tc>
                <a:tc>
                  <a:txBody>
                    <a:bodyPr/>
                    <a:lstStyle/>
                    <a:p>
                      <a:pPr marL="0" marR="0" lvl="0" indent="0" algn="l" rtl="0">
                        <a:lnSpc>
                          <a:spcPct val="100000"/>
                        </a:lnSpc>
                        <a:spcBef>
                          <a:spcPts val="0"/>
                        </a:spcBef>
                        <a:spcAft>
                          <a:spcPts val="0"/>
                        </a:spcAft>
                        <a:buNone/>
                      </a:pPr>
                      <a:r>
                        <a:rPr lang="en-US" sz="1200" u="none" strike="noStrike" cap="none"/>
                        <a:t>Sea ice</a:t>
                      </a:r>
                      <a:endParaRPr sz="1200"/>
                    </a:p>
                  </a:txBody>
                  <a:tcPr marL="68575" marR="68575" marT="34300" marB="34300" anchor="ctr"/>
                </a:tc>
                <a:tc>
                  <a:txBody>
                    <a:bodyPr/>
                    <a:lstStyle/>
                    <a:p>
                      <a:pPr marL="0" marR="0" lvl="0" indent="0" algn="l" rtl="0">
                        <a:lnSpc>
                          <a:spcPct val="100000"/>
                        </a:lnSpc>
                        <a:spcBef>
                          <a:spcPts val="0"/>
                        </a:spcBef>
                        <a:spcAft>
                          <a:spcPts val="0"/>
                        </a:spcAft>
                        <a:buNone/>
                      </a:pPr>
                      <a:r>
                        <a:rPr lang="en-US" sz="1200" u="none" strike="noStrike" cap="none"/>
                        <a:t>NOAA-EMC</a:t>
                      </a:r>
                      <a:endParaRPr sz="1200"/>
                    </a:p>
                  </a:txBody>
                  <a:tcPr marL="68575" marR="68575" marT="34300" marB="34300" anchor="ctr"/>
                </a:tc>
                <a:extLst>
                  <a:ext uri="{0D108BD9-81ED-4DB2-BD59-A6C34878D82A}">
                    <a16:rowId xmlns:a16="http://schemas.microsoft.com/office/drawing/2014/main" val="10009"/>
                  </a:ext>
                </a:extLst>
              </a:tr>
              <a:tr h="267706">
                <a:tc>
                  <a:txBody>
                    <a:bodyPr/>
                    <a:lstStyle/>
                    <a:p>
                      <a:pPr marL="0" marR="0" lvl="0" indent="0" algn="l" rtl="0">
                        <a:lnSpc>
                          <a:spcPct val="100000"/>
                        </a:lnSpc>
                        <a:spcBef>
                          <a:spcPts val="0"/>
                        </a:spcBef>
                        <a:spcAft>
                          <a:spcPts val="0"/>
                        </a:spcAft>
                        <a:buNone/>
                      </a:pPr>
                      <a:r>
                        <a:rPr lang="en-US" sz="1200" u="none" strike="noStrike" cap="none"/>
                        <a:t>CICE6</a:t>
                      </a:r>
                      <a:endParaRPr sz="1200"/>
                    </a:p>
                  </a:txBody>
                  <a:tcPr marL="68575" marR="68575" marT="34300" marB="34300" anchor="ctr"/>
                </a:tc>
                <a:tc>
                  <a:txBody>
                    <a:bodyPr/>
                    <a:lstStyle/>
                    <a:p>
                      <a:pPr marL="0" marR="0" lvl="0" indent="0" algn="l" rtl="0">
                        <a:lnSpc>
                          <a:spcPct val="100000"/>
                        </a:lnSpc>
                        <a:spcBef>
                          <a:spcPts val="0"/>
                        </a:spcBef>
                        <a:spcAft>
                          <a:spcPts val="0"/>
                        </a:spcAft>
                        <a:buNone/>
                      </a:pPr>
                      <a:r>
                        <a:rPr lang="en-US" sz="1200" u="none" strike="noStrike" cap="none"/>
                        <a:t>Sea ice</a:t>
                      </a:r>
                      <a:endParaRPr sz="1200"/>
                    </a:p>
                  </a:txBody>
                  <a:tcPr marL="68575" marR="68575" marT="34300" marB="34300" anchor="ctr"/>
                </a:tc>
                <a:tc>
                  <a:txBody>
                    <a:bodyPr/>
                    <a:lstStyle/>
                    <a:p>
                      <a:pPr marL="0" marR="0" lvl="0" indent="0" algn="l" rtl="0">
                        <a:lnSpc>
                          <a:spcPct val="100000"/>
                        </a:lnSpc>
                        <a:spcBef>
                          <a:spcPts val="0"/>
                        </a:spcBef>
                        <a:spcAft>
                          <a:spcPts val="0"/>
                        </a:spcAft>
                        <a:buNone/>
                      </a:pPr>
                      <a:r>
                        <a:rPr lang="en-US" sz="1200" u="none" strike="noStrike" cap="none"/>
                        <a:t>NOAA-EMC</a:t>
                      </a:r>
                      <a:endParaRPr sz="1200"/>
                    </a:p>
                  </a:txBody>
                  <a:tcPr marL="68575" marR="68575" marT="34300" marB="34300" anchor="ctr"/>
                </a:tc>
                <a:extLst>
                  <a:ext uri="{0D108BD9-81ED-4DB2-BD59-A6C34878D82A}">
                    <a16:rowId xmlns:a16="http://schemas.microsoft.com/office/drawing/2014/main" val="10010"/>
                  </a:ext>
                </a:extLst>
              </a:tr>
              <a:tr h="267706">
                <a:tc>
                  <a:txBody>
                    <a:bodyPr/>
                    <a:lstStyle/>
                    <a:p>
                      <a:pPr marL="0" marR="0" lvl="0" indent="0" algn="l" rtl="0">
                        <a:lnSpc>
                          <a:spcPct val="100000"/>
                        </a:lnSpc>
                        <a:spcBef>
                          <a:spcPts val="0"/>
                        </a:spcBef>
                        <a:spcAft>
                          <a:spcPts val="0"/>
                        </a:spcAft>
                        <a:buNone/>
                      </a:pPr>
                      <a:r>
                        <a:rPr lang="en-US" sz="1200" u="none" strike="noStrike" cap="none"/>
                        <a:t>NEPTUNE</a:t>
                      </a:r>
                      <a:endParaRPr sz="1200"/>
                    </a:p>
                  </a:txBody>
                  <a:tcPr marL="68575" marR="68575" marT="34300" marB="34300" anchor="ctr"/>
                </a:tc>
                <a:tc>
                  <a:txBody>
                    <a:bodyPr/>
                    <a:lstStyle/>
                    <a:p>
                      <a:pPr marL="0" marR="0" lvl="0" indent="0" algn="l" rtl="0">
                        <a:lnSpc>
                          <a:spcPct val="100000"/>
                        </a:lnSpc>
                        <a:spcBef>
                          <a:spcPts val="0"/>
                        </a:spcBef>
                        <a:spcAft>
                          <a:spcPts val="0"/>
                        </a:spcAft>
                        <a:buNone/>
                      </a:pPr>
                      <a:r>
                        <a:rPr lang="en-US" sz="1200" u="none" strike="noStrike" cap="none"/>
                        <a:t>Atmosphere</a:t>
                      </a:r>
                      <a:endParaRPr sz="1200"/>
                    </a:p>
                  </a:txBody>
                  <a:tcPr marL="68575" marR="68575" marT="34300" marB="34300" anchor="ctr"/>
                </a:tc>
                <a:tc>
                  <a:txBody>
                    <a:bodyPr/>
                    <a:lstStyle/>
                    <a:p>
                      <a:pPr marL="0" marR="0" lvl="0" indent="0" algn="l" rtl="0">
                        <a:lnSpc>
                          <a:spcPct val="100000"/>
                        </a:lnSpc>
                        <a:spcBef>
                          <a:spcPts val="0"/>
                        </a:spcBef>
                        <a:spcAft>
                          <a:spcPts val="0"/>
                        </a:spcAft>
                        <a:buNone/>
                      </a:pPr>
                      <a:r>
                        <a:rPr lang="en-US" sz="1200" u="none" strike="noStrike" cap="none"/>
                        <a:t>NRL</a:t>
                      </a:r>
                      <a:endParaRPr sz="1200"/>
                    </a:p>
                  </a:txBody>
                  <a:tcPr marL="68575" marR="68575" marT="34300" marB="34300" anchor="ctr"/>
                </a:tc>
                <a:extLst>
                  <a:ext uri="{0D108BD9-81ED-4DB2-BD59-A6C34878D82A}">
                    <a16:rowId xmlns:a16="http://schemas.microsoft.com/office/drawing/2014/main" val="10011"/>
                  </a:ext>
                </a:extLst>
              </a:tr>
              <a:tr h="267706">
                <a:tc>
                  <a:txBody>
                    <a:bodyPr/>
                    <a:lstStyle/>
                    <a:p>
                      <a:pPr marL="0" marR="0" lvl="0" indent="0" algn="l" rtl="0">
                        <a:lnSpc>
                          <a:spcPct val="100000"/>
                        </a:lnSpc>
                        <a:spcBef>
                          <a:spcPts val="0"/>
                        </a:spcBef>
                        <a:spcAft>
                          <a:spcPts val="0"/>
                        </a:spcAft>
                        <a:buNone/>
                      </a:pPr>
                      <a:r>
                        <a:rPr lang="en-US" sz="1200" u="none" strike="noStrike" cap="none"/>
                        <a:t>QG</a:t>
                      </a:r>
                      <a:endParaRPr sz="1200"/>
                    </a:p>
                  </a:txBody>
                  <a:tcPr marL="68575" marR="68575" marT="34300" marB="34300" anchor="ctr"/>
                </a:tc>
                <a:tc>
                  <a:txBody>
                    <a:bodyPr/>
                    <a:lstStyle/>
                    <a:p>
                      <a:pPr marL="0" marR="0" lvl="0" indent="0" algn="l" rtl="0">
                        <a:lnSpc>
                          <a:spcPct val="100000"/>
                        </a:lnSpc>
                        <a:spcBef>
                          <a:spcPts val="0"/>
                        </a:spcBef>
                        <a:spcAft>
                          <a:spcPts val="0"/>
                        </a:spcAft>
                        <a:buNone/>
                      </a:pPr>
                      <a:r>
                        <a:rPr lang="en-US" sz="1200" u="none" strike="noStrike" cap="none"/>
                        <a:t>Toy model</a:t>
                      </a:r>
                      <a:endParaRPr sz="1200"/>
                    </a:p>
                  </a:txBody>
                  <a:tcPr marL="68575" marR="68575" marT="34300" marB="34300" anchor="ctr"/>
                </a:tc>
                <a:tc>
                  <a:txBody>
                    <a:bodyPr/>
                    <a:lstStyle/>
                    <a:p>
                      <a:pPr marL="0" marR="0" lvl="0" indent="0" algn="l" rtl="0">
                        <a:lnSpc>
                          <a:spcPct val="100000"/>
                        </a:lnSpc>
                        <a:spcBef>
                          <a:spcPts val="0"/>
                        </a:spcBef>
                        <a:spcAft>
                          <a:spcPts val="0"/>
                        </a:spcAft>
                        <a:buNone/>
                      </a:pPr>
                      <a:r>
                        <a:rPr lang="en-US" sz="1200"/>
                        <a:t>ECMWF</a:t>
                      </a:r>
                      <a:endParaRPr sz="1200"/>
                    </a:p>
                  </a:txBody>
                  <a:tcPr marL="68575" marR="68575" marT="34300" marB="34300" anchor="ctr"/>
                </a:tc>
                <a:extLst>
                  <a:ext uri="{0D108BD9-81ED-4DB2-BD59-A6C34878D82A}">
                    <a16:rowId xmlns:a16="http://schemas.microsoft.com/office/drawing/2014/main" val="10012"/>
                  </a:ext>
                </a:extLst>
              </a:tr>
              <a:tr h="267706">
                <a:tc>
                  <a:txBody>
                    <a:bodyPr/>
                    <a:lstStyle/>
                    <a:p>
                      <a:pPr marL="0" marR="0" lvl="0" indent="0" algn="l" rtl="0">
                        <a:lnSpc>
                          <a:spcPct val="100000"/>
                        </a:lnSpc>
                        <a:spcBef>
                          <a:spcPts val="0"/>
                        </a:spcBef>
                        <a:spcAft>
                          <a:spcPts val="0"/>
                        </a:spcAft>
                        <a:buNone/>
                      </a:pPr>
                      <a:r>
                        <a:rPr lang="en-US" sz="1200" u="none" strike="noStrike" cap="none"/>
                        <a:t>Lorenz 95</a:t>
                      </a:r>
                      <a:endParaRPr sz="1200"/>
                    </a:p>
                  </a:txBody>
                  <a:tcPr marL="68575" marR="68575" marT="34300" marB="34300" anchor="ctr"/>
                </a:tc>
                <a:tc>
                  <a:txBody>
                    <a:bodyPr/>
                    <a:lstStyle/>
                    <a:p>
                      <a:pPr marL="0" marR="0" lvl="0" indent="0" algn="l" rtl="0">
                        <a:lnSpc>
                          <a:spcPct val="100000"/>
                        </a:lnSpc>
                        <a:spcBef>
                          <a:spcPts val="0"/>
                        </a:spcBef>
                        <a:spcAft>
                          <a:spcPts val="0"/>
                        </a:spcAft>
                        <a:buNone/>
                      </a:pPr>
                      <a:r>
                        <a:rPr lang="en-US" sz="1200" u="none" strike="noStrike" cap="none"/>
                        <a:t>Toy model</a:t>
                      </a:r>
                      <a:endParaRPr sz="1200"/>
                    </a:p>
                  </a:txBody>
                  <a:tcPr marL="68575" marR="68575" marT="34300" marB="34300" anchor="ctr"/>
                </a:tc>
                <a:tc>
                  <a:txBody>
                    <a:bodyPr/>
                    <a:lstStyle/>
                    <a:p>
                      <a:pPr marL="0" marR="0" lvl="0" indent="0" algn="l" rtl="0">
                        <a:lnSpc>
                          <a:spcPct val="100000"/>
                        </a:lnSpc>
                        <a:spcBef>
                          <a:spcPts val="0"/>
                        </a:spcBef>
                        <a:spcAft>
                          <a:spcPts val="0"/>
                        </a:spcAft>
                        <a:buNone/>
                      </a:pPr>
                      <a:r>
                        <a:rPr lang="en-US" sz="1200"/>
                        <a:t>ECMWF</a:t>
                      </a:r>
                      <a:endParaRPr sz="1200"/>
                    </a:p>
                  </a:txBody>
                  <a:tcPr marL="68575" marR="68575" marT="34300" marB="34300" anchor="ctr"/>
                </a:tc>
                <a:extLst>
                  <a:ext uri="{0D108BD9-81ED-4DB2-BD59-A6C34878D82A}">
                    <a16:rowId xmlns:a16="http://schemas.microsoft.com/office/drawing/2014/main" val="10013"/>
                  </a:ext>
                </a:extLst>
              </a:tr>
              <a:tr h="267706">
                <a:tc>
                  <a:txBody>
                    <a:bodyPr/>
                    <a:lstStyle/>
                    <a:p>
                      <a:pPr marL="0" marR="0" lvl="0" indent="0" algn="l" rtl="0">
                        <a:lnSpc>
                          <a:spcPct val="100000"/>
                        </a:lnSpc>
                        <a:spcBef>
                          <a:spcPts val="0"/>
                        </a:spcBef>
                        <a:spcAft>
                          <a:spcPts val="0"/>
                        </a:spcAft>
                        <a:buNone/>
                      </a:pPr>
                      <a:r>
                        <a:rPr lang="en-US" sz="1200" u="none" strike="noStrike" cap="none" dirty="0"/>
                        <a:t>Shallow Water</a:t>
                      </a:r>
                      <a:endParaRPr sz="1200" u="none" strike="noStrike" cap="none" dirty="0"/>
                    </a:p>
                  </a:txBody>
                  <a:tcPr marL="68575" marR="68575" marT="34300" marB="34300" anchor="ctr"/>
                </a:tc>
                <a:tc>
                  <a:txBody>
                    <a:bodyPr/>
                    <a:lstStyle/>
                    <a:p>
                      <a:pPr marL="0" marR="0" lvl="0" indent="0" algn="l" rtl="0">
                        <a:lnSpc>
                          <a:spcPct val="100000"/>
                        </a:lnSpc>
                        <a:spcBef>
                          <a:spcPts val="0"/>
                        </a:spcBef>
                        <a:spcAft>
                          <a:spcPts val="0"/>
                        </a:spcAft>
                        <a:buNone/>
                      </a:pPr>
                      <a:r>
                        <a:rPr lang="en-US" sz="1200" u="none" strike="noStrike" cap="none"/>
                        <a:t>Toy model</a:t>
                      </a:r>
                      <a:endParaRPr sz="1200"/>
                    </a:p>
                  </a:txBody>
                  <a:tcPr marL="68575" marR="68575" marT="34300" marB="34300" anchor="ctr"/>
                </a:tc>
                <a:tc>
                  <a:txBody>
                    <a:bodyPr/>
                    <a:lstStyle/>
                    <a:p>
                      <a:pPr marL="0" marR="0" lvl="0" indent="0" algn="l" rtl="0">
                        <a:lnSpc>
                          <a:spcPct val="100000"/>
                        </a:lnSpc>
                        <a:spcBef>
                          <a:spcPts val="0"/>
                        </a:spcBef>
                        <a:spcAft>
                          <a:spcPts val="0"/>
                        </a:spcAft>
                        <a:buNone/>
                      </a:pPr>
                      <a:r>
                        <a:rPr lang="en-US" sz="1200" u="none" strike="noStrike" cap="none" dirty="0"/>
                        <a:t>NOAA-ESRL</a:t>
                      </a:r>
                      <a:endParaRPr sz="1200" dirty="0"/>
                    </a:p>
                  </a:txBody>
                  <a:tcPr marL="68575" marR="68575" marT="34300" marB="34300" anchor="ct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927931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383" y="1972737"/>
            <a:ext cx="7625727" cy="701387"/>
          </a:xfrm>
        </p:spPr>
        <p:txBody>
          <a:bodyPr/>
          <a:lstStyle/>
          <a:p>
            <a:pPr algn="ctr"/>
            <a:r>
              <a:rPr lang="en-US" dirty="0">
                <a:solidFill>
                  <a:schemeClr val="bg2"/>
                </a:solidFill>
              </a:rPr>
              <a:t>JEDI Observations Interfaces</a:t>
            </a:r>
          </a:p>
        </p:txBody>
      </p:sp>
    </p:spTree>
    <p:extLst>
      <p:ext uri="{BB962C8B-B14F-4D97-AF65-F5344CB8AC3E}">
        <p14:creationId xmlns:p14="http://schemas.microsoft.com/office/powerpoint/2010/main" val="2987438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53F74-B73D-BB4A-B6EB-A0B59E0EB3EE}"/>
              </a:ext>
            </a:extLst>
          </p:cNvPr>
          <p:cNvSpPr>
            <a:spLocks noGrp="1"/>
          </p:cNvSpPr>
          <p:nvPr>
            <p:ph type="title"/>
          </p:nvPr>
        </p:nvSpPr>
        <p:spPr/>
        <p:txBody>
          <a:bodyPr/>
          <a:lstStyle/>
          <a:p>
            <a:r>
              <a:rPr lang="en-US" dirty="0"/>
              <a:t>Unified Forward Operator (UFO)</a:t>
            </a:r>
          </a:p>
        </p:txBody>
      </p:sp>
      <p:sp>
        <p:nvSpPr>
          <p:cNvPr id="5" name="TextBox 4"/>
          <p:cNvSpPr txBox="1"/>
          <p:nvPr/>
        </p:nvSpPr>
        <p:spPr>
          <a:xfrm>
            <a:off x="101688" y="980926"/>
            <a:ext cx="8946251" cy="3785652"/>
          </a:xfrm>
          <a:prstGeom prst="rect">
            <a:avLst/>
          </a:prstGeom>
          <a:noFill/>
        </p:spPr>
        <p:txBody>
          <a:bodyPr wrap="square" rtlCol="0">
            <a:spAutoFit/>
          </a:bodyPr>
          <a:lstStyle/>
          <a:p>
            <a:pPr marL="457200" indent="-457200">
              <a:buClr>
                <a:schemeClr val="bg2"/>
              </a:buClr>
              <a:buFont typeface="Arial"/>
              <a:buChar char="•"/>
            </a:pPr>
            <a:r>
              <a:rPr lang="en-US" sz="2400" dirty="0"/>
              <a:t>Share observation operators between JCSDA partners       and reduce duplication of work</a:t>
            </a:r>
            <a:endParaRPr lang="en-US" sz="2000" dirty="0"/>
          </a:p>
          <a:p>
            <a:pPr marL="914400" lvl="1" indent="-457200">
              <a:buClr>
                <a:schemeClr val="bg2"/>
              </a:buClr>
              <a:buFont typeface="Lucida Grande"/>
              <a:buChar char="-"/>
            </a:pPr>
            <a:r>
              <a:rPr lang="en-US" sz="2000" dirty="0"/>
              <a:t>Taking the model agnostic approach one level down into the observation operators</a:t>
            </a:r>
            <a:endParaRPr lang="en-US" sz="2400" dirty="0"/>
          </a:p>
          <a:p>
            <a:pPr marL="457200" indent="-457200">
              <a:buClr>
                <a:schemeClr val="bg2"/>
              </a:buClr>
              <a:buFont typeface="Arial"/>
              <a:buChar char="•"/>
            </a:pPr>
            <a:endParaRPr lang="en-US" sz="1200" dirty="0"/>
          </a:p>
          <a:p>
            <a:pPr marL="457200" indent="-457200">
              <a:buClr>
                <a:schemeClr val="bg2"/>
              </a:buClr>
              <a:buFont typeface="Arial"/>
              <a:buChar char="•"/>
            </a:pPr>
            <a:r>
              <a:rPr lang="en-US" sz="2400" dirty="0"/>
              <a:t>Faster use of new observing platforms</a:t>
            </a:r>
          </a:p>
          <a:p>
            <a:pPr marL="914400" lvl="1" indent="-457200">
              <a:buClr>
                <a:schemeClr val="bg2"/>
              </a:buClr>
              <a:buFont typeface="Lucida Grande"/>
              <a:buChar char="-"/>
            </a:pPr>
            <a:r>
              <a:rPr lang="en-US" sz="2000" dirty="0"/>
              <a:t>Regular satellite missions are expensive</a:t>
            </a:r>
          </a:p>
          <a:p>
            <a:pPr marL="914400" lvl="1" indent="-457200">
              <a:buClr>
                <a:schemeClr val="bg2"/>
              </a:buClr>
              <a:buFont typeface="Lucida Grande"/>
              <a:buChar char="-"/>
            </a:pPr>
            <a:r>
              <a:rPr lang="en-US" sz="2000" dirty="0"/>
              <a:t>Cube-sat have short expected life time</a:t>
            </a:r>
          </a:p>
          <a:p>
            <a:pPr marL="914400" lvl="1" indent="-457200">
              <a:buClr>
                <a:schemeClr val="bg2"/>
              </a:buClr>
              <a:buFont typeface="Lucida Grande"/>
              <a:buChar char="-"/>
            </a:pPr>
            <a:r>
              <a:rPr lang="en-US" sz="2000" dirty="0"/>
              <a:t>Include users and instruments science teams</a:t>
            </a:r>
          </a:p>
          <a:p>
            <a:pPr marL="914400" lvl="1" indent="-457200">
              <a:buClr>
                <a:schemeClr val="bg2"/>
              </a:buClr>
              <a:buFont typeface="Arial"/>
              <a:buChar char="•"/>
            </a:pPr>
            <a:endParaRPr lang="en-US" sz="1200" dirty="0"/>
          </a:p>
          <a:p>
            <a:pPr marL="457200" indent="-457200">
              <a:buClr>
                <a:schemeClr val="bg2"/>
              </a:buClr>
              <a:buFont typeface="Arial"/>
              <a:buChar char="•"/>
            </a:pPr>
            <a:r>
              <a:rPr lang="en-US" sz="2400" dirty="0"/>
              <a:t>Unified Forward Operator (UFO)</a:t>
            </a:r>
            <a:endParaRPr lang="en-US" sz="2000" dirty="0"/>
          </a:p>
          <a:p>
            <a:pPr marL="914400" lvl="1" indent="-457200">
              <a:buClr>
                <a:schemeClr val="bg2"/>
              </a:buClr>
              <a:buFont typeface="Lucida Grande"/>
              <a:buChar char="-"/>
            </a:pPr>
            <a:r>
              <a:rPr lang="en-US" sz="2000" dirty="0"/>
              <a:t>Build a community </a:t>
            </a:r>
            <a:r>
              <a:rPr lang="en-US" sz="2000" i="1" dirty="0"/>
              <a:t>app-store </a:t>
            </a:r>
            <a:r>
              <a:rPr lang="en-US" sz="2000" dirty="0"/>
              <a:t>for observation operators</a:t>
            </a:r>
          </a:p>
        </p:txBody>
      </p:sp>
      <p:sp>
        <p:nvSpPr>
          <p:cNvPr id="8" name="Date Placeholder 7"/>
          <p:cNvSpPr>
            <a:spLocks noGrp="1"/>
          </p:cNvSpPr>
          <p:nvPr>
            <p:ph type="dt" idx="10"/>
          </p:nvPr>
        </p:nvSpPr>
        <p:spPr/>
        <p:txBody>
          <a:bodyPr/>
          <a:lstStyle/>
          <a:p>
            <a:r>
              <a:rPr lang="en-GB"/>
              <a:t>JEDI</a:t>
            </a:r>
            <a:endParaRPr lang="en-GB" dirty="0"/>
          </a:p>
        </p:txBody>
      </p:sp>
      <p:sp>
        <p:nvSpPr>
          <p:cNvPr id="9" name="Footer Placeholder 8"/>
          <p:cNvSpPr>
            <a:spLocks noGrp="1"/>
          </p:cNvSpPr>
          <p:nvPr>
            <p:ph type="ftr" idx="11"/>
          </p:nvPr>
        </p:nvSpPr>
        <p:spPr/>
        <p:txBody>
          <a:bodyPr/>
          <a:lstStyle/>
          <a:p>
            <a:r>
              <a:rPr lang="en-US" dirty="0"/>
              <a:t>JCSDA</a:t>
            </a:r>
          </a:p>
        </p:txBody>
      </p:sp>
    </p:spTree>
    <p:extLst>
      <p:ext uri="{BB962C8B-B14F-4D97-AF65-F5344CB8AC3E}">
        <p14:creationId xmlns:p14="http://schemas.microsoft.com/office/powerpoint/2010/main" val="995203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32" y="1"/>
            <a:ext cx="8448668" cy="612372"/>
          </a:xfrm>
        </p:spPr>
        <p:txBody>
          <a:bodyPr>
            <a:normAutofit fontScale="90000"/>
          </a:bodyPr>
          <a:lstStyle/>
          <a:p>
            <a:pPr algn="l"/>
            <a:r>
              <a:rPr lang="en-US" sz="3600" b="1" dirty="0">
                <a:solidFill>
                  <a:srgbClr val="FFFFFF"/>
                </a:solidFill>
              </a:rPr>
              <a:t>Observation Operators</a:t>
            </a:r>
          </a:p>
        </p:txBody>
      </p:sp>
      <p:sp>
        <p:nvSpPr>
          <p:cNvPr id="3" name="TextBox 2"/>
          <p:cNvSpPr txBox="1"/>
          <p:nvPr/>
        </p:nvSpPr>
        <p:spPr>
          <a:xfrm>
            <a:off x="324530" y="3196625"/>
            <a:ext cx="8513842" cy="1754327"/>
          </a:xfrm>
          <a:prstGeom prst="rect">
            <a:avLst/>
          </a:prstGeom>
          <a:noFill/>
        </p:spPr>
        <p:txBody>
          <a:bodyPr wrap="square" rtlCol="0">
            <a:spAutoFit/>
          </a:bodyPr>
          <a:lstStyle/>
          <a:p>
            <a:pPr marL="342900" indent="-342900">
              <a:buClr>
                <a:schemeClr val="bg2"/>
              </a:buClr>
              <a:buFont typeface="Arial"/>
              <a:buChar char="•"/>
            </a:pPr>
            <a:r>
              <a:rPr lang="en-US" sz="2400" dirty="0"/>
              <a:t>In most (all) existing systems, observation operators directly access state/model data</a:t>
            </a:r>
          </a:p>
          <a:p>
            <a:pPr marL="342900" indent="-342900">
              <a:buClr>
                <a:schemeClr val="bg2"/>
              </a:buClr>
              <a:buFont typeface="Arial"/>
              <a:buChar char="•"/>
            </a:pPr>
            <a:endParaRPr lang="en-US" sz="1200" dirty="0"/>
          </a:p>
          <a:p>
            <a:pPr marL="342900" indent="-342900">
              <a:buClr>
                <a:schemeClr val="bg2"/>
              </a:buClr>
              <a:buFont typeface="Arial"/>
              <a:buChar char="•"/>
            </a:pPr>
            <a:r>
              <a:rPr lang="en-US" sz="2400" dirty="0"/>
              <a:t>Observation operators, and as a result DA systems, are very model specific</a:t>
            </a:r>
          </a:p>
        </p:txBody>
      </p:sp>
      <p:grpSp>
        <p:nvGrpSpPr>
          <p:cNvPr id="4" name="Group 3"/>
          <p:cNvGrpSpPr/>
          <p:nvPr/>
        </p:nvGrpSpPr>
        <p:grpSpPr>
          <a:xfrm>
            <a:off x="390413" y="1039498"/>
            <a:ext cx="8190563" cy="1796672"/>
            <a:chOff x="496237" y="794138"/>
            <a:chExt cx="8190563" cy="2395563"/>
          </a:xfrm>
        </p:grpSpPr>
        <p:sp>
          <p:nvSpPr>
            <p:cNvPr id="12" name="Oval 11"/>
            <p:cNvSpPr/>
            <p:nvPr/>
          </p:nvSpPr>
          <p:spPr>
            <a:xfrm>
              <a:off x="5185982" y="794138"/>
              <a:ext cx="3500818" cy="2395563"/>
            </a:xfrm>
            <a:prstGeom prst="ellipse">
              <a:avLst/>
            </a:prstGeom>
            <a:gradFill flip="none" rotWithShape="0">
              <a:gsLst>
                <a:gs pos="20000">
                  <a:schemeClr val="accent1"/>
                </a:gs>
                <a:gs pos="100000">
                  <a:srgbClr val="FFFFFF"/>
                </a:gs>
              </a:gsLst>
              <a:path path="circle">
                <a:fillToRect l="50000" t="50000" r="50000" b="50000"/>
              </a:path>
              <a:tileRect/>
            </a:gradFill>
            <a:ln>
              <a:noFill/>
            </a:ln>
            <a:effectLst>
              <a:outerShdw blurRad="40000" dist="23000" dir="5400000" rotWithShape="0">
                <a:srgbClr val="000000">
                  <a:alpha val="35000"/>
                </a:srgbClr>
              </a:outerShdw>
              <a:softEdge rad="3810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Observations</a:t>
              </a:r>
            </a:p>
          </p:txBody>
        </p:sp>
        <p:sp>
          <p:nvSpPr>
            <p:cNvPr id="101" name="Oval 100"/>
            <p:cNvSpPr/>
            <p:nvPr/>
          </p:nvSpPr>
          <p:spPr>
            <a:xfrm>
              <a:off x="496237" y="794138"/>
              <a:ext cx="3733590" cy="2395563"/>
            </a:xfrm>
            <a:prstGeom prst="ellipse">
              <a:avLst/>
            </a:prstGeom>
            <a:gradFill flip="none" rotWithShape="0">
              <a:gsLst>
                <a:gs pos="20000">
                  <a:schemeClr val="accent1"/>
                </a:gs>
                <a:gs pos="100000">
                  <a:srgbClr val="FFFFFF"/>
                </a:gs>
              </a:gsLst>
              <a:path path="circle">
                <a:fillToRect l="50000" t="50000" r="50000" b="50000"/>
              </a:path>
              <a:tileRect/>
            </a:gradFill>
            <a:ln>
              <a:noFill/>
            </a:ln>
            <a:effectLst>
              <a:outerShdw blurRad="40000" dist="23000" dir="5400000" rotWithShape="0">
                <a:srgbClr val="000000">
                  <a:alpha val="35000"/>
                </a:srgbClr>
              </a:outerShdw>
              <a:softEdge rad="3810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State</a:t>
              </a:r>
            </a:p>
          </p:txBody>
        </p:sp>
        <p:sp>
          <p:nvSpPr>
            <p:cNvPr id="8" name="Oval 7"/>
            <p:cNvSpPr/>
            <p:nvPr/>
          </p:nvSpPr>
          <p:spPr>
            <a:xfrm>
              <a:off x="3330855" y="1091211"/>
              <a:ext cx="2578484" cy="1795960"/>
            </a:xfrm>
            <a:prstGeom prst="ellipse">
              <a:avLst/>
            </a:prstGeom>
            <a:ln>
              <a:noFill/>
            </a:ln>
            <a:effectLst>
              <a:outerShdw blurRad="40000" dist="23000" dir="5400000" rotWithShape="0">
                <a:srgbClr val="000000">
                  <a:alpha val="35000"/>
                </a:srgbClr>
              </a:outerShdw>
              <a:softEdge rad="3048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Obs. Operators</a:t>
              </a:r>
            </a:p>
          </p:txBody>
        </p:sp>
        <p:sp>
          <p:nvSpPr>
            <p:cNvPr id="121" name="Freeform 120"/>
            <p:cNvSpPr/>
            <p:nvPr/>
          </p:nvSpPr>
          <p:spPr>
            <a:xfrm>
              <a:off x="2576767" y="1580187"/>
              <a:ext cx="1554572" cy="342297"/>
            </a:xfrm>
            <a:custGeom>
              <a:avLst/>
              <a:gdLst>
                <a:gd name="connsiteX0" fmla="*/ 1829382 w 1829382"/>
                <a:gd name="connsiteY0" fmla="*/ 420040 h 501596"/>
                <a:gd name="connsiteX1" fmla="*/ 897213 w 1829382"/>
                <a:gd name="connsiteY1" fmla="*/ 608 h 501596"/>
                <a:gd name="connsiteX2" fmla="*/ 0 w 1829382"/>
                <a:gd name="connsiteY2" fmla="*/ 501596 h 501596"/>
              </a:gdLst>
              <a:ahLst/>
              <a:cxnLst>
                <a:cxn ang="0">
                  <a:pos x="connsiteX0" y="connsiteY0"/>
                </a:cxn>
                <a:cxn ang="0">
                  <a:pos x="connsiteX1" y="connsiteY1"/>
                </a:cxn>
                <a:cxn ang="0">
                  <a:pos x="connsiteX2" y="connsiteY2"/>
                </a:cxn>
              </a:cxnLst>
              <a:rect l="l" t="t" r="r" b="b"/>
              <a:pathLst>
                <a:path w="1829382" h="501596">
                  <a:moveTo>
                    <a:pt x="1829382" y="420040"/>
                  </a:moveTo>
                  <a:cubicBezTo>
                    <a:pt x="1515746" y="203527"/>
                    <a:pt x="1202110" y="-12985"/>
                    <a:pt x="897213" y="608"/>
                  </a:cubicBezTo>
                  <a:cubicBezTo>
                    <a:pt x="592316" y="14201"/>
                    <a:pt x="0" y="501596"/>
                    <a:pt x="0" y="501596"/>
                  </a:cubicBezTo>
                </a:path>
              </a:pathLst>
            </a:custGeom>
            <a:ln>
              <a:solidFill>
                <a:schemeClr val="tx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2" name="Freeform 121"/>
            <p:cNvSpPr/>
            <p:nvPr/>
          </p:nvSpPr>
          <p:spPr>
            <a:xfrm flipV="1">
              <a:off x="2568127" y="2086685"/>
              <a:ext cx="1540122" cy="348244"/>
            </a:xfrm>
            <a:custGeom>
              <a:avLst/>
              <a:gdLst>
                <a:gd name="connsiteX0" fmla="*/ 1829382 w 1829382"/>
                <a:gd name="connsiteY0" fmla="*/ 420040 h 501596"/>
                <a:gd name="connsiteX1" fmla="*/ 897213 w 1829382"/>
                <a:gd name="connsiteY1" fmla="*/ 608 h 501596"/>
                <a:gd name="connsiteX2" fmla="*/ 0 w 1829382"/>
                <a:gd name="connsiteY2" fmla="*/ 501596 h 501596"/>
              </a:gdLst>
              <a:ahLst/>
              <a:cxnLst>
                <a:cxn ang="0">
                  <a:pos x="connsiteX0" y="connsiteY0"/>
                </a:cxn>
                <a:cxn ang="0">
                  <a:pos x="connsiteX1" y="connsiteY1"/>
                </a:cxn>
                <a:cxn ang="0">
                  <a:pos x="connsiteX2" y="connsiteY2"/>
                </a:cxn>
              </a:cxnLst>
              <a:rect l="l" t="t" r="r" b="b"/>
              <a:pathLst>
                <a:path w="1829382" h="501596">
                  <a:moveTo>
                    <a:pt x="1829382" y="420040"/>
                  </a:moveTo>
                  <a:cubicBezTo>
                    <a:pt x="1515746" y="203527"/>
                    <a:pt x="1202110" y="-12985"/>
                    <a:pt x="897213" y="608"/>
                  </a:cubicBezTo>
                  <a:cubicBezTo>
                    <a:pt x="592316" y="14201"/>
                    <a:pt x="0" y="501596"/>
                    <a:pt x="0" y="501596"/>
                  </a:cubicBezTo>
                </a:path>
              </a:pathLst>
            </a:custGeom>
            <a:ln>
              <a:solidFill>
                <a:schemeClr val="tx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5" name="Straight Arrow Connector 44"/>
            <p:cNvCxnSpPr/>
            <p:nvPr/>
          </p:nvCxnSpPr>
          <p:spPr>
            <a:xfrm>
              <a:off x="5401339" y="1984059"/>
              <a:ext cx="726404" cy="78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23576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53F74-B73D-BB4A-B6EB-A0B59E0EB3EE}"/>
              </a:ext>
            </a:extLst>
          </p:cNvPr>
          <p:cNvSpPr>
            <a:spLocks noGrp="1"/>
          </p:cNvSpPr>
          <p:nvPr>
            <p:ph type="title"/>
          </p:nvPr>
        </p:nvSpPr>
        <p:spPr/>
        <p:txBody>
          <a:bodyPr/>
          <a:lstStyle/>
          <a:p>
            <a:r>
              <a:rPr lang="en-US" dirty="0"/>
              <a:t>Unified Forward Operator (UFO)</a:t>
            </a:r>
          </a:p>
        </p:txBody>
      </p:sp>
      <p:grpSp>
        <p:nvGrpSpPr>
          <p:cNvPr id="6" name="Group 5"/>
          <p:cNvGrpSpPr/>
          <p:nvPr/>
        </p:nvGrpSpPr>
        <p:grpSpPr>
          <a:xfrm>
            <a:off x="395551" y="1018430"/>
            <a:ext cx="8500988" cy="2594532"/>
            <a:chOff x="395551" y="906612"/>
            <a:chExt cx="8500988" cy="2594532"/>
          </a:xfrm>
        </p:grpSpPr>
        <p:sp>
          <p:nvSpPr>
            <p:cNvPr id="22" name="Oval 21"/>
            <p:cNvSpPr/>
            <p:nvPr/>
          </p:nvSpPr>
          <p:spPr>
            <a:xfrm>
              <a:off x="395551" y="2229512"/>
              <a:ext cx="1573756" cy="61619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State</a:t>
              </a:r>
            </a:p>
          </p:txBody>
        </p:sp>
        <p:sp>
          <p:nvSpPr>
            <p:cNvPr id="23" name="Oval 22"/>
            <p:cNvSpPr/>
            <p:nvPr/>
          </p:nvSpPr>
          <p:spPr>
            <a:xfrm>
              <a:off x="4737735" y="2205350"/>
              <a:ext cx="1649956" cy="61619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Obs. Operators</a:t>
              </a:r>
            </a:p>
          </p:txBody>
        </p:sp>
        <p:cxnSp>
          <p:nvCxnSpPr>
            <p:cNvPr id="24" name="Straight Arrow Connector 23"/>
            <p:cNvCxnSpPr>
              <a:stCxn id="23" idx="0"/>
              <a:endCxn id="30" idx="5"/>
            </p:cNvCxnSpPr>
            <p:nvPr/>
          </p:nvCxnSpPr>
          <p:spPr>
            <a:xfrm flipH="1" flipV="1">
              <a:off x="3948819" y="1467503"/>
              <a:ext cx="1613895" cy="7378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23" idx="1"/>
              <a:endCxn id="31" idx="6"/>
            </p:cNvCxnSpPr>
            <p:nvPr/>
          </p:nvCxnSpPr>
          <p:spPr>
            <a:xfrm flipH="1" flipV="1">
              <a:off x="4179289" y="2058438"/>
              <a:ext cx="800076" cy="2371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31" idx="2"/>
              <a:endCxn id="22" idx="7"/>
            </p:cNvCxnSpPr>
            <p:nvPr/>
          </p:nvCxnSpPr>
          <p:spPr>
            <a:xfrm flipH="1">
              <a:off x="1738837" y="2058438"/>
              <a:ext cx="866697" cy="2613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30" idx="3"/>
              <a:endCxn id="22" idx="0"/>
            </p:cNvCxnSpPr>
            <p:nvPr/>
          </p:nvCxnSpPr>
          <p:spPr>
            <a:xfrm flipH="1">
              <a:off x="1182430" y="1467503"/>
              <a:ext cx="1653575" cy="7620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22" idx="5"/>
              <a:endCxn id="32" idx="2"/>
            </p:cNvCxnSpPr>
            <p:nvPr/>
          </p:nvCxnSpPr>
          <p:spPr>
            <a:xfrm>
              <a:off x="1738836" y="2755465"/>
              <a:ext cx="704190" cy="3370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32" idx="6"/>
              <a:endCxn id="23" idx="3"/>
            </p:cNvCxnSpPr>
            <p:nvPr/>
          </p:nvCxnSpPr>
          <p:spPr>
            <a:xfrm flipV="1">
              <a:off x="4341796" y="2731303"/>
              <a:ext cx="637569" cy="3611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2605533" y="941550"/>
              <a:ext cx="1573756" cy="616193"/>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Obs. Locations</a:t>
              </a:r>
            </a:p>
          </p:txBody>
        </p:sp>
        <p:sp>
          <p:nvSpPr>
            <p:cNvPr id="31" name="Oval 30"/>
            <p:cNvSpPr/>
            <p:nvPr/>
          </p:nvSpPr>
          <p:spPr>
            <a:xfrm>
              <a:off x="2605533" y="1750341"/>
              <a:ext cx="1573756" cy="616193"/>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Variables</a:t>
              </a:r>
            </a:p>
          </p:txBody>
        </p:sp>
        <p:sp>
          <p:nvSpPr>
            <p:cNvPr id="32" name="Oval 31"/>
            <p:cNvSpPr/>
            <p:nvPr/>
          </p:nvSpPr>
          <p:spPr>
            <a:xfrm>
              <a:off x="2443026" y="2784370"/>
              <a:ext cx="1898770" cy="616193"/>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Field Values</a:t>
              </a:r>
            </a:p>
            <a:p>
              <a:pPr algn="ctr"/>
              <a:r>
                <a:rPr lang="en-US" dirty="0"/>
                <a:t>at Locations</a:t>
              </a:r>
            </a:p>
          </p:txBody>
        </p:sp>
        <p:cxnSp>
          <p:nvCxnSpPr>
            <p:cNvPr id="33" name="Straight Connector 32"/>
            <p:cNvCxnSpPr/>
            <p:nvPr/>
          </p:nvCxnSpPr>
          <p:spPr>
            <a:xfrm>
              <a:off x="2165265" y="906612"/>
              <a:ext cx="0" cy="2594532"/>
            </a:xfrm>
            <a:prstGeom prst="line">
              <a:avLst/>
            </a:prstGeom>
            <a:ln>
              <a:solidFill>
                <a:schemeClr val="accent2">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532916" y="906612"/>
              <a:ext cx="0" cy="2594532"/>
            </a:xfrm>
            <a:prstGeom prst="line">
              <a:avLst/>
            </a:prstGeom>
            <a:ln>
              <a:solidFill>
                <a:schemeClr val="accent2">
                  <a:lumMod val="75000"/>
                </a:schemeClr>
              </a:solidFill>
              <a:prstDash val="dash"/>
            </a:ln>
          </p:spPr>
          <p:style>
            <a:lnRef idx="2">
              <a:schemeClr val="accent1"/>
            </a:lnRef>
            <a:fillRef idx="0">
              <a:schemeClr val="accent1"/>
            </a:fillRef>
            <a:effectRef idx="1">
              <a:schemeClr val="accent1"/>
            </a:effectRef>
            <a:fontRef idx="minor">
              <a:schemeClr val="tx1"/>
            </a:fontRef>
          </p:style>
        </p:cxnSp>
        <p:sp>
          <p:nvSpPr>
            <p:cNvPr id="35" name="Oval 34"/>
            <p:cNvSpPr/>
            <p:nvPr/>
          </p:nvSpPr>
          <p:spPr>
            <a:xfrm>
              <a:off x="6899132" y="2205350"/>
              <a:ext cx="1997407" cy="61619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Observations</a:t>
              </a:r>
            </a:p>
          </p:txBody>
        </p:sp>
        <p:cxnSp>
          <p:nvCxnSpPr>
            <p:cNvPr id="36" name="Straight Arrow Connector 35"/>
            <p:cNvCxnSpPr>
              <a:stCxn id="23" idx="6"/>
              <a:endCxn id="35" idx="2"/>
            </p:cNvCxnSpPr>
            <p:nvPr/>
          </p:nvCxnSpPr>
          <p:spPr>
            <a:xfrm>
              <a:off x="6387691" y="2513447"/>
              <a:ext cx="51144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37" name="TextBox 36"/>
          <p:cNvSpPr txBox="1"/>
          <p:nvPr/>
        </p:nvSpPr>
        <p:spPr>
          <a:xfrm>
            <a:off x="167743" y="3746308"/>
            <a:ext cx="8762583" cy="1169551"/>
          </a:xfrm>
          <a:prstGeom prst="rect">
            <a:avLst/>
          </a:prstGeom>
          <a:noFill/>
        </p:spPr>
        <p:txBody>
          <a:bodyPr wrap="square" rtlCol="0">
            <a:spAutoFit/>
          </a:bodyPr>
          <a:lstStyle/>
          <a:p>
            <a:pPr>
              <a:spcBef>
                <a:spcPts val="1200"/>
              </a:spcBef>
              <a:buClr>
                <a:schemeClr val="tx2"/>
              </a:buClr>
            </a:pPr>
            <a:r>
              <a:rPr lang="en-US" sz="2000" dirty="0"/>
              <a:t>JEDI/UFO introduces standard interfaces between models and observations</a:t>
            </a:r>
          </a:p>
          <a:p>
            <a:pPr>
              <a:spcBef>
                <a:spcPts val="1200"/>
              </a:spcBef>
              <a:buClr>
                <a:schemeClr val="tx2"/>
              </a:buClr>
            </a:pPr>
            <a:r>
              <a:rPr lang="en-US" sz="2000" dirty="0"/>
              <a:t>Observation operators are independent of the model and can easily be shared, exchanged, compared</a:t>
            </a:r>
          </a:p>
        </p:txBody>
      </p:sp>
      <p:sp>
        <p:nvSpPr>
          <p:cNvPr id="5" name="TextBox 4"/>
          <p:cNvSpPr txBox="1"/>
          <p:nvPr/>
        </p:nvSpPr>
        <p:spPr>
          <a:xfrm>
            <a:off x="5112180" y="878547"/>
            <a:ext cx="3953946" cy="1015663"/>
          </a:xfrm>
          <a:prstGeom prst="rect">
            <a:avLst/>
          </a:prstGeom>
          <a:noFill/>
        </p:spPr>
        <p:txBody>
          <a:bodyPr wrap="square" rtlCol="0">
            <a:spAutoFit/>
          </a:bodyPr>
          <a:lstStyle/>
          <a:p>
            <a:r>
              <a:rPr lang="en-US" sz="2000" dirty="0"/>
              <a:t>Same </a:t>
            </a:r>
            <a:r>
              <a:rPr lang="en-US" sz="2000" b="1" dirty="0">
                <a:solidFill>
                  <a:schemeClr val="bg2"/>
                </a:solidFill>
              </a:rPr>
              <a:t>separation of      concerns</a:t>
            </a:r>
            <a:r>
              <a:rPr lang="en-US" sz="2000" dirty="0">
                <a:solidFill>
                  <a:schemeClr val="bg2"/>
                </a:solidFill>
              </a:rPr>
              <a:t> </a:t>
            </a:r>
            <a:r>
              <a:rPr lang="en-US" sz="2000" dirty="0"/>
              <a:t>principles that lead to the design of OOPS</a:t>
            </a:r>
          </a:p>
        </p:txBody>
      </p:sp>
    </p:spTree>
    <p:extLst>
      <p:ext uri="{BB962C8B-B14F-4D97-AF65-F5344CB8AC3E}">
        <p14:creationId xmlns:p14="http://schemas.microsoft.com/office/powerpoint/2010/main" val="2542510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UFO Observation “filters”</a:t>
            </a:r>
          </a:p>
        </p:txBody>
      </p:sp>
      <p:sp>
        <p:nvSpPr>
          <p:cNvPr id="3" name="Date Placeholder 2"/>
          <p:cNvSpPr>
            <a:spLocks noGrp="1"/>
          </p:cNvSpPr>
          <p:nvPr>
            <p:ph type="dt" idx="10"/>
          </p:nvPr>
        </p:nvSpPr>
        <p:spPr/>
        <p:txBody>
          <a:bodyPr/>
          <a:lstStyle/>
          <a:p>
            <a:r>
              <a:rPr lang="en-US"/>
              <a:t>JEDI</a:t>
            </a:r>
            <a:endParaRPr lang="en-US" dirty="0"/>
          </a:p>
        </p:txBody>
      </p:sp>
      <p:sp>
        <p:nvSpPr>
          <p:cNvPr id="4" name="Footer Placeholder 3"/>
          <p:cNvSpPr>
            <a:spLocks noGrp="1"/>
          </p:cNvSpPr>
          <p:nvPr>
            <p:ph type="ftr" idx="11"/>
          </p:nvPr>
        </p:nvSpPr>
        <p:spPr/>
        <p:txBody>
          <a:bodyPr/>
          <a:lstStyle/>
          <a:p>
            <a:r>
              <a:rPr lang="en-US" dirty="0"/>
              <a:t>JCSDA</a:t>
            </a:r>
          </a:p>
        </p:txBody>
      </p:sp>
      <p:sp>
        <p:nvSpPr>
          <p:cNvPr id="5" name="TextBox 4"/>
          <p:cNvSpPr txBox="1"/>
          <p:nvPr/>
        </p:nvSpPr>
        <p:spPr>
          <a:xfrm>
            <a:off x="65654" y="827682"/>
            <a:ext cx="8773476" cy="4157485"/>
          </a:xfrm>
          <a:prstGeom prst="rect">
            <a:avLst/>
          </a:prstGeom>
          <a:noFill/>
        </p:spPr>
        <p:txBody>
          <a:bodyPr wrap="square" rtlCol="0">
            <a:spAutoFit/>
          </a:bodyPr>
          <a:lstStyle/>
          <a:p>
            <a:pPr marL="342900" indent="-342900">
              <a:spcBef>
                <a:spcPts val="1200"/>
              </a:spcBef>
              <a:buClr>
                <a:schemeClr val="bg2"/>
              </a:buClr>
              <a:buFont typeface="Arial"/>
              <a:buChar char="•"/>
            </a:pPr>
            <a:r>
              <a:rPr lang="en-US" sz="1800" dirty="0"/>
              <a:t>Abstract “observation filters” are called before and after the obs. operator</a:t>
            </a:r>
          </a:p>
          <a:p>
            <a:pPr marL="342900" indent="-342900">
              <a:spcBef>
                <a:spcPts val="1200"/>
              </a:spcBef>
              <a:buClr>
                <a:schemeClr val="bg2"/>
              </a:buClr>
              <a:buFont typeface="Arial"/>
              <a:buChar char="•"/>
            </a:pPr>
            <a:r>
              <a:rPr lang="en-US" sz="1800" dirty="0"/>
              <a:t>Observation filters are generic and have access to</a:t>
            </a:r>
          </a:p>
          <a:p>
            <a:pPr marL="800100" lvl="1" indent="-342900">
              <a:lnSpc>
                <a:spcPct val="50000"/>
              </a:lnSpc>
              <a:spcBef>
                <a:spcPts val="1200"/>
              </a:spcBef>
              <a:buClr>
                <a:schemeClr val="bg2"/>
              </a:buClr>
              <a:buFont typeface="Lucida Grande"/>
              <a:buChar char="-"/>
            </a:pPr>
            <a:r>
              <a:rPr lang="en-US" sz="1800" dirty="0"/>
              <a:t>Observation values and metadata</a:t>
            </a:r>
          </a:p>
          <a:p>
            <a:pPr marL="800100" lvl="1" indent="-342900">
              <a:lnSpc>
                <a:spcPct val="50000"/>
              </a:lnSpc>
              <a:spcBef>
                <a:spcPts val="1200"/>
              </a:spcBef>
              <a:buClr>
                <a:schemeClr val="bg2"/>
              </a:buClr>
              <a:buFont typeface="Lucida Grande"/>
              <a:buChar char="-"/>
            </a:pPr>
            <a:r>
              <a:rPr lang="en-US" sz="1800" dirty="0"/>
              <a:t>Model values at observations locations (</a:t>
            </a:r>
            <a:r>
              <a:rPr lang="en-US" sz="1800" dirty="0" err="1"/>
              <a:t>GeoVaLs</a:t>
            </a:r>
            <a:r>
              <a:rPr lang="en-US" sz="1800" dirty="0"/>
              <a:t>)</a:t>
            </a:r>
          </a:p>
          <a:p>
            <a:pPr marL="800100" lvl="1" indent="-342900">
              <a:lnSpc>
                <a:spcPct val="50000"/>
              </a:lnSpc>
              <a:spcBef>
                <a:spcPts val="1200"/>
              </a:spcBef>
              <a:buClr>
                <a:schemeClr val="bg2"/>
              </a:buClr>
              <a:buFont typeface="Lucida Grande"/>
              <a:buChar char="-"/>
            </a:pPr>
            <a:r>
              <a:rPr lang="en-US" sz="1800" dirty="0"/>
              <a:t>Simulated observation value and diagnostics (for post-filter)</a:t>
            </a:r>
          </a:p>
          <a:p>
            <a:pPr marL="800100" lvl="1" indent="-342900">
              <a:lnSpc>
                <a:spcPct val="50000"/>
              </a:lnSpc>
              <a:spcBef>
                <a:spcPts val="1200"/>
              </a:spcBef>
              <a:buClr>
                <a:schemeClr val="bg2"/>
              </a:buClr>
              <a:buFont typeface="Lucida Grande"/>
              <a:buChar char="-"/>
            </a:pPr>
            <a:r>
              <a:rPr lang="en-US" sz="1800" dirty="0"/>
              <a:t>Their own private data</a:t>
            </a:r>
          </a:p>
          <a:p>
            <a:pPr marL="342900" indent="-342900">
              <a:spcBef>
                <a:spcPts val="1200"/>
              </a:spcBef>
              <a:buClr>
                <a:schemeClr val="bg2"/>
              </a:buClr>
              <a:buFont typeface="Arial"/>
              <a:buChar char="•"/>
            </a:pPr>
            <a:r>
              <a:rPr lang="en-US" sz="1800" dirty="0"/>
              <a:t>Filters are written once and used with many observation types</a:t>
            </a:r>
          </a:p>
          <a:p>
            <a:pPr marL="342900" indent="-342900">
              <a:spcBef>
                <a:spcPts val="1200"/>
              </a:spcBef>
              <a:buClr>
                <a:schemeClr val="bg2"/>
              </a:buClr>
              <a:buFont typeface="Arial"/>
              <a:buChar char="•"/>
            </a:pPr>
            <a:r>
              <a:rPr lang="en-US" sz="1800" dirty="0"/>
              <a:t>Generic filters already exist for:</a:t>
            </a:r>
          </a:p>
          <a:p>
            <a:pPr marL="800100" lvl="1" indent="-342900">
              <a:lnSpc>
                <a:spcPct val="50000"/>
              </a:lnSpc>
              <a:spcBef>
                <a:spcPts val="1200"/>
              </a:spcBef>
              <a:buClr>
                <a:schemeClr val="bg2"/>
              </a:buClr>
              <a:buFont typeface="Lucida Grande"/>
              <a:buChar char="-"/>
            </a:pPr>
            <a:r>
              <a:rPr lang="en-GB" sz="1800" dirty="0"/>
              <a:t>Gross error check, background check, blacklisting, thinning…</a:t>
            </a:r>
          </a:p>
          <a:p>
            <a:pPr marL="800100" lvl="1" indent="-342900">
              <a:lnSpc>
                <a:spcPct val="50000"/>
              </a:lnSpc>
              <a:spcBef>
                <a:spcPts val="1200"/>
              </a:spcBef>
              <a:buClr>
                <a:schemeClr val="bg2"/>
              </a:buClr>
              <a:buFont typeface="Lucida Grande"/>
              <a:buChar char="-"/>
            </a:pPr>
            <a:r>
              <a:rPr lang="en-GB" sz="1800" dirty="0"/>
              <a:t>Entirely controlled from </a:t>
            </a:r>
            <a:r>
              <a:rPr lang="en-GB" sz="1800" dirty="0" err="1"/>
              <a:t>yaml</a:t>
            </a:r>
            <a:r>
              <a:rPr lang="en-GB" sz="1800" dirty="0"/>
              <a:t> configuration file(s)</a:t>
            </a:r>
            <a:endParaRPr lang="en-US" sz="1800" dirty="0"/>
          </a:p>
          <a:p>
            <a:pPr marL="342900" indent="-342900">
              <a:spcBef>
                <a:spcPts val="1200"/>
              </a:spcBef>
              <a:buClr>
                <a:schemeClr val="bg2"/>
              </a:buClr>
              <a:buFont typeface="Arial"/>
              <a:buChar char="•"/>
            </a:pPr>
            <a:r>
              <a:rPr lang="en-US" sz="1800" dirty="0"/>
              <a:t>More filters will be developed as needed</a:t>
            </a:r>
          </a:p>
          <a:p>
            <a:pPr marL="800100" lvl="1" indent="-342900">
              <a:lnSpc>
                <a:spcPct val="50000"/>
              </a:lnSpc>
              <a:spcBef>
                <a:spcPts val="1200"/>
              </a:spcBef>
              <a:buClr>
                <a:schemeClr val="bg2"/>
              </a:buClr>
              <a:buFont typeface="Lucida Grande"/>
              <a:buChar char="-"/>
            </a:pPr>
            <a:r>
              <a:rPr lang="en-GB" sz="1800" dirty="0"/>
              <a:t>Generic filters should cover most needs</a:t>
            </a:r>
          </a:p>
        </p:txBody>
      </p:sp>
    </p:spTree>
    <p:extLst>
      <p:ext uri="{BB962C8B-B14F-4D97-AF65-F5344CB8AC3E}">
        <p14:creationId xmlns:p14="http://schemas.microsoft.com/office/powerpoint/2010/main" val="4185551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844" y="1510115"/>
            <a:ext cx="7625727" cy="2333841"/>
          </a:xfrm>
        </p:spPr>
        <p:txBody>
          <a:bodyPr/>
          <a:lstStyle/>
          <a:p>
            <a:pPr algn="ctr"/>
            <a:r>
              <a:rPr lang="en-US" dirty="0">
                <a:solidFill>
                  <a:schemeClr val="bg2"/>
                </a:solidFill>
              </a:rPr>
              <a:t>The Joint Center for Satellite</a:t>
            </a:r>
            <a:br>
              <a:rPr lang="en-US" dirty="0">
                <a:solidFill>
                  <a:schemeClr val="bg2"/>
                </a:solidFill>
              </a:rPr>
            </a:br>
            <a:r>
              <a:rPr lang="en-US" dirty="0">
                <a:solidFill>
                  <a:schemeClr val="bg2"/>
                </a:solidFill>
              </a:rPr>
              <a:t>Data Assimilation</a:t>
            </a:r>
            <a:br>
              <a:rPr lang="en-US" dirty="0">
                <a:solidFill>
                  <a:schemeClr val="bg2"/>
                </a:solidFill>
              </a:rPr>
            </a:br>
            <a:r>
              <a:rPr lang="en-US" dirty="0">
                <a:solidFill>
                  <a:schemeClr val="bg2"/>
                </a:solidFill>
              </a:rPr>
              <a:t>(JCSDA)</a:t>
            </a:r>
          </a:p>
        </p:txBody>
      </p:sp>
    </p:spTree>
    <p:extLst>
      <p:ext uri="{BB962C8B-B14F-4D97-AF65-F5344CB8AC3E}">
        <p14:creationId xmlns:p14="http://schemas.microsoft.com/office/powerpoint/2010/main" val="1019407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383" y="1972737"/>
            <a:ext cx="7625727" cy="701387"/>
          </a:xfrm>
        </p:spPr>
        <p:txBody>
          <a:bodyPr/>
          <a:lstStyle/>
          <a:p>
            <a:pPr algn="ctr"/>
            <a:r>
              <a:rPr lang="en-US" dirty="0">
                <a:solidFill>
                  <a:schemeClr val="bg2"/>
                </a:solidFill>
              </a:rPr>
              <a:t>JEDI Observations Handling</a:t>
            </a:r>
          </a:p>
        </p:txBody>
      </p:sp>
    </p:spTree>
    <p:extLst>
      <p:ext uri="{BB962C8B-B14F-4D97-AF65-F5344CB8AC3E}">
        <p14:creationId xmlns:p14="http://schemas.microsoft.com/office/powerpoint/2010/main" val="1339563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3"/>
          <p:cNvSpPr txBox="1">
            <a:spLocks noGrp="1"/>
          </p:cNvSpPr>
          <p:nvPr>
            <p:ph type="title"/>
          </p:nvPr>
        </p:nvSpPr>
        <p:spPr>
          <a:xfrm>
            <a:off x="238133" y="1"/>
            <a:ext cx="7597500" cy="6887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FFFF"/>
              </a:buClr>
              <a:buSzPts val="3600"/>
              <a:buFont typeface="Calibri"/>
              <a:buNone/>
            </a:pPr>
            <a:r>
              <a:rPr lang="en-US" sz="3600" dirty="0">
                <a:solidFill>
                  <a:srgbClr val="FFFFFF"/>
                </a:solidFill>
              </a:rPr>
              <a:t>Typical Observation Data Flow</a:t>
            </a:r>
            <a:endParaRPr sz="3600" dirty="0">
              <a:solidFill>
                <a:srgbClr val="FFFFFF"/>
              </a:solidFill>
            </a:endParaRPr>
          </a:p>
        </p:txBody>
      </p:sp>
      <p:sp>
        <p:nvSpPr>
          <p:cNvPr id="307" name="Google Shape;307;p43"/>
          <p:cNvSpPr txBox="1"/>
          <p:nvPr/>
        </p:nvSpPr>
        <p:spPr>
          <a:xfrm>
            <a:off x="470038" y="2331921"/>
            <a:ext cx="873600" cy="449325"/>
          </a:xfrm>
          <a:prstGeom prst="rect">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latin typeface="Calibri"/>
                <a:ea typeface="Calibri"/>
                <a:cs typeface="Calibri"/>
                <a:sym typeface="Calibri"/>
              </a:rPr>
              <a:t>GTS</a:t>
            </a: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Network</a:t>
            </a:r>
            <a:endParaRPr>
              <a:latin typeface="Calibri"/>
              <a:ea typeface="Calibri"/>
              <a:cs typeface="Calibri"/>
              <a:sym typeface="Calibri"/>
            </a:endParaRPr>
          </a:p>
        </p:txBody>
      </p:sp>
      <p:sp>
        <p:nvSpPr>
          <p:cNvPr id="308" name="Google Shape;308;p43"/>
          <p:cNvSpPr txBox="1"/>
          <p:nvPr/>
        </p:nvSpPr>
        <p:spPr>
          <a:xfrm>
            <a:off x="1471400" y="2216345"/>
            <a:ext cx="873600" cy="625974"/>
          </a:xfrm>
          <a:prstGeom prst="rect">
            <a:avLst/>
          </a:prstGeom>
          <a:noFill/>
          <a:ln>
            <a:noFill/>
          </a:ln>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en-US" dirty="0">
                <a:latin typeface="Calibri"/>
                <a:ea typeface="Calibri"/>
                <a:cs typeface="Calibri"/>
                <a:sym typeface="Calibri"/>
              </a:rPr>
              <a:t>Decoding</a:t>
            </a:r>
            <a:endParaRPr dirty="0">
              <a:latin typeface="Calibri"/>
              <a:ea typeface="Calibri"/>
              <a:cs typeface="Calibri"/>
              <a:sym typeface="Calibri"/>
            </a:endParaRPr>
          </a:p>
          <a:p>
            <a:pPr marL="0" lvl="0" indent="0" algn="ctr" rtl="0">
              <a:lnSpc>
                <a:spcPct val="130000"/>
              </a:lnSpc>
              <a:spcBef>
                <a:spcPts val="0"/>
              </a:spcBef>
              <a:spcAft>
                <a:spcPts val="0"/>
              </a:spcAft>
              <a:buNone/>
            </a:pPr>
            <a:r>
              <a:rPr lang="en-US" dirty="0">
                <a:latin typeface="Calibri"/>
                <a:ea typeface="Calibri"/>
                <a:cs typeface="Calibri"/>
                <a:sym typeface="Calibri"/>
              </a:rPr>
              <a:t>Pre-proc.</a:t>
            </a:r>
            <a:endParaRPr dirty="0">
              <a:latin typeface="Calibri"/>
              <a:ea typeface="Calibri"/>
              <a:cs typeface="Calibri"/>
              <a:sym typeface="Calibri"/>
            </a:endParaRPr>
          </a:p>
        </p:txBody>
      </p:sp>
      <p:sp>
        <p:nvSpPr>
          <p:cNvPr id="310" name="Google Shape;310;p43"/>
          <p:cNvSpPr txBox="1"/>
          <p:nvPr/>
        </p:nvSpPr>
        <p:spPr>
          <a:xfrm>
            <a:off x="2452263" y="2358246"/>
            <a:ext cx="582900" cy="396675"/>
          </a:xfrm>
          <a:prstGeom prst="rect">
            <a:avLst/>
          </a:prstGeom>
          <a:solidFill>
            <a:srgbClr val="A2C4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latin typeface="Calibri"/>
                <a:ea typeface="Calibri"/>
                <a:cs typeface="Calibri"/>
                <a:sym typeface="Calibri"/>
              </a:rPr>
              <a:t>Obs.</a:t>
            </a: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files</a:t>
            </a:r>
            <a:endParaRPr>
              <a:latin typeface="Calibri"/>
              <a:ea typeface="Calibri"/>
              <a:cs typeface="Calibri"/>
              <a:sym typeface="Calibri"/>
            </a:endParaRPr>
          </a:p>
        </p:txBody>
      </p:sp>
      <p:sp>
        <p:nvSpPr>
          <p:cNvPr id="311" name="Google Shape;311;p43"/>
          <p:cNvSpPr txBox="1"/>
          <p:nvPr/>
        </p:nvSpPr>
        <p:spPr>
          <a:xfrm>
            <a:off x="3142415" y="2263565"/>
            <a:ext cx="1023600" cy="521325"/>
          </a:xfrm>
          <a:prstGeom prst="rect">
            <a:avLst/>
          </a:prstGeom>
          <a:noFill/>
          <a:ln>
            <a:noFill/>
          </a:ln>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en-US" dirty="0">
                <a:latin typeface="Calibri"/>
                <a:ea typeface="Calibri"/>
                <a:cs typeface="Calibri"/>
                <a:sym typeface="Calibri"/>
              </a:rPr>
              <a:t>Pre-proc.</a:t>
            </a:r>
            <a:endParaRPr dirty="0">
              <a:latin typeface="Calibri"/>
              <a:ea typeface="Calibri"/>
              <a:cs typeface="Calibri"/>
              <a:sym typeface="Calibri"/>
            </a:endParaRPr>
          </a:p>
          <a:p>
            <a:pPr marL="0" lvl="0" indent="0" algn="ctr" rtl="0">
              <a:lnSpc>
                <a:spcPct val="130000"/>
              </a:lnSpc>
              <a:spcBef>
                <a:spcPts val="0"/>
              </a:spcBef>
              <a:spcAft>
                <a:spcPts val="0"/>
              </a:spcAft>
              <a:buNone/>
            </a:pPr>
            <a:r>
              <a:rPr lang="en-US" dirty="0">
                <a:latin typeface="Calibri"/>
                <a:ea typeface="Calibri"/>
                <a:cs typeface="Calibri"/>
                <a:sym typeface="Calibri"/>
              </a:rPr>
              <a:t>@ DA time</a:t>
            </a:r>
            <a:endParaRPr dirty="0">
              <a:latin typeface="Calibri"/>
              <a:ea typeface="Calibri"/>
              <a:cs typeface="Calibri"/>
              <a:sym typeface="Calibri"/>
            </a:endParaRPr>
          </a:p>
        </p:txBody>
      </p:sp>
      <p:sp>
        <p:nvSpPr>
          <p:cNvPr id="313" name="Google Shape;313;p43"/>
          <p:cNvSpPr txBox="1"/>
          <p:nvPr/>
        </p:nvSpPr>
        <p:spPr>
          <a:xfrm>
            <a:off x="4281063" y="2358246"/>
            <a:ext cx="582900" cy="396675"/>
          </a:xfrm>
          <a:prstGeom prst="rect">
            <a:avLst/>
          </a:pr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latin typeface="Calibri"/>
                <a:ea typeface="Calibri"/>
                <a:cs typeface="Calibri"/>
                <a:sym typeface="Calibri"/>
              </a:rPr>
              <a:t>Obs.</a:t>
            </a: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files</a:t>
            </a:r>
            <a:endParaRPr>
              <a:latin typeface="Calibri"/>
              <a:ea typeface="Calibri"/>
              <a:cs typeface="Calibri"/>
              <a:sym typeface="Calibri"/>
            </a:endParaRPr>
          </a:p>
        </p:txBody>
      </p:sp>
      <p:sp>
        <p:nvSpPr>
          <p:cNvPr id="314" name="Google Shape;314;p43"/>
          <p:cNvSpPr txBox="1"/>
          <p:nvPr/>
        </p:nvSpPr>
        <p:spPr>
          <a:xfrm>
            <a:off x="4976600" y="2279259"/>
            <a:ext cx="873600" cy="521325"/>
          </a:xfrm>
          <a:prstGeom prst="rect">
            <a:avLst/>
          </a:prstGeom>
          <a:noFill/>
          <a:ln>
            <a:noFill/>
          </a:ln>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en-US" dirty="0">
                <a:latin typeface="Calibri"/>
                <a:ea typeface="Calibri"/>
                <a:cs typeface="Calibri"/>
                <a:sym typeface="Calibri"/>
              </a:rPr>
              <a:t>DA</a:t>
            </a:r>
            <a:endParaRPr dirty="0">
              <a:latin typeface="Calibri"/>
              <a:ea typeface="Calibri"/>
              <a:cs typeface="Calibri"/>
              <a:sym typeface="Calibri"/>
            </a:endParaRPr>
          </a:p>
          <a:p>
            <a:pPr marL="0" lvl="0" indent="0" algn="ctr" rtl="0">
              <a:lnSpc>
                <a:spcPct val="130000"/>
              </a:lnSpc>
              <a:spcBef>
                <a:spcPts val="0"/>
              </a:spcBef>
              <a:spcAft>
                <a:spcPts val="0"/>
              </a:spcAft>
              <a:buNone/>
            </a:pPr>
            <a:r>
              <a:rPr lang="en-US" dirty="0">
                <a:latin typeface="Calibri"/>
                <a:ea typeface="Calibri"/>
                <a:cs typeface="Calibri"/>
                <a:sym typeface="Calibri"/>
              </a:rPr>
              <a:t>Observer</a:t>
            </a:r>
            <a:endParaRPr dirty="0">
              <a:latin typeface="Calibri"/>
              <a:ea typeface="Calibri"/>
              <a:cs typeface="Calibri"/>
              <a:sym typeface="Calibri"/>
            </a:endParaRPr>
          </a:p>
        </p:txBody>
      </p:sp>
      <p:sp>
        <p:nvSpPr>
          <p:cNvPr id="316" name="Google Shape;316;p43"/>
          <p:cNvSpPr txBox="1"/>
          <p:nvPr/>
        </p:nvSpPr>
        <p:spPr>
          <a:xfrm>
            <a:off x="5957463" y="2358246"/>
            <a:ext cx="582900" cy="396675"/>
          </a:xfrm>
          <a:prstGeom prst="rect">
            <a:avLst/>
          </a:pr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latin typeface="Calibri"/>
                <a:ea typeface="Calibri"/>
                <a:cs typeface="Calibri"/>
                <a:sym typeface="Calibri"/>
              </a:rPr>
              <a:t>Obs.</a:t>
            </a: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files</a:t>
            </a:r>
            <a:endParaRPr>
              <a:latin typeface="Calibri"/>
              <a:ea typeface="Calibri"/>
              <a:cs typeface="Calibri"/>
              <a:sym typeface="Calibri"/>
            </a:endParaRPr>
          </a:p>
        </p:txBody>
      </p:sp>
      <p:cxnSp>
        <p:nvCxnSpPr>
          <p:cNvPr id="317" name="Google Shape;317;p43"/>
          <p:cNvCxnSpPr/>
          <p:nvPr/>
        </p:nvCxnSpPr>
        <p:spPr>
          <a:xfrm>
            <a:off x="2812113" y="2836268"/>
            <a:ext cx="15600" cy="427725"/>
          </a:xfrm>
          <a:prstGeom prst="straightConnector1">
            <a:avLst/>
          </a:prstGeom>
          <a:noFill/>
          <a:ln w="19050" cap="flat" cmpd="sng">
            <a:solidFill>
              <a:srgbClr val="000000"/>
            </a:solidFill>
            <a:prstDash val="solid"/>
            <a:round/>
            <a:headEnd type="none" w="med" len="med"/>
            <a:tailEnd type="triangle" w="med" len="med"/>
          </a:ln>
        </p:spPr>
      </p:cxnSp>
      <p:sp>
        <p:nvSpPr>
          <p:cNvPr id="318" name="Google Shape;318;p43"/>
          <p:cNvSpPr txBox="1"/>
          <p:nvPr/>
        </p:nvSpPr>
        <p:spPr>
          <a:xfrm>
            <a:off x="2452275" y="3345340"/>
            <a:ext cx="582900" cy="248625"/>
          </a:xfrm>
          <a:prstGeom prst="rect">
            <a:avLst/>
          </a:prstGeom>
          <a:solidFill>
            <a:srgbClr val="EA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Tape</a:t>
            </a:r>
            <a:endParaRPr>
              <a:latin typeface="Calibri"/>
              <a:ea typeface="Calibri"/>
              <a:cs typeface="Calibri"/>
              <a:sym typeface="Calibri"/>
            </a:endParaRPr>
          </a:p>
        </p:txBody>
      </p:sp>
      <p:sp>
        <p:nvSpPr>
          <p:cNvPr id="319" name="Google Shape;319;p43"/>
          <p:cNvSpPr txBox="1"/>
          <p:nvPr/>
        </p:nvSpPr>
        <p:spPr>
          <a:xfrm>
            <a:off x="2306925" y="2013546"/>
            <a:ext cx="873600" cy="307125"/>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1200" b="1">
                <a:solidFill>
                  <a:srgbClr val="A2C4C9"/>
                </a:solidFill>
                <a:latin typeface="Calibri"/>
                <a:ea typeface="Calibri"/>
                <a:cs typeface="Calibri"/>
                <a:sym typeface="Calibri"/>
              </a:rPr>
              <a:t>Format 1</a:t>
            </a:r>
            <a:endParaRPr sz="1200" b="1">
              <a:solidFill>
                <a:srgbClr val="A2C4C9"/>
              </a:solidFill>
              <a:latin typeface="Calibri"/>
              <a:ea typeface="Calibri"/>
              <a:cs typeface="Calibri"/>
              <a:sym typeface="Calibri"/>
            </a:endParaRPr>
          </a:p>
        </p:txBody>
      </p:sp>
      <p:sp>
        <p:nvSpPr>
          <p:cNvPr id="320" name="Google Shape;320;p43"/>
          <p:cNvSpPr txBox="1"/>
          <p:nvPr/>
        </p:nvSpPr>
        <p:spPr>
          <a:xfrm>
            <a:off x="4135725" y="2013546"/>
            <a:ext cx="873600" cy="307125"/>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1200" b="1">
                <a:solidFill>
                  <a:srgbClr val="A4C2F4"/>
                </a:solidFill>
                <a:latin typeface="Calibri"/>
                <a:ea typeface="Calibri"/>
                <a:cs typeface="Calibri"/>
                <a:sym typeface="Calibri"/>
              </a:rPr>
              <a:t>Format 2</a:t>
            </a:r>
            <a:endParaRPr sz="1200" b="1">
              <a:solidFill>
                <a:srgbClr val="A4C2F4"/>
              </a:solidFill>
              <a:latin typeface="Calibri"/>
              <a:ea typeface="Calibri"/>
              <a:cs typeface="Calibri"/>
              <a:sym typeface="Calibri"/>
            </a:endParaRPr>
          </a:p>
        </p:txBody>
      </p:sp>
      <p:sp>
        <p:nvSpPr>
          <p:cNvPr id="321" name="Google Shape;321;p43"/>
          <p:cNvSpPr txBox="1"/>
          <p:nvPr/>
        </p:nvSpPr>
        <p:spPr>
          <a:xfrm>
            <a:off x="5812125" y="2013546"/>
            <a:ext cx="873600" cy="307125"/>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1200" b="1">
                <a:solidFill>
                  <a:srgbClr val="9FC5E8"/>
                </a:solidFill>
                <a:latin typeface="Calibri"/>
                <a:ea typeface="Calibri"/>
                <a:cs typeface="Calibri"/>
                <a:sym typeface="Calibri"/>
              </a:rPr>
              <a:t>Format 3</a:t>
            </a:r>
            <a:endParaRPr sz="1200" b="1">
              <a:solidFill>
                <a:srgbClr val="9FC5E8"/>
              </a:solidFill>
              <a:latin typeface="Calibri"/>
              <a:ea typeface="Calibri"/>
              <a:cs typeface="Calibri"/>
              <a:sym typeface="Calibri"/>
            </a:endParaRPr>
          </a:p>
        </p:txBody>
      </p:sp>
      <p:sp>
        <p:nvSpPr>
          <p:cNvPr id="322" name="Google Shape;322;p43"/>
          <p:cNvSpPr txBox="1"/>
          <p:nvPr/>
        </p:nvSpPr>
        <p:spPr>
          <a:xfrm>
            <a:off x="5957475" y="3345340"/>
            <a:ext cx="582900" cy="248625"/>
          </a:xfrm>
          <a:prstGeom prst="rect">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rgbClr val="7F7F7F"/>
                </a:solidFill>
                <a:latin typeface="Calibri"/>
                <a:ea typeface="Calibri"/>
                <a:cs typeface="Calibri"/>
                <a:sym typeface="Calibri"/>
              </a:rPr>
              <a:t>Tape</a:t>
            </a:r>
            <a:endParaRPr dirty="0">
              <a:solidFill>
                <a:srgbClr val="7F7F7F"/>
              </a:solidFill>
              <a:latin typeface="Calibri"/>
              <a:ea typeface="Calibri"/>
              <a:cs typeface="Calibri"/>
              <a:sym typeface="Calibri"/>
            </a:endParaRPr>
          </a:p>
        </p:txBody>
      </p:sp>
      <p:sp>
        <p:nvSpPr>
          <p:cNvPr id="323" name="Google Shape;323;p43"/>
          <p:cNvSpPr txBox="1"/>
          <p:nvPr/>
        </p:nvSpPr>
        <p:spPr>
          <a:xfrm>
            <a:off x="4281075" y="3345340"/>
            <a:ext cx="582900" cy="248625"/>
          </a:xfrm>
          <a:prstGeom prst="rect">
            <a:avLst/>
          </a:prstGeom>
          <a:solidFill>
            <a:srgbClr val="EA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Tape</a:t>
            </a:r>
            <a:endParaRPr>
              <a:latin typeface="Calibri"/>
              <a:ea typeface="Calibri"/>
              <a:cs typeface="Calibri"/>
              <a:sym typeface="Calibri"/>
            </a:endParaRPr>
          </a:p>
        </p:txBody>
      </p:sp>
      <p:cxnSp>
        <p:nvCxnSpPr>
          <p:cNvPr id="324" name="Google Shape;324;p43"/>
          <p:cNvCxnSpPr/>
          <p:nvPr/>
        </p:nvCxnSpPr>
        <p:spPr>
          <a:xfrm>
            <a:off x="4564713" y="2836258"/>
            <a:ext cx="15600" cy="427725"/>
          </a:xfrm>
          <a:prstGeom prst="straightConnector1">
            <a:avLst/>
          </a:prstGeom>
          <a:noFill/>
          <a:ln w="19050" cap="flat" cmpd="sng">
            <a:solidFill>
              <a:srgbClr val="000000"/>
            </a:solidFill>
            <a:prstDash val="solid"/>
            <a:round/>
            <a:headEnd type="none" w="med" len="med"/>
            <a:tailEnd type="triangle" w="med" len="med"/>
          </a:ln>
        </p:spPr>
      </p:cxnSp>
      <p:cxnSp>
        <p:nvCxnSpPr>
          <p:cNvPr id="325" name="Google Shape;325;p43"/>
          <p:cNvCxnSpPr/>
          <p:nvPr/>
        </p:nvCxnSpPr>
        <p:spPr>
          <a:xfrm>
            <a:off x="6241113" y="2836268"/>
            <a:ext cx="15600" cy="427725"/>
          </a:xfrm>
          <a:prstGeom prst="straightConnector1">
            <a:avLst/>
          </a:prstGeom>
          <a:noFill/>
          <a:ln w="19050" cap="flat" cmpd="sng">
            <a:solidFill>
              <a:srgbClr val="7F7F7F"/>
            </a:solidFill>
            <a:prstDash val="solid"/>
            <a:round/>
            <a:headEnd type="none" w="med" len="med"/>
            <a:tailEnd type="triangle" w="med" len="med"/>
          </a:ln>
        </p:spPr>
      </p:cxnSp>
      <p:sp>
        <p:nvSpPr>
          <p:cNvPr id="326" name="Google Shape;326;p43"/>
          <p:cNvSpPr txBox="1"/>
          <p:nvPr/>
        </p:nvSpPr>
        <p:spPr>
          <a:xfrm>
            <a:off x="6653000" y="2279259"/>
            <a:ext cx="873600" cy="521325"/>
          </a:xfrm>
          <a:prstGeom prst="rect">
            <a:avLst/>
          </a:prstGeom>
          <a:noFill/>
          <a:ln>
            <a:noFill/>
          </a:ln>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en-US" dirty="0">
                <a:latin typeface="Calibri"/>
                <a:ea typeface="Calibri"/>
                <a:cs typeface="Calibri"/>
                <a:sym typeface="Calibri"/>
              </a:rPr>
              <a:t>DA</a:t>
            </a:r>
            <a:endParaRPr dirty="0">
              <a:latin typeface="Calibri"/>
              <a:ea typeface="Calibri"/>
              <a:cs typeface="Calibri"/>
              <a:sym typeface="Calibri"/>
            </a:endParaRPr>
          </a:p>
          <a:p>
            <a:pPr marL="0" lvl="0" indent="0" algn="ctr" rtl="0">
              <a:lnSpc>
                <a:spcPct val="130000"/>
              </a:lnSpc>
              <a:spcBef>
                <a:spcPts val="0"/>
              </a:spcBef>
              <a:spcAft>
                <a:spcPts val="0"/>
              </a:spcAft>
              <a:buNone/>
            </a:pPr>
            <a:r>
              <a:rPr lang="en-US" dirty="0">
                <a:latin typeface="Calibri"/>
                <a:ea typeface="Calibri"/>
                <a:cs typeface="Calibri"/>
                <a:sym typeface="Calibri"/>
              </a:rPr>
              <a:t>Solver</a:t>
            </a:r>
            <a:endParaRPr dirty="0">
              <a:latin typeface="Calibri"/>
              <a:ea typeface="Calibri"/>
              <a:cs typeface="Calibri"/>
              <a:sym typeface="Calibri"/>
            </a:endParaRPr>
          </a:p>
        </p:txBody>
      </p:sp>
      <p:sp>
        <p:nvSpPr>
          <p:cNvPr id="328" name="Google Shape;328;p43"/>
          <p:cNvSpPr txBox="1"/>
          <p:nvPr/>
        </p:nvSpPr>
        <p:spPr>
          <a:xfrm>
            <a:off x="7633863" y="2358246"/>
            <a:ext cx="582900" cy="396675"/>
          </a:xfrm>
          <a:prstGeom prst="rect">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latin typeface="Calibri"/>
                <a:ea typeface="Calibri"/>
                <a:cs typeface="Calibri"/>
                <a:sym typeface="Calibri"/>
              </a:rPr>
              <a:t>Diag.</a:t>
            </a: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files</a:t>
            </a:r>
            <a:endParaRPr>
              <a:latin typeface="Calibri"/>
              <a:ea typeface="Calibri"/>
              <a:cs typeface="Calibri"/>
              <a:sym typeface="Calibri"/>
            </a:endParaRPr>
          </a:p>
        </p:txBody>
      </p:sp>
      <p:sp>
        <p:nvSpPr>
          <p:cNvPr id="329" name="Google Shape;329;p43"/>
          <p:cNvSpPr txBox="1"/>
          <p:nvPr/>
        </p:nvSpPr>
        <p:spPr>
          <a:xfrm>
            <a:off x="7488525" y="2013546"/>
            <a:ext cx="873600" cy="307125"/>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1200" b="1">
                <a:solidFill>
                  <a:srgbClr val="B4A7D6"/>
                </a:solidFill>
                <a:latin typeface="Calibri"/>
                <a:ea typeface="Calibri"/>
                <a:cs typeface="Calibri"/>
                <a:sym typeface="Calibri"/>
              </a:rPr>
              <a:t>Format 4</a:t>
            </a:r>
            <a:endParaRPr sz="1200" b="1">
              <a:solidFill>
                <a:srgbClr val="B4A7D6"/>
              </a:solidFill>
              <a:latin typeface="Calibri"/>
              <a:ea typeface="Calibri"/>
              <a:cs typeface="Calibri"/>
              <a:sym typeface="Calibri"/>
            </a:endParaRPr>
          </a:p>
        </p:txBody>
      </p:sp>
      <p:sp>
        <p:nvSpPr>
          <p:cNvPr id="330" name="Google Shape;330;p43"/>
          <p:cNvSpPr txBox="1"/>
          <p:nvPr/>
        </p:nvSpPr>
        <p:spPr>
          <a:xfrm>
            <a:off x="7633875" y="3345340"/>
            <a:ext cx="582900" cy="248625"/>
          </a:xfrm>
          <a:prstGeom prst="rect">
            <a:avLst/>
          </a:prstGeom>
          <a:solidFill>
            <a:srgbClr val="EA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Tape</a:t>
            </a:r>
            <a:endParaRPr>
              <a:latin typeface="Calibri"/>
              <a:ea typeface="Calibri"/>
              <a:cs typeface="Calibri"/>
              <a:sym typeface="Calibri"/>
            </a:endParaRPr>
          </a:p>
        </p:txBody>
      </p:sp>
      <p:cxnSp>
        <p:nvCxnSpPr>
          <p:cNvPr id="331" name="Google Shape;331;p43"/>
          <p:cNvCxnSpPr/>
          <p:nvPr/>
        </p:nvCxnSpPr>
        <p:spPr>
          <a:xfrm>
            <a:off x="7917513" y="2836268"/>
            <a:ext cx="1962" cy="431629"/>
          </a:xfrm>
          <a:prstGeom prst="straightConnector1">
            <a:avLst/>
          </a:prstGeom>
          <a:noFill/>
          <a:ln w="19050" cap="flat" cmpd="sng">
            <a:solidFill>
              <a:srgbClr val="000000"/>
            </a:solidFill>
            <a:prstDash val="solid"/>
            <a:round/>
            <a:headEnd type="none" w="med" len="med"/>
            <a:tailEnd type="triangle" w="med" len="med"/>
          </a:ln>
        </p:spPr>
      </p:cxnSp>
      <p:sp>
        <p:nvSpPr>
          <p:cNvPr id="332" name="Google Shape;332;p43"/>
          <p:cNvSpPr txBox="1"/>
          <p:nvPr/>
        </p:nvSpPr>
        <p:spPr>
          <a:xfrm>
            <a:off x="2788803" y="2866812"/>
            <a:ext cx="637500" cy="2486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a:ea typeface="Calibri"/>
                <a:cs typeface="Calibri"/>
                <a:sym typeface="Calibri"/>
              </a:rPr>
              <a:t>Save</a:t>
            </a:r>
            <a:endParaRPr dirty="0">
              <a:latin typeface="Calibri"/>
              <a:ea typeface="Calibri"/>
              <a:cs typeface="Calibri"/>
              <a:sym typeface="Calibri"/>
            </a:endParaRPr>
          </a:p>
        </p:txBody>
      </p:sp>
      <p:sp>
        <p:nvSpPr>
          <p:cNvPr id="333" name="Google Shape;333;p43"/>
          <p:cNvSpPr txBox="1"/>
          <p:nvPr/>
        </p:nvSpPr>
        <p:spPr>
          <a:xfrm>
            <a:off x="4541403" y="2866812"/>
            <a:ext cx="637500" cy="2486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a:ea typeface="Calibri"/>
                <a:cs typeface="Calibri"/>
                <a:sym typeface="Calibri"/>
              </a:rPr>
              <a:t>Save</a:t>
            </a:r>
            <a:endParaRPr dirty="0">
              <a:latin typeface="Calibri"/>
              <a:ea typeface="Calibri"/>
              <a:cs typeface="Calibri"/>
              <a:sym typeface="Calibri"/>
            </a:endParaRPr>
          </a:p>
        </p:txBody>
      </p:sp>
      <p:sp>
        <p:nvSpPr>
          <p:cNvPr id="334" name="Google Shape;334;p43"/>
          <p:cNvSpPr txBox="1"/>
          <p:nvPr/>
        </p:nvSpPr>
        <p:spPr>
          <a:xfrm>
            <a:off x="6217803" y="2866812"/>
            <a:ext cx="637500" cy="2486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solidFill>
                  <a:schemeClr val="bg1">
                    <a:lumMod val="50000"/>
                  </a:schemeClr>
                </a:solidFill>
                <a:latin typeface="Calibri"/>
                <a:ea typeface="Calibri"/>
                <a:cs typeface="Calibri"/>
                <a:sym typeface="Calibri"/>
              </a:rPr>
              <a:t>Save?</a:t>
            </a:r>
            <a:endParaRPr dirty="0">
              <a:solidFill>
                <a:schemeClr val="bg1">
                  <a:lumMod val="50000"/>
                </a:schemeClr>
              </a:solidFill>
              <a:latin typeface="Calibri"/>
              <a:ea typeface="Calibri"/>
              <a:cs typeface="Calibri"/>
              <a:sym typeface="Calibri"/>
            </a:endParaRPr>
          </a:p>
        </p:txBody>
      </p:sp>
      <p:sp>
        <p:nvSpPr>
          <p:cNvPr id="335" name="Google Shape;335;p43"/>
          <p:cNvSpPr txBox="1"/>
          <p:nvPr/>
        </p:nvSpPr>
        <p:spPr>
          <a:xfrm>
            <a:off x="7902292" y="2866812"/>
            <a:ext cx="637500" cy="2486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a:ea typeface="Calibri"/>
                <a:cs typeface="Calibri"/>
                <a:sym typeface="Calibri"/>
              </a:rPr>
              <a:t>Save</a:t>
            </a:r>
            <a:endParaRPr dirty="0">
              <a:latin typeface="Calibri"/>
              <a:ea typeface="Calibri"/>
              <a:cs typeface="Calibri"/>
              <a:sym typeface="Calibri"/>
            </a:endParaRPr>
          </a:p>
        </p:txBody>
      </p:sp>
      <p:cxnSp>
        <p:nvCxnSpPr>
          <p:cNvPr id="336" name="Google Shape;336;p43"/>
          <p:cNvCxnSpPr/>
          <p:nvPr/>
        </p:nvCxnSpPr>
        <p:spPr>
          <a:xfrm>
            <a:off x="2735913" y="1636118"/>
            <a:ext cx="15600" cy="427725"/>
          </a:xfrm>
          <a:prstGeom prst="straightConnector1">
            <a:avLst/>
          </a:prstGeom>
          <a:noFill/>
          <a:ln w="19050" cap="flat" cmpd="sng">
            <a:solidFill>
              <a:srgbClr val="000000"/>
            </a:solidFill>
            <a:prstDash val="solid"/>
            <a:round/>
            <a:headEnd type="stealth" w="med" len="med"/>
            <a:tailEnd type="none" w="med" len="med"/>
          </a:ln>
        </p:spPr>
      </p:cxnSp>
      <p:cxnSp>
        <p:nvCxnSpPr>
          <p:cNvPr id="337" name="Google Shape;337;p43"/>
          <p:cNvCxnSpPr/>
          <p:nvPr/>
        </p:nvCxnSpPr>
        <p:spPr>
          <a:xfrm>
            <a:off x="4564713" y="1636108"/>
            <a:ext cx="15600" cy="427725"/>
          </a:xfrm>
          <a:prstGeom prst="straightConnector1">
            <a:avLst/>
          </a:prstGeom>
          <a:noFill/>
          <a:ln w="19050" cap="flat" cmpd="sng">
            <a:solidFill>
              <a:srgbClr val="000000"/>
            </a:solidFill>
            <a:prstDash val="solid"/>
            <a:round/>
            <a:headEnd type="stealth" w="med" len="med"/>
            <a:tailEnd type="none" w="med" len="med"/>
          </a:ln>
        </p:spPr>
      </p:cxnSp>
      <p:cxnSp>
        <p:nvCxnSpPr>
          <p:cNvPr id="338" name="Google Shape;338;p43"/>
          <p:cNvCxnSpPr/>
          <p:nvPr/>
        </p:nvCxnSpPr>
        <p:spPr>
          <a:xfrm>
            <a:off x="6241113" y="1636118"/>
            <a:ext cx="15600" cy="427725"/>
          </a:xfrm>
          <a:prstGeom prst="straightConnector1">
            <a:avLst/>
          </a:prstGeom>
          <a:noFill/>
          <a:ln w="19050" cap="flat" cmpd="sng">
            <a:solidFill>
              <a:schemeClr val="bg1">
                <a:lumMod val="50000"/>
              </a:schemeClr>
            </a:solidFill>
            <a:prstDash val="solid"/>
            <a:round/>
            <a:headEnd type="stealth" w="med" len="med"/>
            <a:tailEnd type="none" w="med" len="med"/>
          </a:ln>
        </p:spPr>
      </p:cxnSp>
      <p:cxnSp>
        <p:nvCxnSpPr>
          <p:cNvPr id="339" name="Google Shape;339;p43"/>
          <p:cNvCxnSpPr/>
          <p:nvPr/>
        </p:nvCxnSpPr>
        <p:spPr>
          <a:xfrm>
            <a:off x="7917513" y="1636118"/>
            <a:ext cx="15600" cy="427725"/>
          </a:xfrm>
          <a:prstGeom prst="straightConnector1">
            <a:avLst/>
          </a:prstGeom>
          <a:noFill/>
          <a:ln w="19050" cap="flat" cmpd="sng">
            <a:solidFill>
              <a:srgbClr val="000000"/>
            </a:solidFill>
            <a:prstDash val="solid"/>
            <a:round/>
            <a:headEnd type="stealth" w="med" len="med"/>
            <a:tailEnd type="none" w="med" len="med"/>
          </a:ln>
        </p:spPr>
      </p:cxnSp>
      <p:sp>
        <p:nvSpPr>
          <p:cNvPr id="340" name="Google Shape;340;p43"/>
          <p:cNvSpPr txBox="1"/>
          <p:nvPr/>
        </p:nvSpPr>
        <p:spPr>
          <a:xfrm>
            <a:off x="2696425" y="1666671"/>
            <a:ext cx="873600" cy="2486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Toolset 1</a:t>
            </a:r>
            <a:endParaRPr>
              <a:latin typeface="Calibri"/>
              <a:ea typeface="Calibri"/>
              <a:cs typeface="Calibri"/>
              <a:sym typeface="Calibri"/>
            </a:endParaRPr>
          </a:p>
        </p:txBody>
      </p:sp>
      <p:sp>
        <p:nvSpPr>
          <p:cNvPr id="341" name="Google Shape;341;p43"/>
          <p:cNvSpPr txBox="1"/>
          <p:nvPr/>
        </p:nvSpPr>
        <p:spPr>
          <a:xfrm>
            <a:off x="4525225" y="1666671"/>
            <a:ext cx="873600" cy="2486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Toolset 2</a:t>
            </a:r>
            <a:endParaRPr>
              <a:latin typeface="Calibri"/>
              <a:ea typeface="Calibri"/>
              <a:cs typeface="Calibri"/>
              <a:sym typeface="Calibri"/>
            </a:endParaRPr>
          </a:p>
        </p:txBody>
      </p:sp>
      <p:sp>
        <p:nvSpPr>
          <p:cNvPr id="342" name="Google Shape;342;p43"/>
          <p:cNvSpPr txBox="1"/>
          <p:nvPr/>
        </p:nvSpPr>
        <p:spPr>
          <a:xfrm>
            <a:off x="6201625" y="1666671"/>
            <a:ext cx="1023600" cy="2486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bg1">
                    <a:lumMod val="50000"/>
                  </a:schemeClr>
                </a:solidFill>
                <a:latin typeface="Calibri"/>
                <a:ea typeface="Calibri"/>
                <a:cs typeface="Calibri"/>
                <a:sym typeface="Calibri"/>
              </a:rPr>
              <a:t>Toolset 3?</a:t>
            </a:r>
            <a:endParaRPr dirty="0">
              <a:solidFill>
                <a:schemeClr val="bg1">
                  <a:lumMod val="50000"/>
                </a:schemeClr>
              </a:solidFill>
              <a:latin typeface="Calibri"/>
              <a:ea typeface="Calibri"/>
              <a:cs typeface="Calibri"/>
              <a:sym typeface="Calibri"/>
            </a:endParaRPr>
          </a:p>
        </p:txBody>
      </p:sp>
      <p:sp>
        <p:nvSpPr>
          <p:cNvPr id="343" name="Google Shape;343;p43"/>
          <p:cNvSpPr txBox="1"/>
          <p:nvPr/>
        </p:nvSpPr>
        <p:spPr>
          <a:xfrm>
            <a:off x="7878025" y="1666671"/>
            <a:ext cx="873600" cy="2486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Toolset 4</a:t>
            </a:r>
            <a:endParaRPr>
              <a:latin typeface="Calibri"/>
              <a:ea typeface="Calibri"/>
              <a:cs typeface="Calibri"/>
              <a:sym typeface="Calibri"/>
            </a:endParaRPr>
          </a:p>
        </p:txBody>
      </p:sp>
      <p:sp>
        <p:nvSpPr>
          <p:cNvPr id="344" name="Google Shape;344;p43"/>
          <p:cNvSpPr txBox="1"/>
          <p:nvPr/>
        </p:nvSpPr>
        <p:spPr>
          <a:xfrm>
            <a:off x="2231925" y="1210212"/>
            <a:ext cx="1023600" cy="396675"/>
          </a:xfrm>
          <a:prstGeom prst="rect">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Plots</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Monitoring</a:t>
            </a:r>
            <a:endParaRPr>
              <a:latin typeface="Calibri"/>
              <a:ea typeface="Calibri"/>
              <a:cs typeface="Calibri"/>
              <a:sym typeface="Calibri"/>
            </a:endParaRPr>
          </a:p>
        </p:txBody>
      </p:sp>
      <p:sp>
        <p:nvSpPr>
          <p:cNvPr id="345" name="Google Shape;345;p43"/>
          <p:cNvSpPr txBox="1"/>
          <p:nvPr/>
        </p:nvSpPr>
        <p:spPr>
          <a:xfrm>
            <a:off x="3984825" y="1210221"/>
            <a:ext cx="1157100" cy="396675"/>
          </a:xfrm>
          <a:prstGeom prst="rect">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Plots</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Monitoring?</a:t>
            </a:r>
            <a:endParaRPr>
              <a:latin typeface="Calibri"/>
              <a:ea typeface="Calibri"/>
              <a:cs typeface="Calibri"/>
              <a:sym typeface="Calibri"/>
            </a:endParaRPr>
          </a:p>
        </p:txBody>
      </p:sp>
      <p:sp>
        <p:nvSpPr>
          <p:cNvPr id="346" name="Google Shape;346;p43"/>
          <p:cNvSpPr txBox="1"/>
          <p:nvPr/>
        </p:nvSpPr>
        <p:spPr>
          <a:xfrm>
            <a:off x="5693625" y="1210221"/>
            <a:ext cx="1110600" cy="396675"/>
          </a:xfrm>
          <a:prstGeom prst="rect">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Plots?</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Diagnostics?</a:t>
            </a:r>
            <a:endParaRPr>
              <a:latin typeface="Calibri"/>
              <a:ea typeface="Calibri"/>
              <a:cs typeface="Calibri"/>
              <a:sym typeface="Calibri"/>
            </a:endParaRPr>
          </a:p>
        </p:txBody>
      </p:sp>
      <p:sp>
        <p:nvSpPr>
          <p:cNvPr id="347" name="Google Shape;347;p43"/>
          <p:cNvSpPr txBox="1"/>
          <p:nvPr/>
        </p:nvSpPr>
        <p:spPr>
          <a:xfrm>
            <a:off x="7413525" y="1210212"/>
            <a:ext cx="1023600" cy="396675"/>
          </a:xfrm>
          <a:prstGeom prst="rect">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Plots</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Diagnostics</a:t>
            </a:r>
            <a:endParaRPr>
              <a:latin typeface="Calibri"/>
              <a:ea typeface="Calibri"/>
              <a:cs typeface="Calibri"/>
              <a:sym typeface="Calibri"/>
            </a:endParaRPr>
          </a:p>
        </p:txBody>
      </p:sp>
      <p:cxnSp>
        <p:nvCxnSpPr>
          <p:cNvPr id="348" name="Google Shape;348;p43"/>
          <p:cNvCxnSpPr/>
          <p:nvPr/>
        </p:nvCxnSpPr>
        <p:spPr>
          <a:xfrm>
            <a:off x="2696413" y="2836258"/>
            <a:ext cx="15600" cy="427725"/>
          </a:xfrm>
          <a:prstGeom prst="straightConnector1">
            <a:avLst/>
          </a:prstGeom>
          <a:noFill/>
          <a:ln w="19050" cap="flat" cmpd="sng">
            <a:solidFill>
              <a:srgbClr val="000000"/>
            </a:solidFill>
            <a:prstDash val="solid"/>
            <a:round/>
            <a:headEnd type="triangle" w="med" len="med"/>
            <a:tailEnd type="none" w="med" len="med"/>
          </a:ln>
        </p:spPr>
      </p:cxnSp>
      <p:sp>
        <p:nvSpPr>
          <p:cNvPr id="349" name="Google Shape;349;p43"/>
          <p:cNvSpPr txBox="1"/>
          <p:nvPr/>
        </p:nvSpPr>
        <p:spPr>
          <a:xfrm>
            <a:off x="1850725" y="2923971"/>
            <a:ext cx="873600" cy="248625"/>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a:latin typeface="Calibri"/>
                <a:ea typeface="Calibri"/>
                <a:cs typeface="Calibri"/>
                <a:sym typeface="Calibri"/>
              </a:rPr>
              <a:t>Research</a:t>
            </a:r>
            <a:endParaRPr>
              <a:latin typeface="Calibri"/>
              <a:ea typeface="Calibri"/>
              <a:cs typeface="Calibri"/>
              <a:sym typeface="Calibri"/>
            </a:endParaRPr>
          </a:p>
        </p:txBody>
      </p:sp>
      <p:sp>
        <p:nvSpPr>
          <p:cNvPr id="350" name="Google Shape;350;p43"/>
          <p:cNvSpPr txBox="1"/>
          <p:nvPr/>
        </p:nvSpPr>
        <p:spPr>
          <a:xfrm>
            <a:off x="362135" y="3792968"/>
            <a:ext cx="8424525" cy="105225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latin typeface="Calibri"/>
                <a:ea typeface="Calibri"/>
                <a:cs typeface="Calibri"/>
                <a:sym typeface="Calibri"/>
              </a:rPr>
              <a:t>This is not sustainable:</a:t>
            </a:r>
            <a:endParaRPr sz="2000" dirty="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2000" dirty="0">
                <a:latin typeface="Calibri"/>
                <a:ea typeface="Calibri"/>
                <a:cs typeface="Calibri"/>
                <a:sym typeface="Calibri"/>
              </a:rPr>
              <a:t>maintenance and evolution are impossible</a:t>
            </a:r>
            <a:endParaRPr sz="2000" dirty="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2000" dirty="0">
                <a:latin typeface="Calibri"/>
                <a:ea typeface="Calibri"/>
                <a:cs typeface="Calibri"/>
                <a:sym typeface="Calibri"/>
              </a:rPr>
              <a:t>does not fit possible evolution of DA methods (continuous assimilation)</a:t>
            </a:r>
            <a:endParaRPr sz="2000" dirty="0">
              <a:latin typeface="Calibri"/>
              <a:ea typeface="Calibri"/>
              <a:cs typeface="Calibri"/>
              <a:sym typeface="Calibri"/>
            </a:endParaRPr>
          </a:p>
        </p:txBody>
      </p:sp>
      <p:sp>
        <p:nvSpPr>
          <p:cNvPr id="2" name="Footer Placeholder 1">
            <a:extLst>
              <a:ext uri="{FF2B5EF4-FFF2-40B4-BE49-F238E27FC236}">
                <a16:creationId xmlns:a16="http://schemas.microsoft.com/office/drawing/2014/main" id="{84FCA708-DF16-5A4A-84D3-68BD2A1B2F1F}"/>
              </a:ext>
            </a:extLst>
          </p:cNvPr>
          <p:cNvSpPr>
            <a:spLocks noGrp="1"/>
          </p:cNvSpPr>
          <p:nvPr>
            <p:ph type="ftr" idx="11"/>
          </p:nvPr>
        </p:nvSpPr>
        <p:spPr/>
        <p:txBody>
          <a:bodyPr/>
          <a:lstStyle/>
          <a:p>
            <a:r>
              <a:rPr lang="en-US" dirty="0"/>
              <a:t>JCSDA</a:t>
            </a:r>
          </a:p>
        </p:txBody>
      </p:sp>
      <p:sp>
        <p:nvSpPr>
          <p:cNvPr id="3" name="Date Placeholder 2">
            <a:extLst>
              <a:ext uri="{FF2B5EF4-FFF2-40B4-BE49-F238E27FC236}">
                <a16:creationId xmlns:a16="http://schemas.microsoft.com/office/drawing/2014/main" id="{7E86866D-779F-B94C-92BF-D94A379512E0}"/>
              </a:ext>
            </a:extLst>
          </p:cNvPr>
          <p:cNvSpPr>
            <a:spLocks noGrp="1"/>
          </p:cNvSpPr>
          <p:nvPr>
            <p:ph type="dt" idx="10"/>
          </p:nvPr>
        </p:nvSpPr>
        <p:spPr/>
        <p:txBody>
          <a:bodyPr/>
          <a:lstStyle/>
          <a:p>
            <a:r>
              <a:rPr lang="en-US"/>
              <a:t>JEDI/IODA</a:t>
            </a:r>
          </a:p>
        </p:txBody>
      </p:sp>
      <p:cxnSp>
        <p:nvCxnSpPr>
          <p:cNvPr id="54" name="Google Shape;331;p43"/>
          <p:cNvCxnSpPr/>
          <p:nvPr/>
        </p:nvCxnSpPr>
        <p:spPr>
          <a:xfrm flipV="1">
            <a:off x="1399458" y="2588432"/>
            <a:ext cx="986901" cy="1"/>
          </a:xfrm>
          <a:prstGeom prst="straightConnector1">
            <a:avLst/>
          </a:prstGeom>
          <a:noFill/>
          <a:ln w="19050" cap="flat" cmpd="sng">
            <a:solidFill>
              <a:srgbClr val="000000"/>
            </a:solidFill>
            <a:prstDash val="solid"/>
            <a:round/>
            <a:headEnd type="none" w="med" len="med"/>
            <a:tailEnd type="triangle" w="med" len="med"/>
          </a:ln>
        </p:spPr>
      </p:cxnSp>
      <p:cxnSp>
        <p:nvCxnSpPr>
          <p:cNvPr id="65" name="Google Shape;331;p43"/>
          <p:cNvCxnSpPr/>
          <p:nvPr/>
        </p:nvCxnSpPr>
        <p:spPr>
          <a:xfrm flipV="1">
            <a:off x="3161639" y="2579055"/>
            <a:ext cx="986901" cy="1"/>
          </a:xfrm>
          <a:prstGeom prst="straightConnector1">
            <a:avLst/>
          </a:prstGeom>
          <a:noFill/>
          <a:ln w="19050" cap="flat" cmpd="sng">
            <a:solidFill>
              <a:srgbClr val="000000"/>
            </a:solidFill>
            <a:prstDash val="solid"/>
            <a:round/>
            <a:headEnd type="none" w="med" len="med"/>
            <a:tailEnd type="triangle" w="med" len="med"/>
          </a:ln>
        </p:spPr>
      </p:cxnSp>
      <p:cxnSp>
        <p:nvCxnSpPr>
          <p:cNvPr id="66" name="Google Shape;331;p43"/>
          <p:cNvCxnSpPr/>
          <p:nvPr/>
        </p:nvCxnSpPr>
        <p:spPr>
          <a:xfrm flipV="1">
            <a:off x="4915731" y="2585855"/>
            <a:ext cx="986901" cy="1"/>
          </a:xfrm>
          <a:prstGeom prst="straightConnector1">
            <a:avLst/>
          </a:prstGeom>
          <a:noFill/>
          <a:ln w="19050" cap="flat" cmpd="sng">
            <a:solidFill>
              <a:srgbClr val="000000"/>
            </a:solidFill>
            <a:prstDash val="solid"/>
            <a:round/>
            <a:headEnd type="none" w="med" len="med"/>
            <a:tailEnd type="triangle" w="med" len="med"/>
          </a:ln>
        </p:spPr>
      </p:cxnSp>
      <p:cxnSp>
        <p:nvCxnSpPr>
          <p:cNvPr id="67" name="Google Shape;331;p43"/>
          <p:cNvCxnSpPr/>
          <p:nvPr/>
        </p:nvCxnSpPr>
        <p:spPr>
          <a:xfrm flipV="1">
            <a:off x="6580840" y="2584566"/>
            <a:ext cx="986901" cy="1"/>
          </a:xfrm>
          <a:prstGeom prst="straightConnector1">
            <a:avLst/>
          </a:prstGeom>
          <a:noFill/>
          <a:ln w="19050" cap="flat" cmpd="sng">
            <a:solidFill>
              <a:srgbClr val="000000"/>
            </a:solidFill>
            <a:prstDash val="solid"/>
            <a:round/>
            <a:headEnd type="none" w="med" len="med"/>
            <a:tailEnd type="triangle" w="med" len="med"/>
          </a:ln>
        </p:spPr>
      </p:cxnSp>
    </p:spTree>
    <p:extLst>
      <p:ext uri="{BB962C8B-B14F-4D97-AF65-F5344CB8AC3E}">
        <p14:creationId xmlns:p14="http://schemas.microsoft.com/office/powerpoint/2010/main" val="885425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4"/>
          <p:cNvSpPr txBox="1">
            <a:spLocks noGrp="1"/>
          </p:cNvSpPr>
          <p:nvPr>
            <p:ph type="title"/>
          </p:nvPr>
        </p:nvSpPr>
        <p:spPr>
          <a:xfrm>
            <a:off x="238133" y="1"/>
            <a:ext cx="7597500" cy="6887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FFFF"/>
              </a:buClr>
              <a:buSzPts val="3600"/>
              <a:buFont typeface="Calibri"/>
              <a:buNone/>
            </a:pPr>
            <a:r>
              <a:rPr lang="en-US" sz="3600">
                <a:solidFill>
                  <a:srgbClr val="FFFFFF"/>
                </a:solidFill>
              </a:rPr>
              <a:t>Observation Data Flow with IODA</a:t>
            </a:r>
            <a:endParaRPr sz="3600">
              <a:solidFill>
                <a:srgbClr val="FFFFFF"/>
              </a:solidFill>
            </a:endParaRPr>
          </a:p>
        </p:txBody>
      </p:sp>
      <p:sp>
        <p:nvSpPr>
          <p:cNvPr id="365" name="Google Shape;365;p44"/>
          <p:cNvSpPr txBox="1"/>
          <p:nvPr/>
        </p:nvSpPr>
        <p:spPr>
          <a:xfrm>
            <a:off x="142974" y="4034664"/>
            <a:ext cx="8864360" cy="894348"/>
          </a:xfrm>
          <a:prstGeom prst="rect">
            <a:avLst/>
          </a:prstGeom>
          <a:noFill/>
          <a:ln>
            <a:noFill/>
          </a:ln>
        </p:spPr>
        <p:txBody>
          <a:bodyPr spcFirstLastPara="1" wrap="square" lIns="36000" tIns="91425" rIns="36000" bIns="91425" anchor="t" anchorCtr="0">
            <a:noAutofit/>
          </a:bodyPr>
          <a:lstStyle/>
          <a:p>
            <a:pPr lvl="0"/>
            <a:r>
              <a:rPr lang="en-US" sz="2400" dirty="0">
                <a:latin typeface="Calibri"/>
                <a:ea typeface="Calibri"/>
                <a:cs typeface="Calibri"/>
                <a:sym typeface="Calibri"/>
              </a:rPr>
              <a:t>One observation data handling interface across the whole NWP chain, ideally across the entire memory hierarchy (memory, disk, archive)</a:t>
            </a:r>
            <a:endParaRPr sz="2400" dirty="0">
              <a:latin typeface="Calibri"/>
              <a:ea typeface="Calibri"/>
              <a:cs typeface="Calibri"/>
              <a:sym typeface="Calibri"/>
            </a:endParaRPr>
          </a:p>
        </p:txBody>
      </p:sp>
      <p:sp>
        <p:nvSpPr>
          <p:cNvPr id="2" name="Footer Placeholder 1">
            <a:extLst>
              <a:ext uri="{FF2B5EF4-FFF2-40B4-BE49-F238E27FC236}">
                <a16:creationId xmlns:a16="http://schemas.microsoft.com/office/drawing/2014/main" id="{5F8E8AB2-1F81-9844-A6F9-19CCEABF2A1A}"/>
              </a:ext>
            </a:extLst>
          </p:cNvPr>
          <p:cNvSpPr>
            <a:spLocks noGrp="1"/>
          </p:cNvSpPr>
          <p:nvPr>
            <p:ph type="ftr" idx="11"/>
          </p:nvPr>
        </p:nvSpPr>
        <p:spPr/>
        <p:txBody>
          <a:bodyPr/>
          <a:lstStyle/>
          <a:p>
            <a:r>
              <a:rPr lang="en-US" dirty="0"/>
              <a:t>JCSDA</a:t>
            </a:r>
          </a:p>
        </p:txBody>
      </p:sp>
      <p:sp>
        <p:nvSpPr>
          <p:cNvPr id="3" name="Date Placeholder 2">
            <a:extLst>
              <a:ext uri="{FF2B5EF4-FFF2-40B4-BE49-F238E27FC236}">
                <a16:creationId xmlns:a16="http://schemas.microsoft.com/office/drawing/2014/main" id="{9C1EC6F3-ABB3-D044-8830-A8B4F03FE3DC}"/>
              </a:ext>
            </a:extLst>
          </p:cNvPr>
          <p:cNvSpPr>
            <a:spLocks noGrp="1"/>
          </p:cNvSpPr>
          <p:nvPr>
            <p:ph type="dt" idx="10"/>
          </p:nvPr>
        </p:nvSpPr>
        <p:spPr/>
        <p:txBody>
          <a:bodyPr/>
          <a:lstStyle/>
          <a:p>
            <a:r>
              <a:rPr lang="en-US" dirty="0"/>
              <a:t>JEDI</a:t>
            </a:r>
          </a:p>
        </p:txBody>
      </p:sp>
      <p:sp>
        <p:nvSpPr>
          <p:cNvPr id="356" name="Google Shape;356;p44"/>
          <p:cNvSpPr txBox="1"/>
          <p:nvPr/>
        </p:nvSpPr>
        <p:spPr>
          <a:xfrm>
            <a:off x="941720" y="2233608"/>
            <a:ext cx="1455021" cy="702838"/>
          </a:xfrm>
          <a:prstGeom prst="rect">
            <a:avLst/>
          </a:prstGeom>
          <a:solidFill>
            <a:srgbClr val="FFE5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dirty="0">
                <a:latin typeface="Calibri"/>
                <a:ea typeface="Calibri"/>
                <a:cs typeface="Calibri"/>
                <a:sym typeface="Calibri"/>
              </a:rPr>
              <a:t>GTS</a:t>
            </a:r>
            <a:endParaRPr sz="1800" dirty="0">
              <a:latin typeface="Calibri"/>
              <a:ea typeface="Calibri"/>
              <a:cs typeface="Calibri"/>
              <a:sym typeface="Calibri"/>
            </a:endParaRPr>
          </a:p>
          <a:p>
            <a:pPr marL="0" lvl="0" indent="0" algn="ctr" rtl="0">
              <a:spcBef>
                <a:spcPts val="0"/>
              </a:spcBef>
              <a:spcAft>
                <a:spcPts val="0"/>
              </a:spcAft>
              <a:buNone/>
            </a:pPr>
            <a:r>
              <a:rPr lang="en-US" sz="1800" dirty="0">
                <a:latin typeface="Calibri"/>
                <a:ea typeface="Calibri"/>
                <a:cs typeface="Calibri"/>
                <a:sym typeface="Calibri"/>
              </a:rPr>
              <a:t>Network</a:t>
            </a:r>
            <a:endParaRPr sz="1800" dirty="0">
              <a:latin typeface="Calibri"/>
              <a:ea typeface="Calibri"/>
              <a:cs typeface="Calibri"/>
              <a:sym typeface="Calibri"/>
            </a:endParaRPr>
          </a:p>
        </p:txBody>
      </p:sp>
      <p:cxnSp>
        <p:nvCxnSpPr>
          <p:cNvPr id="358" name="Google Shape;358;p44"/>
          <p:cNvCxnSpPr/>
          <p:nvPr/>
        </p:nvCxnSpPr>
        <p:spPr>
          <a:xfrm>
            <a:off x="2550385" y="2585484"/>
            <a:ext cx="1126700" cy="0"/>
          </a:xfrm>
          <a:prstGeom prst="straightConnector1">
            <a:avLst/>
          </a:prstGeom>
          <a:noFill/>
          <a:ln w="19050" cap="flat" cmpd="sng">
            <a:solidFill>
              <a:srgbClr val="000000"/>
            </a:solidFill>
            <a:prstDash val="solid"/>
            <a:round/>
            <a:headEnd type="none" w="med" len="med"/>
            <a:tailEnd type="triangle" w="med" len="med"/>
          </a:ln>
        </p:spPr>
      </p:cxnSp>
      <p:sp>
        <p:nvSpPr>
          <p:cNvPr id="359" name="Google Shape;359;p44"/>
          <p:cNvSpPr txBox="1"/>
          <p:nvPr/>
        </p:nvSpPr>
        <p:spPr>
          <a:xfrm>
            <a:off x="3840402" y="2256037"/>
            <a:ext cx="1196100" cy="648869"/>
          </a:xfrm>
          <a:prstGeom prst="rect">
            <a:avLst/>
          </a:prstGeom>
          <a:solidFill>
            <a:srgbClr val="9FC5E8"/>
          </a:solidFill>
          <a:ln>
            <a:noFill/>
          </a:ln>
        </p:spPr>
        <p:txBody>
          <a:bodyPr spcFirstLastPara="1" wrap="square" lIns="91425" tIns="25200" rIns="91425" bIns="91425" anchor="ctr" anchorCtr="0">
            <a:noAutofit/>
          </a:bodyPr>
          <a:lstStyle/>
          <a:p>
            <a:pPr marL="0" lvl="0" indent="0" algn="ctr" rtl="0">
              <a:spcBef>
                <a:spcPts val="0"/>
              </a:spcBef>
              <a:spcAft>
                <a:spcPts val="0"/>
              </a:spcAft>
              <a:buNone/>
            </a:pPr>
            <a:r>
              <a:rPr lang="en-US" sz="3000" dirty="0">
                <a:latin typeface="Calibri"/>
                <a:ea typeface="Calibri"/>
                <a:cs typeface="Calibri"/>
                <a:sym typeface="Calibri"/>
              </a:rPr>
              <a:t>IODA</a:t>
            </a:r>
            <a:endParaRPr sz="3000" dirty="0">
              <a:latin typeface="Calibri"/>
              <a:ea typeface="Calibri"/>
              <a:cs typeface="Calibri"/>
              <a:sym typeface="Calibri"/>
            </a:endParaRPr>
          </a:p>
        </p:txBody>
      </p:sp>
      <p:cxnSp>
        <p:nvCxnSpPr>
          <p:cNvPr id="360" name="Google Shape;360;p44"/>
          <p:cNvCxnSpPr/>
          <p:nvPr/>
        </p:nvCxnSpPr>
        <p:spPr>
          <a:xfrm>
            <a:off x="5178652" y="2564847"/>
            <a:ext cx="873600" cy="0"/>
          </a:xfrm>
          <a:prstGeom prst="straightConnector1">
            <a:avLst/>
          </a:prstGeom>
          <a:noFill/>
          <a:ln w="19050" cap="flat" cmpd="sng">
            <a:solidFill>
              <a:srgbClr val="000000"/>
            </a:solidFill>
            <a:prstDash val="solid"/>
            <a:round/>
            <a:headEnd type="none" w="med" len="med"/>
            <a:tailEnd type="triangle" w="med" len="med"/>
          </a:ln>
        </p:spPr>
      </p:cxnSp>
      <p:sp>
        <p:nvSpPr>
          <p:cNvPr id="361" name="Google Shape;361;p44"/>
          <p:cNvSpPr txBox="1"/>
          <p:nvPr/>
        </p:nvSpPr>
        <p:spPr>
          <a:xfrm>
            <a:off x="6194390" y="2338462"/>
            <a:ext cx="668716" cy="530486"/>
          </a:xfrm>
          <a:prstGeom prst="rect">
            <a:avLst/>
          </a:prstGeom>
          <a:solidFill>
            <a:srgbClr val="B4A7D6"/>
          </a:solidFill>
          <a:ln>
            <a:noFill/>
          </a:ln>
        </p:spPr>
        <p:txBody>
          <a:bodyPr spcFirstLastPara="1" wrap="square" lIns="91425" tIns="36000" rIns="91425" bIns="91425" anchor="ctr" anchorCtr="0">
            <a:noAutofit/>
          </a:bodyPr>
          <a:lstStyle/>
          <a:p>
            <a:pPr marL="0" lvl="0" indent="0" algn="ctr" rtl="0">
              <a:spcBef>
                <a:spcPts val="0"/>
              </a:spcBef>
              <a:spcAft>
                <a:spcPts val="0"/>
              </a:spcAft>
              <a:buNone/>
            </a:pPr>
            <a:r>
              <a:rPr lang="en-US" sz="2400" dirty="0">
                <a:latin typeface="Calibri"/>
                <a:ea typeface="Calibri"/>
                <a:cs typeface="Calibri"/>
                <a:sym typeface="Calibri"/>
              </a:rPr>
              <a:t>DA</a:t>
            </a:r>
            <a:endParaRPr sz="1800" dirty="0">
              <a:latin typeface="Calibri"/>
              <a:ea typeface="Calibri"/>
              <a:cs typeface="Calibri"/>
              <a:sym typeface="Calibri"/>
            </a:endParaRPr>
          </a:p>
        </p:txBody>
      </p:sp>
      <p:cxnSp>
        <p:nvCxnSpPr>
          <p:cNvPr id="362" name="Google Shape;362;p44"/>
          <p:cNvCxnSpPr/>
          <p:nvPr/>
        </p:nvCxnSpPr>
        <p:spPr>
          <a:xfrm>
            <a:off x="4398539" y="2893481"/>
            <a:ext cx="2" cy="378508"/>
          </a:xfrm>
          <a:prstGeom prst="straightConnector1">
            <a:avLst/>
          </a:prstGeom>
          <a:noFill/>
          <a:ln w="19050" cap="flat" cmpd="sng">
            <a:solidFill>
              <a:srgbClr val="000000"/>
            </a:solidFill>
            <a:prstDash val="solid"/>
            <a:round/>
            <a:headEnd type="triangle" w="med" len="med"/>
            <a:tailEnd type="none" w="med" len="med"/>
          </a:ln>
        </p:spPr>
      </p:cxnSp>
      <p:cxnSp>
        <p:nvCxnSpPr>
          <p:cNvPr id="363" name="Google Shape;363;p44"/>
          <p:cNvCxnSpPr>
            <a:stCxn id="364" idx="2"/>
            <a:endCxn id="359" idx="0"/>
          </p:cNvCxnSpPr>
          <p:nvPr/>
        </p:nvCxnSpPr>
        <p:spPr>
          <a:xfrm flipH="1">
            <a:off x="4438452" y="1759985"/>
            <a:ext cx="775" cy="496052"/>
          </a:xfrm>
          <a:prstGeom prst="straightConnector1">
            <a:avLst/>
          </a:prstGeom>
          <a:noFill/>
          <a:ln w="19050" cap="flat" cmpd="sng">
            <a:solidFill>
              <a:srgbClr val="000000"/>
            </a:solidFill>
            <a:prstDash val="solid"/>
            <a:round/>
            <a:headEnd type="triangle" w="med" len="med"/>
            <a:tailEnd type="none" w="med" len="med"/>
          </a:ln>
        </p:spPr>
      </p:cxnSp>
      <p:sp>
        <p:nvSpPr>
          <p:cNvPr id="364" name="Google Shape;364;p44"/>
          <p:cNvSpPr txBox="1"/>
          <p:nvPr/>
        </p:nvSpPr>
        <p:spPr>
          <a:xfrm>
            <a:off x="3682519" y="900220"/>
            <a:ext cx="1513416" cy="859765"/>
          </a:xfrm>
          <a:prstGeom prst="rect">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dirty="0">
                <a:latin typeface="Calibri"/>
                <a:ea typeface="Calibri"/>
                <a:cs typeface="Calibri"/>
                <a:sym typeface="Calibri"/>
              </a:rPr>
              <a:t>Plots</a:t>
            </a:r>
            <a:endParaRPr sz="1800" dirty="0">
              <a:latin typeface="Calibri"/>
              <a:ea typeface="Calibri"/>
              <a:cs typeface="Calibri"/>
              <a:sym typeface="Calibri"/>
            </a:endParaRPr>
          </a:p>
          <a:p>
            <a:pPr marL="0" lvl="0" indent="0" algn="ctr" rtl="0">
              <a:spcBef>
                <a:spcPts val="0"/>
              </a:spcBef>
              <a:spcAft>
                <a:spcPts val="0"/>
              </a:spcAft>
              <a:buNone/>
            </a:pPr>
            <a:r>
              <a:rPr lang="en-US" sz="1800" dirty="0">
                <a:latin typeface="Calibri"/>
                <a:ea typeface="Calibri"/>
                <a:cs typeface="Calibri"/>
                <a:sym typeface="Calibri"/>
              </a:rPr>
              <a:t>Diagnostics</a:t>
            </a:r>
            <a:endParaRPr sz="1800" dirty="0">
              <a:latin typeface="Calibri"/>
              <a:ea typeface="Calibri"/>
              <a:cs typeface="Calibri"/>
              <a:sym typeface="Calibri"/>
            </a:endParaRPr>
          </a:p>
          <a:p>
            <a:pPr marL="0" lvl="0" indent="0" algn="ctr" rtl="0">
              <a:spcBef>
                <a:spcPts val="0"/>
              </a:spcBef>
              <a:spcAft>
                <a:spcPts val="0"/>
              </a:spcAft>
              <a:buNone/>
            </a:pPr>
            <a:r>
              <a:rPr lang="en-US" sz="1800" dirty="0">
                <a:latin typeface="Calibri"/>
                <a:ea typeface="Calibri"/>
                <a:cs typeface="Calibri"/>
                <a:sym typeface="Calibri"/>
              </a:rPr>
              <a:t>Monitori</a:t>
            </a:r>
            <a:r>
              <a:rPr lang="en-US" sz="1600" dirty="0">
                <a:latin typeface="Calibri"/>
                <a:ea typeface="Calibri"/>
                <a:cs typeface="Calibri"/>
                <a:sym typeface="Calibri"/>
              </a:rPr>
              <a:t>ng</a:t>
            </a:r>
            <a:endParaRPr sz="1600" dirty="0">
              <a:latin typeface="Calibri"/>
              <a:ea typeface="Calibri"/>
              <a:cs typeface="Calibri"/>
              <a:sym typeface="Calibri"/>
            </a:endParaRPr>
          </a:p>
        </p:txBody>
      </p:sp>
      <p:cxnSp>
        <p:nvCxnSpPr>
          <p:cNvPr id="366" name="Google Shape;366;p44"/>
          <p:cNvCxnSpPr/>
          <p:nvPr/>
        </p:nvCxnSpPr>
        <p:spPr>
          <a:xfrm>
            <a:off x="5178652" y="2621997"/>
            <a:ext cx="873600" cy="0"/>
          </a:xfrm>
          <a:prstGeom prst="straightConnector1">
            <a:avLst/>
          </a:prstGeom>
          <a:noFill/>
          <a:ln w="19050" cap="flat" cmpd="sng">
            <a:solidFill>
              <a:srgbClr val="000000"/>
            </a:solidFill>
            <a:prstDash val="solid"/>
            <a:round/>
            <a:headEnd type="triangle" w="med" len="med"/>
            <a:tailEnd type="none" w="med" len="med"/>
          </a:ln>
        </p:spPr>
      </p:cxnSp>
      <p:cxnSp>
        <p:nvCxnSpPr>
          <p:cNvPr id="367" name="Google Shape;367;p44"/>
          <p:cNvCxnSpPr/>
          <p:nvPr/>
        </p:nvCxnSpPr>
        <p:spPr>
          <a:xfrm flipH="1">
            <a:off x="4482641" y="2893481"/>
            <a:ext cx="1" cy="378508"/>
          </a:xfrm>
          <a:prstGeom prst="straightConnector1">
            <a:avLst/>
          </a:prstGeom>
          <a:noFill/>
          <a:ln w="19050" cap="flat" cmpd="sng">
            <a:solidFill>
              <a:srgbClr val="000000"/>
            </a:solidFill>
            <a:prstDash val="solid"/>
            <a:round/>
            <a:headEnd type="none" w="med" len="med"/>
            <a:tailEnd type="triangle" w="med" len="med"/>
          </a:ln>
        </p:spPr>
      </p:cxnSp>
      <p:sp>
        <p:nvSpPr>
          <p:cNvPr id="368" name="Google Shape;368;p44"/>
          <p:cNvSpPr txBox="1"/>
          <p:nvPr/>
        </p:nvSpPr>
        <p:spPr>
          <a:xfrm>
            <a:off x="3756280" y="3278357"/>
            <a:ext cx="1439645" cy="686822"/>
          </a:xfrm>
          <a:prstGeom prst="rect">
            <a:avLst/>
          </a:prstGeom>
          <a:solidFill>
            <a:srgbClr val="B6D7A8"/>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2000" dirty="0">
                <a:latin typeface="Calibri"/>
                <a:ea typeface="Calibri"/>
                <a:cs typeface="Calibri"/>
                <a:sym typeface="Calibri"/>
              </a:rPr>
              <a:t>Pre-processing</a:t>
            </a:r>
            <a:endParaRPr sz="2000" dirty="0">
              <a:latin typeface="Calibri"/>
              <a:ea typeface="Calibri"/>
              <a:cs typeface="Calibri"/>
              <a:sym typeface="Calibri"/>
            </a:endParaRPr>
          </a:p>
        </p:txBody>
      </p:sp>
      <p:sp>
        <p:nvSpPr>
          <p:cNvPr id="6" name="TextBox 5"/>
          <p:cNvSpPr txBox="1"/>
          <p:nvPr/>
        </p:nvSpPr>
        <p:spPr>
          <a:xfrm>
            <a:off x="2523625" y="2235839"/>
            <a:ext cx="1051590" cy="338554"/>
          </a:xfrm>
          <a:prstGeom prst="rect">
            <a:avLst/>
          </a:prstGeom>
          <a:noFill/>
        </p:spPr>
        <p:txBody>
          <a:bodyPr wrap="none" rtlCol="0">
            <a:spAutoFit/>
          </a:bodyPr>
          <a:lstStyle/>
          <a:p>
            <a:r>
              <a:rPr lang="en-US" sz="1600" dirty="0"/>
              <a:t>Decoding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383" y="1638537"/>
            <a:ext cx="7625727" cy="701387"/>
          </a:xfrm>
        </p:spPr>
        <p:txBody>
          <a:bodyPr/>
          <a:lstStyle/>
          <a:p>
            <a:pPr algn="ctr"/>
            <a:r>
              <a:rPr lang="en-US" dirty="0">
                <a:solidFill>
                  <a:schemeClr val="bg2"/>
                </a:solidFill>
              </a:rPr>
              <a:t>JEDI Working Practices</a:t>
            </a:r>
          </a:p>
        </p:txBody>
      </p:sp>
      <p:sp>
        <p:nvSpPr>
          <p:cNvPr id="5" name="TextBox 4"/>
          <p:cNvSpPr txBox="1"/>
          <p:nvPr/>
        </p:nvSpPr>
        <p:spPr>
          <a:xfrm>
            <a:off x="350929" y="2966343"/>
            <a:ext cx="8154923" cy="1112099"/>
          </a:xfrm>
          <a:prstGeom prst="rect">
            <a:avLst/>
          </a:prstGeom>
          <a:noFill/>
        </p:spPr>
        <p:txBody>
          <a:bodyPr wrap="square" rtlCol="0">
            <a:spAutoFit/>
          </a:bodyPr>
          <a:lstStyle/>
          <a:p>
            <a:pPr algn="ctr">
              <a:lnSpc>
                <a:spcPct val="120000"/>
              </a:lnSpc>
            </a:pPr>
            <a:r>
              <a:rPr lang="en-US" sz="2800" dirty="0"/>
              <a:t>Many people, many organizations, many models</a:t>
            </a:r>
          </a:p>
          <a:p>
            <a:pPr algn="ctr">
              <a:lnSpc>
                <a:spcPct val="120000"/>
              </a:lnSpc>
            </a:pPr>
            <a:r>
              <a:rPr lang="en-US" sz="2800" dirty="0"/>
              <a:t>How is fast progress possible?</a:t>
            </a:r>
          </a:p>
        </p:txBody>
      </p:sp>
    </p:spTree>
    <p:extLst>
      <p:ext uri="{BB962C8B-B14F-4D97-AF65-F5344CB8AC3E}">
        <p14:creationId xmlns:p14="http://schemas.microsoft.com/office/powerpoint/2010/main" val="3996424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Infrastructure, working practices</a:t>
            </a:r>
          </a:p>
        </p:txBody>
      </p:sp>
      <p:sp>
        <p:nvSpPr>
          <p:cNvPr id="5" name="Content Placeholder 1"/>
          <p:cNvSpPr txBox="1">
            <a:spLocks/>
          </p:cNvSpPr>
          <p:nvPr/>
        </p:nvSpPr>
        <p:spPr>
          <a:xfrm>
            <a:off x="138421" y="882694"/>
            <a:ext cx="8839051" cy="4018114"/>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bg2"/>
              </a:buClr>
            </a:pPr>
            <a:r>
              <a:rPr lang="en-US" sz="2000" dirty="0">
                <a:solidFill>
                  <a:schemeClr val="bg2"/>
                </a:solidFill>
              </a:rPr>
              <a:t>Project methodology inspired by Agile/SCRUM</a:t>
            </a:r>
          </a:p>
          <a:p>
            <a:pPr marL="342900" indent="-342900">
              <a:buClr>
                <a:schemeClr val="bg2"/>
              </a:buClr>
              <a:buFont typeface="Arial"/>
              <a:buChar char="•"/>
            </a:pPr>
            <a:r>
              <a:rPr lang="en-US" sz="2000" dirty="0">
                <a:solidFill>
                  <a:schemeClr val="tx1"/>
                </a:solidFill>
              </a:rPr>
              <a:t>Adapted to distributed teams and part time members</a:t>
            </a:r>
          </a:p>
          <a:p>
            <a:pPr marL="342900" indent="-342900">
              <a:buClr>
                <a:schemeClr val="bg2"/>
              </a:buClr>
              <a:buFont typeface="Arial"/>
              <a:buChar char="•"/>
            </a:pPr>
            <a:r>
              <a:rPr lang="en-US" sz="2000" dirty="0">
                <a:solidFill>
                  <a:schemeClr val="tx1"/>
                </a:solidFill>
              </a:rPr>
              <a:t>Work in small manageable increments with constant feedback</a:t>
            </a:r>
          </a:p>
          <a:p>
            <a:pPr>
              <a:buClr>
                <a:schemeClr val="bg2"/>
              </a:buClr>
            </a:pPr>
            <a:endParaRPr lang="en-US" sz="2000" dirty="0">
              <a:solidFill>
                <a:schemeClr val="tx1"/>
              </a:solidFill>
            </a:endParaRPr>
          </a:p>
          <a:p>
            <a:pPr>
              <a:buClr>
                <a:schemeClr val="bg2"/>
              </a:buClr>
            </a:pPr>
            <a:r>
              <a:rPr lang="en-US" sz="2000" dirty="0">
                <a:solidFill>
                  <a:schemeClr val="bg2"/>
                </a:solidFill>
              </a:rPr>
              <a:t>Collaborative environment</a:t>
            </a:r>
          </a:p>
          <a:p>
            <a:pPr marL="342900" indent="-342900">
              <a:buClr>
                <a:schemeClr val="bg2"/>
              </a:buClr>
              <a:buFont typeface="Arial"/>
              <a:buChar char="•"/>
            </a:pPr>
            <a:r>
              <a:rPr lang="en-US" sz="2000" dirty="0">
                <a:solidFill>
                  <a:schemeClr val="tx1"/>
                </a:solidFill>
              </a:rPr>
              <a:t>Easy access to up-to-date source code (</a:t>
            </a:r>
            <a:r>
              <a:rPr lang="en-US" sz="2000" dirty="0" err="1"/>
              <a:t>github</a:t>
            </a:r>
            <a:r>
              <a:rPr lang="en-US" sz="2000" dirty="0"/>
              <a:t>)</a:t>
            </a:r>
          </a:p>
          <a:p>
            <a:pPr marL="342900" indent="-342900">
              <a:buClr>
                <a:schemeClr val="bg2"/>
              </a:buClr>
              <a:buFont typeface="Arial"/>
              <a:buChar char="•"/>
            </a:pPr>
            <a:r>
              <a:rPr lang="en-US" sz="2000" dirty="0"/>
              <a:t>Easy exchange of information (</a:t>
            </a:r>
            <a:r>
              <a:rPr lang="en-US" sz="2000" dirty="0" err="1"/>
              <a:t>zenhub</a:t>
            </a:r>
            <a:r>
              <a:rPr lang="en-US" sz="2000" dirty="0"/>
              <a:t>)</a:t>
            </a:r>
          </a:p>
          <a:p>
            <a:pPr marL="342900" indent="-342900">
              <a:buClr>
                <a:schemeClr val="bg2"/>
              </a:buClr>
              <a:buFont typeface="Arial"/>
              <a:buChar char="•"/>
            </a:pPr>
            <a:r>
              <a:rPr lang="en-US" sz="2000" dirty="0"/>
              <a:t>Pull requests and code reviews (all developers actively involved)</a:t>
            </a:r>
          </a:p>
          <a:p>
            <a:pPr marL="342900" indent="-342900">
              <a:buClr>
                <a:schemeClr val="bg2"/>
              </a:buClr>
              <a:buFont typeface="Arial"/>
              <a:buChar char="•"/>
            </a:pPr>
            <a:r>
              <a:rPr lang="en-US" sz="2000" dirty="0"/>
              <a:t>Regular meetings by video</a:t>
            </a:r>
          </a:p>
          <a:p>
            <a:pPr marL="342900" indent="-342900">
              <a:buClr>
                <a:schemeClr val="bg2"/>
              </a:buClr>
              <a:buFont typeface="Arial"/>
              <a:buChar char="•"/>
            </a:pPr>
            <a:r>
              <a:rPr lang="en-US" sz="2000" dirty="0"/>
              <a:t>Code sprints (8-10 developers working together on a specific topic)</a:t>
            </a:r>
          </a:p>
          <a:p>
            <a:pPr>
              <a:buClr>
                <a:schemeClr val="bg2"/>
              </a:buClr>
            </a:pPr>
            <a:endParaRPr lang="en-US" sz="2000" dirty="0"/>
          </a:p>
          <a:p>
            <a:pPr>
              <a:buClr>
                <a:schemeClr val="bg2"/>
              </a:buClr>
            </a:pPr>
            <a:r>
              <a:rPr lang="en-US" sz="2000" dirty="0"/>
              <a:t>Object-oriented programming and independence of code components (</a:t>
            </a:r>
            <a:r>
              <a:rPr lang="en-US" sz="2000" dirty="0">
                <a:solidFill>
                  <a:schemeClr val="bg2"/>
                </a:solidFill>
              </a:rPr>
              <a:t>separation of concerns</a:t>
            </a:r>
            <a:r>
              <a:rPr lang="en-US" sz="2000" dirty="0"/>
              <a:t>)</a:t>
            </a:r>
          </a:p>
        </p:txBody>
      </p:sp>
    </p:spTree>
    <p:extLst>
      <p:ext uri="{BB962C8B-B14F-4D97-AF65-F5344CB8AC3E}">
        <p14:creationId xmlns:p14="http://schemas.microsoft.com/office/powerpoint/2010/main" val="2552790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889" y="46495"/>
            <a:ext cx="8448668" cy="612372"/>
          </a:xfrm>
        </p:spPr>
        <p:txBody>
          <a:bodyPr>
            <a:normAutofit fontScale="90000"/>
          </a:bodyPr>
          <a:lstStyle/>
          <a:p>
            <a:pPr algn="l"/>
            <a:r>
              <a:rPr lang="en-US" sz="3600" dirty="0">
                <a:solidFill>
                  <a:srgbClr val="FFFFFF"/>
                </a:solidFill>
              </a:rPr>
              <a:t>Code and repositories</a:t>
            </a:r>
          </a:p>
        </p:txBody>
      </p:sp>
      <p:sp>
        <p:nvSpPr>
          <p:cNvPr id="25" name="Date Placeholder 24"/>
          <p:cNvSpPr>
            <a:spLocks noGrp="1"/>
          </p:cNvSpPr>
          <p:nvPr>
            <p:ph type="dt" idx="10"/>
          </p:nvPr>
        </p:nvSpPr>
        <p:spPr/>
        <p:txBody>
          <a:bodyPr/>
          <a:lstStyle/>
          <a:p>
            <a:r>
              <a:rPr lang="en-GB"/>
              <a:t>JEDI</a:t>
            </a:r>
            <a:endParaRPr lang="en-GB" dirty="0"/>
          </a:p>
        </p:txBody>
      </p:sp>
      <p:sp>
        <p:nvSpPr>
          <p:cNvPr id="26" name="Footer Placeholder 25"/>
          <p:cNvSpPr>
            <a:spLocks noGrp="1"/>
          </p:cNvSpPr>
          <p:nvPr>
            <p:ph type="ftr" idx="11"/>
          </p:nvPr>
        </p:nvSpPr>
        <p:spPr/>
        <p:txBody>
          <a:bodyPr/>
          <a:lstStyle/>
          <a:p>
            <a:r>
              <a:rPr lang="en-US" dirty="0"/>
              <a:t>JCSDA</a:t>
            </a:r>
          </a:p>
        </p:txBody>
      </p:sp>
      <p:sp>
        <p:nvSpPr>
          <p:cNvPr id="31" name="Google Shape;250;p13">
            <a:extLst>
              <a:ext uri="{FF2B5EF4-FFF2-40B4-BE49-F238E27FC236}">
                <a16:creationId xmlns:a16="http://schemas.microsoft.com/office/drawing/2014/main" id="{1FDCA666-B838-4948-BE03-CBDDA74176EF}"/>
              </a:ext>
            </a:extLst>
          </p:cNvPr>
          <p:cNvSpPr/>
          <p:nvPr/>
        </p:nvSpPr>
        <p:spPr>
          <a:xfrm>
            <a:off x="2576461" y="2141351"/>
            <a:ext cx="889500" cy="603900"/>
          </a:xfrm>
          <a:prstGeom prst="ellipse">
            <a:avLst/>
          </a:prstGeom>
          <a:gradFill>
            <a:gsLst>
              <a:gs pos="0">
                <a:srgbClr val="D13F3B"/>
              </a:gs>
              <a:gs pos="100000">
                <a:srgbClr val="FF9995"/>
              </a:gs>
            </a:gsLst>
            <a:lin ang="16200038" scaled="0"/>
          </a:gradFill>
          <a:ln w="9525" cap="flat" cmpd="sng">
            <a:solidFill>
              <a:srgbClr val="BD4B48"/>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dirty="0">
                <a:solidFill>
                  <a:srgbClr val="000000"/>
                </a:solidFill>
                <a:latin typeface="Calibri"/>
                <a:ea typeface="Calibri"/>
                <a:cs typeface="Calibri"/>
                <a:sym typeface="Calibri"/>
              </a:rPr>
              <a:t>OOPS</a:t>
            </a:r>
            <a:endParaRPr sz="1400" b="1" i="0" u="none" strike="noStrike" cap="none" dirty="0">
              <a:solidFill>
                <a:srgbClr val="000000"/>
              </a:solidFill>
              <a:latin typeface="Arial"/>
              <a:ea typeface="Arial"/>
              <a:cs typeface="Arial"/>
              <a:sym typeface="Arial"/>
            </a:endParaRPr>
          </a:p>
        </p:txBody>
      </p:sp>
      <p:sp>
        <p:nvSpPr>
          <p:cNvPr id="34" name="Google Shape;251;p13">
            <a:extLst>
              <a:ext uri="{FF2B5EF4-FFF2-40B4-BE49-F238E27FC236}">
                <a16:creationId xmlns:a16="http://schemas.microsoft.com/office/drawing/2014/main" id="{3EC64943-DC6F-7045-9B46-411FD4913BEA}"/>
              </a:ext>
            </a:extLst>
          </p:cNvPr>
          <p:cNvSpPr/>
          <p:nvPr/>
        </p:nvSpPr>
        <p:spPr>
          <a:xfrm>
            <a:off x="465090" y="1397861"/>
            <a:ext cx="920700" cy="4206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FV3GFS</a:t>
            </a:r>
            <a:endParaRPr sz="1400" b="0" i="0" u="none" strike="noStrike" cap="none">
              <a:solidFill>
                <a:srgbClr val="000000"/>
              </a:solidFill>
              <a:latin typeface="Arial"/>
              <a:ea typeface="Arial"/>
              <a:cs typeface="Arial"/>
              <a:sym typeface="Arial"/>
            </a:endParaRPr>
          </a:p>
        </p:txBody>
      </p:sp>
      <p:sp>
        <p:nvSpPr>
          <p:cNvPr id="37" name="Google Shape;252;p13">
            <a:extLst>
              <a:ext uri="{FF2B5EF4-FFF2-40B4-BE49-F238E27FC236}">
                <a16:creationId xmlns:a16="http://schemas.microsoft.com/office/drawing/2014/main" id="{8630F8EF-2D32-294F-8B81-CFFB8A2AAA45}"/>
              </a:ext>
            </a:extLst>
          </p:cNvPr>
          <p:cNvSpPr/>
          <p:nvPr/>
        </p:nvSpPr>
        <p:spPr>
          <a:xfrm>
            <a:off x="465090" y="1909301"/>
            <a:ext cx="920700" cy="4206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FFFFFF"/>
                </a:solidFill>
                <a:latin typeface="Calibri"/>
                <a:ea typeface="Calibri"/>
                <a:cs typeface="Calibri"/>
                <a:sym typeface="Calibri"/>
              </a:rPr>
              <a:t>GEOS</a:t>
            </a:r>
            <a:endParaRPr sz="1400" b="0" i="0" u="none" strike="noStrike" cap="none">
              <a:solidFill>
                <a:srgbClr val="000000"/>
              </a:solidFill>
              <a:latin typeface="Arial"/>
              <a:ea typeface="Arial"/>
              <a:cs typeface="Arial"/>
              <a:sym typeface="Arial"/>
            </a:endParaRPr>
          </a:p>
        </p:txBody>
      </p:sp>
      <p:sp>
        <p:nvSpPr>
          <p:cNvPr id="41" name="Google Shape;253;p13">
            <a:extLst>
              <a:ext uri="{FF2B5EF4-FFF2-40B4-BE49-F238E27FC236}">
                <a16:creationId xmlns:a16="http://schemas.microsoft.com/office/drawing/2014/main" id="{A8C89B67-AA6B-364E-BAE2-96983DD972A7}"/>
              </a:ext>
            </a:extLst>
          </p:cNvPr>
          <p:cNvSpPr/>
          <p:nvPr/>
        </p:nvSpPr>
        <p:spPr>
          <a:xfrm>
            <a:off x="465090" y="2420741"/>
            <a:ext cx="920700" cy="4206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Calibri"/>
                <a:ea typeface="Calibri"/>
                <a:cs typeface="Calibri"/>
                <a:sym typeface="Calibri"/>
              </a:rPr>
              <a:t>MPAS</a:t>
            </a:r>
            <a:endParaRPr sz="1400" b="0" i="0" u="none" strike="noStrike" cap="none">
              <a:solidFill>
                <a:srgbClr val="000000"/>
              </a:solidFill>
              <a:latin typeface="Arial"/>
              <a:ea typeface="Arial"/>
              <a:cs typeface="Arial"/>
              <a:sym typeface="Arial"/>
            </a:endParaRPr>
          </a:p>
        </p:txBody>
      </p:sp>
      <p:sp>
        <p:nvSpPr>
          <p:cNvPr id="42" name="Google Shape;254;p13">
            <a:extLst>
              <a:ext uri="{FF2B5EF4-FFF2-40B4-BE49-F238E27FC236}">
                <a16:creationId xmlns:a16="http://schemas.microsoft.com/office/drawing/2014/main" id="{55728A02-4B41-8E40-83AD-95355850493D}"/>
              </a:ext>
            </a:extLst>
          </p:cNvPr>
          <p:cNvSpPr/>
          <p:nvPr/>
        </p:nvSpPr>
        <p:spPr>
          <a:xfrm>
            <a:off x="465090" y="2932181"/>
            <a:ext cx="920700" cy="4206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Calibri"/>
                <a:ea typeface="Calibri"/>
                <a:cs typeface="Calibri"/>
                <a:sym typeface="Calibri"/>
              </a:rPr>
              <a:t>LFRic</a:t>
            </a:r>
            <a:endParaRPr sz="1400" b="0" i="0" u="none" strike="noStrike" cap="none">
              <a:solidFill>
                <a:srgbClr val="000000"/>
              </a:solidFill>
              <a:latin typeface="Arial"/>
              <a:ea typeface="Arial"/>
              <a:cs typeface="Arial"/>
              <a:sym typeface="Arial"/>
            </a:endParaRPr>
          </a:p>
        </p:txBody>
      </p:sp>
      <p:sp>
        <p:nvSpPr>
          <p:cNvPr id="43" name="Google Shape;255;p13">
            <a:extLst>
              <a:ext uri="{FF2B5EF4-FFF2-40B4-BE49-F238E27FC236}">
                <a16:creationId xmlns:a16="http://schemas.microsoft.com/office/drawing/2014/main" id="{7DA7DBD0-FE0D-8D46-A9FC-1C416EAC3B96}"/>
              </a:ext>
            </a:extLst>
          </p:cNvPr>
          <p:cNvSpPr/>
          <p:nvPr/>
        </p:nvSpPr>
        <p:spPr>
          <a:xfrm>
            <a:off x="465090" y="3443621"/>
            <a:ext cx="920700" cy="4206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Calibri"/>
                <a:ea typeface="Calibri"/>
                <a:cs typeface="Calibri"/>
                <a:sym typeface="Calibri"/>
              </a:rPr>
              <a:t>WRF</a:t>
            </a:r>
            <a:endParaRPr sz="1200" b="0" i="0" u="none" strike="noStrike" cap="none">
              <a:solidFill>
                <a:srgbClr val="FFFFFF"/>
              </a:solidFill>
              <a:latin typeface="Calibri"/>
              <a:ea typeface="Calibri"/>
              <a:cs typeface="Calibri"/>
              <a:sym typeface="Calibri"/>
            </a:endParaRPr>
          </a:p>
        </p:txBody>
      </p:sp>
      <p:sp>
        <p:nvSpPr>
          <p:cNvPr id="44" name="Google Shape;256;p13">
            <a:extLst>
              <a:ext uri="{FF2B5EF4-FFF2-40B4-BE49-F238E27FC236}">
                <a16:creationId xmlns:a16="http://schemas.microsoft.com/office/drawing/2014/main" id="{27455575-BC85-0242-89E7-96E3B8E49333}"/>
              </a:ext>
            </a:extLst>
          </p:cNvPr>
          <p:cNvSpPr/>
          <p:nvPr/>
        </p:nvSpPr>
        <p:spPr>
          <a:xfrm>
            <a:off x="465090" y="3955061"/>
            <a:ext cx="920700" cy="4206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FFFFFF"/>
                </a:solidFill>
                <a:latin typeface="Calibri"/>
                <a:ea typeface="Calibri"/>
                <a:cs typeface="Calibri"/>
                <a:sym typeface="Calibri"/>
              </a:rPr>
              <a:t>MOM6</a:t>
            </a:r>
            <a:endParaRPr sz="1200" b="0" i="0" u="none" strike="noStrike" cap="none">
              <a:solidFill>
                <a:srgbClr val="000000"/>
              </a:solidFill>
              <a:latin typeface="Arial"/>
              <a:ea typeface="Arial"/>
              <a:cs typeface="Arial"/>
              <a:sym typeface="Arial"/>
            </a:endParaRPr>
          </a:p>
        </p:txBody>
      </p:sp>
      <p:sp>
        <p:nvSpPr>
          <p:cNvPr id="45" name="Google Shape;257;p13">
            <a:extLst>
              <a:ext uri="{FF2B5EF4-FFF2-40B4-BE49-F238E27FC236}">
                <a16:creationId xmlns:a16="http://schemas.microsoft.com/office/drawing/2014/main" id="{80530899-BC6D-F84F-9159-05A99D5C07E1}"/>
              </a:ext>
            </a:extLst>
          </p:cNvPr>
          <p:cNvSpPr/>
          <p:nvPr/>
        </p:nvSpPr>
        <p:spPr>
          <a:xfrm>
            <a:off x="4240846" y="2141351"/>
            <a:ext cx="881100" cy="587700"/>
          </a:xfrm>
          <a:prstGeom prst="ellipse">
            <a:avLst/>
          </a:prstGeom>
          <a:solidFill>
            <a:srgbClr val="9BBB59"/>
          </a:solidFill>
          <a:ln w="25400" cap="flat" cmpd="sng">
            <a:solidFill>
              <a:srgbClr val="7188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FFFFFF"/>
                </a:solidFill>
                <a:latin typeface="Calibri"/>
                <a:ea typeface="Calibri"/>
                <a:cs typeface="Calibri"/>
                <a:sym typeface="Calibri"/>
              </a:rPr>
              <a:t>UFO</a:t>
            </a:r>
            <a:endParaRPr sz="1400" b="0" i="0" u="none" strike="noStrike" cap="none">
              <a:solidFill>
                <a:srgbClr val="000000"/>
              </a:solidFill>
              <a:latin typeface="Arial"/>
              <a:ea typeface="Arial"/>
              <a:cs typeface="Arial"/>
              <a:sym typeface="Arial"/>
            </a:endParaRPr>
          </a:p>
        </p:txBody>
      </p:sp>
      <p:sp>
        <p:nvSpPr>
          <p:cNvPr id="46" name="Google Shape;258;p13">
            <a:extLst>
              <a:ext uri="{FF2B5EF4-FFF2-40B4-BE49-F238E27FC236}">
                <a16:creationId xmlns:a16="http://schemas.microsoft.com/office/drawing/2014/main" id="{44FF25AF-526F-C048-98B5-49CD4A8EFFDE}"/>
              </a:ext>
            </a:extLst>
          </p:cNvPr>
          <p:cNvSpPr/>
          <p:nvPr/>
        </p:nvSpPr>
        <p:spPr>
          <a:xfrm>
            <a:off x="5711023" y="2728990"/>
            <a:ext cx="881100" cy="587700"/>
          </a:xfrm>
          <a:prstGeom prst="ellipse">
            <a:avLst/>
          </a:prstGeom>
          <a:solidFill>
            <a:srgbClr val="9BBB59"/>
          </a:solidFill>
          <a:ln w="25400" cap="flat" cmpd="sng">
            <a:solidFill>
              <a:srgbClr val="7188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FFFFFF"/>
                </a:solidFill>
                <a:latin typeface="Calibri"/>
                <a:ea typeface="Calibri"/>
                <a:cs typeface="Calibri"/>
                <a:sym typeface="Calibri"/>
              </a:rPr>
              <a:t>IODA</a:t>
            </a:r>
            <a:endParaRPr sz="1400" b="0" i="0" u="none" strike="noStrike" cap="none">
              <a:solidFill>
                <a:srgbClr val="000000"/>
              </a:solidFill>
              <a:latin typeface="Arial"/>
              <a:ea typeface="Arial"/>
              <a:cs typeface="Arial"/>
              <a:sym typeface="Arial"/>
            </a:endParaRPr>
          </a:p>
        </p:txBody>
      </p:sp>
      <p:sp>
        <p:nvSpPr>
          <p:cNvPr id="48" name="Google Shape;259;p13">
            <a:extLst>
              <a:ext uri="{FF2B5EF4-FFF2-40B4-BE49-F238E27FC236}">
                <a16:creationId xmlns:a16="http://schemas.microsoft.com/office/drawing/2014/main" id="{CFA04F07-757B-EF47-9040-5EFC35335B66}"/>
              </a:ext>
            </a:extLst>
          </p:cNvPr>
          <p:cNvSpPr/>
          <p:nvPr/>
        </p:nvSpPr>
        <p:spPr>
          <a:xfrm>
            <a:off x="5711023" y="1535712"/>
            <a:ext cx="881100" cy="587700"/>
          </a:xfrm>
          <a:prstGeom prst="ellipse">
            <a:avLst/>
          </a:prstGeom>
          <a:solidFill>
            <a:srgbClr val="9BBB59"/>
          </a:solidFill>
          <a:ln w="25400" cap="flat" cmpd="sng">
            <a:solidFill>
              <a:srgbClr val="7188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FFFFFF"/>
                </a:solidFill>
                <a:latin typeface="Calibri"/>
                <a:ea typeface="Calibri"/>
                <a:cs typeface="Calibri"/>
                <a:sym typeface="Calibri"/>
              </a:rPr>
              <a:t>CRTM</a:t>
            </a:r>
            <a:endParaRPr sz="1400" b="0" i="0" u="none" strike="noStrike" cap="none">
              <a:solidFill>
                <a:srgbClr val="000000"/>
              </a:solidFill>
              <a:latin typeface="Arial"/>
              <a:ea typeface="Arial"/>
              <a:cs typeface="Arial"/>
              <a:sym typeface="Arial"/>
            </a:endParaRPr>
          </a:p>
        </p:txBody>
      </p:sp>
      <p:cxnSp>
        <p:nvCxnSpPr>
          <p:cNvPr id="49" name="Google Shape;260;p13">
            <a:extLst>
              <a:ext uri="{FF2B5EF4-FFF2-40B4-BE49-F238E27FC236}">
                <a16:creationId xmlns:a16="http://schemas.microsoft.com/office/drawing/2014/main" id="{9B9442AE-D9BD-C449-A9BD-C5B792E3CEFD}"/>
              </a:ext>
            </a:extLst>
          </p:cNvPr>
          <p:cNvCxnSpPr>
            <a:stCxn id="34" idx="6"/>
            <a:endCxn id="31" idx="2"/>
          </p:cNvCxnSpPr>
          <p:nvPr/>
        </p:nvCxnSpPr>
        <p:spPr>
          <a:xfrm>
            <a:off x="1385790" y="1608161"/>
            <a:ext cx="1190671" cy="835140"/>
          </a:xfrm>
          <a:prstGeom prst="straightConnector1">
            <a:avLst/>
          </a:prstGeom>
          <a:noFill/>
          <a:ln w="25400" cap="flat" cmpd="sng">
            <a:solidFill>
              <a:srgbClr val="4F81BD"/>
            </a:solidFill>
            <a:prstDash val="solid"/>
            <a:round/>
            <a:headEnd type="none" w="sm" len="sm"/>
            <a:tailEnd type="none" w="sm" len="sm"/>
          </a:ln>
          <a:effectLst>
            <a:outerShdw blurRad="40000" dist="20000" dir="5400000" rotWithShape="0">
              <a:srgbClr val="000000">
                <a:alpha val="36470"/>
              </a:srgbClr>
            </a:outerShdw>
          </a:effectLst>
        </p:spPr>
      </p:cxnSp>
      <p:cxnSp>
        <p:nvCxnSpPr>
          <p:cNvPr id="50" name="Google Shape;261;p13">
            <a:extLst>
              <a:ext uri="{FF2B5EF4-FFF2-40B4-BE49-F238E27FC236}">
                <a16:creationId xmlns:a16="http://schemas.microsoft.com/office/drawing/2014/main" id="{63C24081-0C1D-FA40-9A9D-A7772BA10546}"/>
              </a:ext>
            </a:extLst>
          </p:cNvPr>
          <p:cNvCxnSpPr>
            <a:stCxn id="37" idx="6"/>
            <a:endCxn id="31" idx="2"/>
          </p:cNvCxnSpPr>
          <p:nvPr/>
        </p:nvCxnSpPr>
        <p:spPr>
          <a:xfrm>
            <a:off x="1385790" y="2119601"/>
            <a:ext cx="1190671" cy="323700"/>
          </a:xfrm>
          <a:prstGeom prst="straightConnector1">
            <a:avLst/>
          </a:prstGeom>
          <a:noFill/>
          <a:ln w="25400" cap="flat" cmpd="sng">
            <a:solidFill>
              <a:srgbClr val="4F81BD"/>
            </a:solidFill>
            <a:prstDash val="solid"/>
            <a:round/>
            <a:headEnd type="none" w="sm" len="sm"/>
            <a:tailEnd type="none" w="sm" len="sm"/>
          </a:ln>
          <a:effectLst>
            <a:outerShdw blurRad="40000" dist="20000" dir="5400000" rotWithShape="0">
              <a:srgbClr val="000000">
                <a:alpha val="36470"/>
              </a:srgbClr>
            </a:outerShdw>
          </a:effectLst>
        </p:spPr>
      </p:cxnSp>
      <p:cxnSp>
        <p:nvCxnSpPr>
          <p:cNvPr id="51" name="Google Shape;262;p13">
            <a:extLst>
              <a:ext uri="{FF2B5EF4-FFF2-40B4-BE49-F238E27FC236}">
                <a16:creationId xmlns:a16="http://schemas.microsoft.com/office/drawing/2014/main" id="{3453DCA6-FC13-0342-A8DC-ED9F45C74E81}"/>
              </a:ext>
            </a:extLst>
          </p:cNvPr>
          <p:cNvCxnSpPr>
            <a:stCxn id="41" idx="6"/>
            <a:endCxn id="31" idx="2"/>
          </p:cNvCxnSpPr>
          <p:nvPr/>
        </p:nvCxnSpPr>
        <p:spPr>
          <a:xfrm flipV="1">
            <a:off x="1385790" y="2443301"/>
            <a:ext cx="1190671" cy="187740"/>
          </a:xfrm>
          <a:prstGeom prst="straightConnector1">
            <a:avLst/>
          </a:prstGeom>
          <a:noFill/>
          <a:ln w="25400" cap="flat" cmpd="sng">
            <a:solidFill>
              <a:srgbClr val="4F81BD"/>
            </a:solidFill>
            <a:prstDash val="solid"/>
            <a:round/>
            <a:headEnd type="none" w="sm" len="sm"/>
            <a:tailEnd type="none" w="sm" len="sm"/>
          </a:ln>
          <a:effectLst>
            <a:outerShdw blurRad="40000" dist="20000" dir="5400000" rotWithShape="0">
              <a:srgbClr val="000000">
                <a:alpha val="36470"/>
              </a:srgbClr>
            </a:outerShdw>
          </a:effectLst>
        </p:spPr>
      </p:cxnSp>
      <p:cxnSp>
        <p:nvCxnSpPr>
          <p:cNvPr id="52" name="Google Shape;263;p13">
            <a:extLst>
              <a:ext uri="{FF2B5EF4-FFF2-40B4-BE49-F238E27FC236}">
                <a16:creationId xmlns:a16="http://schemas.microsoft.com/office/drawing/2014/main" id="{1AAD56E8-38EF-8348-803E-79150F538F0B}"/>
              </a:ext>
            </a:extLst>
          </p:cNvPr>
          <p:cNvCxnSpPr>
            <a:cxnSpLocks/>
            <a:stCxn id="42" idx="6"/>
            <a:endCxn id="31" idx="2"/>
          </p:cNvCxnSpPr>
          <p:nvPr/>
        </p:nvCxnSpPr>
        <p:spPr>
          <a:xfrm flipV="1">
            <a:off x="1385790" y="2443301"/>
            <a:ext cx="1190671" cy="699180"/>
          </a:xfrm>
          <a:prstGeom prst="straightConnector1">
            <a:avLst/>
          </a:prstGeom>
          <a:noFill/>
          <a:ln w="25400" cap="flat" cmpd="sng">
            <a:solidFill>
              <a:srgbClr val="4F81BD"/>
            </a:solidFill>
            <a:prstDash val="solid"/>
            <a:round/>
            <a:headEnd type="none" w="sm" len="sm"/>
            <a:tailEnd type="none" w="sm" len="sm"/>
          </a:ln>
          <a:effectLst>
            <a:outerShdw blurRad="40000" dist="20000" dir="5400000" rotWithShape="0">
              <a:srgbClr val="000000">
                <a:alpha val="36470"/>
              </a:srgbClr>
            </a:outerShdw>
          </a:effectLst>
        </p:spPr>
      </p:cxnSp>
      <p:cxnSp>
        <p:nvCxnSpPr>
          <p:cNvPr id="53" name="Google Shape;264;p13">
            <a:extLst>
              <a:ext uri="{FF2B5EF4-FFF2-40B4-BE49-F238E27FC236}">
                <a16:creationId xmlns:a16="http://schemas.microsoft.com/office/drawing/2014/main" id="{4A311716-419D-0849-B941-FBC1B5AFA5F3}"/>
              </a:ext>
            </a:extLst>
          </p:cNvPr>
          <p:cNvCxnSpPr>
            <a:stCxn id="43" idx="6"/>
            <a:endCxn id="31" idx="2"/>
          </p:cNvCxnSpPr>
          <p:nvPr/>
        </p:nvCxnSpPr>
        <p:spPr>
          <a:xfrm flipV="1">
            <a:off x="1385790" y="2443301"/>
            <a:ext cx="1190671" cy="1210620"/>
          </a:xfrm>
          <a:prstGeom prst="straightConnector1">
            <a:avLst/>
          </a:prstGeom>
          <a:noFill/>
          <a:ln w="25400" cap="flat" cmpd="sng">
            <a:solidFill>
              <a:srgbClr val="4F81BD"/>
            </a:solidFill>
            <a:prstDash val="solid"/>
            <a:round/>
            <a:headEnd type="none" w="sm" len="sm"/>
            <a:tailEnd type="none" w="sm" len="sm"/>
          </a:ln>
          <a:effectLst>
            <a:outerShdw blurRad="40000" dist="20000" dir="5400000" rotWithShape="0">
              <a:srgbClr val="000000">
                <a:alpha val="36470"/>
              </a:srgbClr>
            </a:outerShdw>
          </a:effectLst>
        </p:spPr>
      </p:cxnSp>
      <p:cxnSp>
        <p:nvCxnSpPr>
          <p:cNvPr id="54" name="Google Shape;265;p13">
            <a:extLst>
              <a:ext uri="{FF2B5EF4-FFF2-40B4-BE49-F238E27FC236}">
                <a16:creationId xmlns:a16="http://schemas.microsoft.com/office/drawing/2014/main" id="{C9F84A8A-3F7B-6942-B78D-7A25F441A4E2}"/>
              </a:ext>
            </a:extLst>
          </p:cNvPr>
          <p:cNvCxnSpPr>
            <a:stCxn id="44" idx="6"/>
            <a:endCxn id="31" idx="2"/>
          </p:cNvCxnSpPr>
          <p:nvPr/>
        </p:nvCxnSpPr>
        <p:spPr>
          <a:xfrm flipV="1">
            <a:off x="1385790" y="2443301"/>
            <a:ext cx="1190671" cy="1722060"/>
          </a:xfrm>
          <a:prstGeom prst="straightConnector1">
            <a:avLst/>
          </a:prstGeom>
          <a:noFill/>
          <a:ln w="25400" cap="flat" cmpd="sng">
            <a:solidFill>
              <a:srgbClr val="4F81BD"/>
            </a:solidFill>
            <a:prstDash val="solid"/>
            <a:round/>
            <a:headEnd type="none" w="sm" len="sm"/>
            <a:tailEnd type="none" w="sm" len="sm"/>
          </a:ln>
          <a:effectLst>
            <a:outerShdw blurRad="40000" dist="20000" dir="5400000" rotWithShape="0">
              <a:srgbClr val="000000">
                <a:alpha val="36470"/>
              </a:srgbClr>
            </a:outerShdw>
          </a:effectLst>
        </p:spPr>
      </p:cxnSp>
      <p:cxnSp>
        <p:nvCxnSpPr>
          <p:cNvPr id="55" name="Google Shape;266;p13">
            <a:extLst>
              <a:ext uri="{FF2B5EF4-FFF2-40B4-BE49-F238E27FC236}">
                <a16:creationId xmlns:a16="http://schemas.microsoft.com/office/drawing/2014/main" id="{74257768-7FA4-B241-8AB1-73E4D45F273A}"/>
              </a:ext>
            </a:extLst>
          </p:cNvPr>
          <p:cNvCxnSpPr>
            <a:endCxn id="45" idx="2"/>
          </p:cNvCxnSpPr>
          <p:nvPr/>
        </p:nvCxnSpPr>
        <p:spPr>
          <a:xfrm rot="10800000" flipH="1">
            <a:off x="3489346" y="2435201"/>
            <a:ext cx="751500" cy="8100"/>
          </a:xfrm>
          <a:prstGeom prst="straightConnector1">
            <a:avLst/>
          </a:prstGeom>
          <a:noFill/>
          <a:ln w="25400" cap="flat" cmpd="sng">
            <a:solidFill>
              <a:srgbClr val="9BBB59"/>
            </a:solidFill>
            <a:prstDash val="solid"/>
            <a:round/>
            <a:headEnd type="none" w="sm" len="sm"/>
            <a:tailEnd type="none" w="sm" len="sm"/>
          </a:ln>
          <a:effectLst>
            <a:outerShdw blurRad="40000" dist="20000" dir="5400000" rotWithShape="0">
              <a:srgbClr val="000000">
                <a:alpha val="36470"/>
              </a:srgbClr>
            </a:outerShdw>
          </a:effectLst>
        </p:spPr>
      </p:cxnSp>
      <p:cxnSp>
        <p:nvCxnSpPr>
          <p:cNvPr id="56" name="Google Shape;267;p13">
            <a:extLst>
              <a:ext uri="{FF2B5EF4-FFF2-40B4-BE49-F238E27FC236}">
                <a16:creationId xmlns:a16="http://schemas.microsoft.com/office/drawing/2014/main" id="{C720EDCD-870F-DC49-8E15-55B78BE88808}"/>
              </a:ext>
            </a:extLst>
          </p:cNvPr>
          <p:cNvCxnSpPr>
            <a:stCxn id="45" idx="6"/>
            <a:endCxn id="48" idx="3"/>
          </p:cNvCxnSpPr>
          <p:nvPr/>
        </p:nvCxnSpPr>
        <p:spPr>
          <a:xfrm flipV="1">
            <a:off x="5121946" y="2037345"/>
            <a:ext cx="718111" cy="397856"/>
          </a:xfrm>
          <a:prstGeom prst="straightConnector1">
            <a:avLst/>
          </a:prstGeom>
          <a:noFill/>
          <a:ln w="25400" cap="flat" cmpd="sng">
            <a:solidFill>
              <a:srgbClr val="9BBB59"/>
            </a:solidFill>
            <a:prstDash val="solid"/>
            <a:round/>
            <a:headEnd type="none" w="sm" len="sm"/>
            <a:tailEnd type="none" w="sm" len="sm"/>
          </a:ln>
          <a:effectLst>
            <a:outerShdw blurRad="40000" dist="20000" dir="5400000" rotWithShape="0">
              <a:srgbClr val="000000">
                <a:alpha val="36470"/>
              </a:srgbClr>
            </a:outerShdw>
          </a:effectLst>
        </p:spPr>
      </p:cxnSp>
      <p:cxnSp>
        <p:nvCxnSpPr>
          <p:cNvPr id="57" name="Google Shape;268;p13">
            <a:extLst>
              <a:ext uri="{FF2B5EF4-FFF2-40B4-BE49-F238E27FC236}">
                <a16:creationId xmlns:a16="http://schemas.microsoft.com/office/drawing/2014/main" id="{A01AC2A8-BDF0-D24B-9CE8-2AA76116F3EB}"/>
              </a:ext>
            </a:extLst>
          </p:cNvPr>
          <p:cNvCxnSpPr>
            <a:stCxn id="45" idx="6"/>
            <a:endCxn id="46" idx="1"/>
          </p:cNvCxnSpPr>
          <p:nvPr/>
        </p:nvCxnSpPr>
        <p:spPr>
          <a:xfrm>
            <a:off x="5121946" y="2435201"/>
            <a:ext cx="718111" cy="379856"/>
          </a:xfrm>
          <a:prstGeom prst="straightConnector1">
            <a:avLst/>
          </a:prstGeom>
          <a:noFill/>
          <a:ln w="25400" cap="flat" cmpd="sng">
            <a:solidFill>
              <a:srgbClr val="9BBB59"/>
            </a:solidFill>
            <a:prstDash val="solid"/>
            <a:round/>
            <a:headEnd type="none" w="sm" len="sm"/>
            <a:tailEnd type="none" w="sm" len="sm"/>
          </a:ln>
          <a:effectLst>
            <a:outerShdw blurRad="40000" dist="20000" dir="5400000" rotWithShape="0">
              <a:srgbClr val="000000">
                <a:alpha val="36470"/>
              </a:srgbClr>
            </a:outerShdw>
          </a:effectLst>
        </p:spPr>
      </p:cxnSp>
      <p:sp>
        <p:nvSpPr>
          <p:cNvPr id="58" name="Google Shape;269;p13">
            <a:extLst>
              <a:ext uri="{FF2B5EF4-FFF2-40B4-BE49-F238E27FC236}">
                <a16:creationId xmlns:a16="http://schemas.microsoft.com/office/drawing/2014/main" id="{24784283-E418-B94E-ABBF-CBA1C6E733AC}"/>
              </a:ext>
            </a:extLst>
          </p:cNvPr>
          <p:cNvSpPr/>
          <p:nvPr/>
        </p:nvSpPr>
        <p:spPr>
          <a:xfrm>
            <a:off x="2497988" y="3200071"/>
            <a:ext cx="1164900" cy="623100"/>
          </a:xfrm>
          <a:prstGeom prst="ellipse">
            <a:avLst/>
          </a:prstGeom>
          <a:solidFill>
            <a:srgbClr val="595959"/>
          </a:solidFill>
          <a:ln w="9525" cap="flat" cmpd="sng">
            <a:solidFill>
              <a:srgbClr val="595959"/>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FFFFFF"/>
                </a:solidFill>
                <a:latin typeface="Calibri"/>
                <a:ea typeface="Calibri"/>
                <a:cs typeface="Calibri"/>
                <a:sym typeface="Calibri"/>
              </a:rPr>
              <a:t>SABER</a:t>
            </a:r>
            <a:endParaRPr sz="1400" b="0" i="0" u="none" strike="noStrike" cap="none">
              <a:solidFill>
                <a:srgbClr val="000000"/>
              </a:solidFill>
              <a:latin typeface="Arial"/>
              <a:ea typeface="Arial"/>
              <a:cs typeface="Arial"/>
              <a:sym typeface="Arial"/>
            </a:endParaRPr>
          </a:p>
        </p:txBody>
      </p:sp>
      <p:cxnSp>
        <p:nvCxnSpPr>
          <p:cNvPr id="59" name="Google Shape;270;p13">
            <a:extLst>
              <a:ext uri="{FF2B5EF4-FFF2-40B4-BE49-F238E27FC236}">
                <a16:creationId xmlns:a16="http://schemas.microsoft.com/office/drawing/2014/main" id="{DD115106-9E50-F94A-BEC1-7E2C0025D96D}"/>
              </a:ext>
            </a:extLst>
          </p:cNvPr>
          <p:cNvCxnSpPr>
            <a:stCxn id="31" idx="4"/>
            <a:endCxn id="58" idx="0"/>
          </p:cNvCxnSpPr>
          <p:nvPr/>
        </p:nvCxnSpPr>
        <p:spPr>
          <a:xfrm>
            <a:off x="3021211" y="2745251"/>
            <a:ext cx="59227" cy="454820"/>
          </a:xfrm>
          <a:prstGeom prst="straightConnector1">
            <a:avLst/>
          </a:prstGeom>
          <a:noFill/>
          <a:ln w="25400" cap="flat" cmpd="sng">
            <a:solidFill>
              <a:srgbClr val="595959"/>
            </a:solidFill>
            <a:prstDash val="solid"/>
            <a:round/>
            <a:headEnd type="none" w="sm" len="sm"/>
            <a:tailEnd type="none" w="sm" len="sm"/>
          </a:ln>
          <a:effectLst>
            <a:outerShdw blurRad="40000" dist="20000" dir="5400000" rotWithShape="0">
              <a:srgbClr val="000000">
                <a:alpha val="36470"/>
              </a:srgbClr>
            </a:outerShdw>
          </a:effectLst>
        </p:spPr>
      </p:cxnSp>
      <p:sp>
        <p:nvSpPr>
          <p:cNvPr id="60" name="Google Shape;271;p13">
            <a:extLst>
              <a:ext uri="{FF2B5EF4-FFF2-40B4-BE49-F238E27FC236}">
                <a16:creationId xmlns:a16="http://schemas.microsoft.com/office/drawing/2014/main" id="{93D47738-0CBE-CD48-A1F5-1E1B719D2355}"/>
              </a:ext>
            </a:extLst>
          </p:cNvPr>
          <p:cNvSpPr/>
          <p:nvPr/>
        </p:nvSpPr>
        <p:spPr>
          <a:xfrm>
            <a:off x="3923811" y="926713"/>
            <a:ext cx="1447800" cy="1154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Calibri"/>
                <a:ea typeface="Calibri"/>
                <a:cs typeface="Calibri"/>
                <a:sym typeface="Calibri"/>
              </a:rPr>
              <a:t>UFO </a:t>
            </a:r>
            <a:br>
              <a:rPr lang="en-US" sz="1800" b="1" i="0" u="none" strike="noStrike" cap="none" dirty="0">
                <a:solidFill>
                  <a:srgbClr val="000000"/>
                </a:solidFill>
                <a:latin typeface="Calibri"/>
                <a:ea typeface="Calibri"/>
                <a:cs typeface="Calibri"/>
                <a:sym typeface="Calibri"/>
              </a:rPr>
            </a:br>
            <a:r>
              <a:rPr lang="en-US" sz="1100" b="1" i="0" u="none" strike="noStrike" cap="none" dirty="0">
                <a:solidFill>
                  <a:srgbClr val="000000"/>
                </a:solidFill>
                <a:latin typeface="Calibri"/>
                <a:ea typeface="Calibri"/>
                <a:cs typeface="Calibri"/>
                <a:sym typeface="Calibri"/>
              </a:rPr>
              <a:t>(Unified Forward Operator)</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Calibri"/>
                <a:ea typeface="Calibri"/>
                <a:cs typeface="Calibri"/>
                <a:sym typeface="Calibri"/>
              </a:rPr>
              <a:t>The ‘app-store’ of model-agnostic </a:t>
            </a:r>
            <a:br>
              <a:rPr lang="en-US" sz="1100" b="0" i="0" u="none" strike="noStrike" cap="none" dirty="0">
                <a:solidFill>
                  <a:srgbClr val="000000"/>
                </a:solidFill>
                <a:latin typeface="Calibri"/>
                <a:ea typeface="Calibri"/>
                <a:cs typeface="Calibri"/>
                <a:sym typeface="Calibri"/>
              </a:rPr>
            </a:br>
            <a:r>
              <a:rPr lang="en-US" sz="1100" b="0" i="0" u="none" strike="noStrike" cap="none" dirty="0">
                <a:solidFill>
                  <a:srgbClr val="000000"/>
                </a:solidFill>
                <a:latin typeface="Calibri"/>
                <a:ea typeface="Calibri"/>
                <a:cs typeface="Calibri"/>
                <a:sym typeface="Calibri"/>
              </a:rPr>
              <a:t>observation operators</a:t>
            </a:r>
            <a:endParaRPr sz="1400" b="0" i="0" u="none" strike="noStrike" cap="none" dirty="0">
              <a:solidFill>
                <a:srgbClr val="000000"/>
              </a:solidFill>
              <a:latin typeface="Arial"/>
              <a:ea typeface="Arial"/>
              <a:cs typeface="Arial"/>
              <a:sym typeface="Arial"/>
            </a:endParaRPr>
          </a:p>
        </p:txBody>
      </p:sp>
      <p:sp>
        <p:nvSpPr>
          <p:cNvPr id="61" name="Google Shape;272;p13">
            <a:extLst>
              <a:ext uri="{FF2B5EF4-FFF2-40B4-BE49-F238E27FC236}">
                <a16:creationId xmlns:a16="http://schemas.microsoft.com/office/drawing/2014/main" id="{1E5EB75C-5E54-574C-8CA2-5D5C77E1A15F}"/>
              </a:ext>
            </a:extLst>
          </p:cNvPr>
          <p:cNvSpPr/>
          <p:nvPr/>
        </p:nvSpPr>
        <p:spPr>
          <a:xfrm>
            <a:off x="6592272" y="2556161"/>
            <a:ext cx="1924200" cy="984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Calibri"/>
                <a:ea typeface="Calibri"/>
                <a:cs typeface="Calibri"/>
                <a:sym typeface="Calibri"/>
              </a:rPr>
              <a:t>IODA </a:t>
            </a:r>
            <a:br>
              <a:rPr lang="en-US" sz="1800" b="1" i="0" u="none" strike="noStrike" cap="none" dirty="0">
                <a:solidFill>
                  <a:srgbClr val="000000"/>
                </a:solidFill>
                <a:latin typeface="Calibri"/>
                <a:ea typeface="Calibri"/>
                <a:cs typeface="Calibri"/>
                <a:sym typeface="Calibri"/>
              </a:rPr>
            </a:br>
            <a:r>
              <a:rPr lang="en-US" sz="1100" b="1" i="0" u="none" strike="noStrike" cap="none" dirty="0">
                <a:solidFill>
                  <a:srgbClr val="000000"/>
                </a:solidFill>
                <a:latin typeface="Calibri"/>
                <a:ea typeface="Calibri"/>
                <a:cs typeface="Calibri"/>
                <a:sym typeface="Calibri"/>
              </a:rPr>
              <a:t>(Interface for Observation Data Access)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Calibri"/>
                <a:ea typeface="Calibri"/>
                <a:cs typeface="Calibri"/>
                <a:sym typeface="Calibri"/>
              </a:rPr>
              <a:t>Performs all the I/O of the observations </a:t>
            </a:r>
            <a:endParaRPr sz="1400" b="0" i="0" u="none" strike="noStrike" cap="none" dirty="0">
              <a:solidFill>
                <a:srgbClr val="000000"/>
              </a:solidFill>
              <a:latin typeface="Arial"/>
              <a:ea typeface="Arial"/>
              <a:cs typeface="Arial"/>
              <a:sym typeface="Arial"/>
            </a:endParaRPr>
          </a:p>
        </p:txBody>
      </p:sp>
      <p:sp>
        <p:nvSpPr>
          <p:cNvPr id="62" name="Google Shape;273;p13">
            <a:extLst>
              <a:ext uri="{FF2B5EF4-FFF2-40B4-BE49-F238E27FC236}">
                <a16:creationId xmlns:a16="http://schemas.microsoft.com/office/drawing/2014/main" id="{129384E3-FCEB-5449-82D4-7D6A03CDA7E3}"/>
              </a:ext>
            </a:extLst>
          </p:cNvPr>
          <p:cNvSpPr/>
          <p:nvPr/>
        </p:nvSpPr>
        <p:spPr>
          <a:xfrm>
            <a:off x="2405707" y="1031501"/>
            <a:ext cx="1493939" cy="11449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Calibri"/>
                <a:ea typeface="Calibri"/>
                <a:cs typeface="Calibri"/>
                <a:sym typeface="Calibri"/>
              </a:rPr>
              <a:t>OOPS</a:t>
            </a:r>
            <a:r>
              <a:rPr lang="en-US" sz="1100" b="1" i="0" u="none" strike="noStrike" cap="none" dirty="0">
                <a:solidFill>
                  <a:srgbClr val="000000"/>
                </a:solidFill>
                <a:latin typeface="Calibri"/>
                <a:ea typeface="Calibri"/>
                <a:cs typeface="Calibri"/>
                <a:sym typeface="Calibri"/>
              </a:rPr>
              <a:t> </a:t>
            </a:r>
            <a:br>
              <a:rPr lang="en-US" sz="1100" b="1" i="0" u="none" strike="noStrike" cap="none" dirty="0">
                <a:solidFill>
                  <a:srgbClr val="000000"/>
                </a:solidFill>
                <a:latin typeface="Calibri"/>
                <a:ea typeface="Calibri"/>
                <a:cs typeface="Calibri"/>
                <a:sym typeface="Calibri"/>
              </a:rPr>
            </a:br>
            <a:r>
              <a:rPr lang="en-US" sz="1100" b="1" i="0" u="none" strike="noStrike" cap="none" dirty="0">
                <a:solidFill>
                  <a:srgbClr val="000000"/>
                </a:solidFill>
                <a:latin typeface="Calibri"/>
                <a:ea typeface="Calibri"/>
                <a:cs typeface="Calibri"/>
                <a:sym typeface="Calibri"/>
              </a:rPr>
              <a:t>(Object Oriented Prediction System)</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Calibri"/>
                <a:ea typeface="Calibri"/>
                <a:cs typeface="Calibri"/>
                <a:sym typeface="Calibri"/>
              </a:rPr>
              <a:t>Full data assimilation generic algorithms</a:t>
            </a:r>
            <a:br>
              <a:rPr lang="en-US" sz="1100" b="0" i="0" u="none" strike="noStrike" cap="none" dirty="0">
                <a:solidFill>
                  <a:srgbClr val="000000"/>
                </a:solidFill>
                <a:latin typeface="Calibri"/>
                <a:ea typeface="Calibri"/>
                <a:cs typeface="Calibri"/>
                <a:sym typeface="Calibri"/>
              </a:rPr>
            </a:br>
            <a:br>
              <a:rPr lang="en-US" sz="1100" b="0" i="0" u="none" strike="noStrike" cap="none" dirty="0">
                <a:solidFill>
                  <a:srgbClr val="000000"/>
                </a:solidFill>
                <a:latin typeface="Calibri"/>
                <a:ea typeface="Calibri"/>
                <a:cs typeface="Calibri"/>
                <a:sym typeface="Calibri"/>
              </a:rPr>
            </a:br>
            <a:endParaRPr sz="1100" b="0" i="0" u="none" strike="noStrike" cap="none" dirty="0">
              <a:solidFill>
                <a:srgbClr val="000000"/>
              </a:solidFill>
              <a:latin typeface="Calibri"/>
              <a:ea typeface="Calibri"/>
              <a:cs typeface="Calibri"/>
              <a:sym typeface="Calibri"/>
            </a:endParaRPr>
          </a:p>
        </p:txBody>
      </p:sp>
      <p:sp>
        <p:nvSpPr>
          <p:cNvPr id="63" name="Google Shape;274;p13">
            <a:extLst>
              <a:ext uri="{FF2B5EF4-FFF2-40B4-BE49-F238E27FC236}">
                <a16:creationId xmlns:a16="http://schemas.microsoft.com/office/drawing/2014/main" id="{D7902BD1-B80B-A445-89F1-104C34753652}"/>
              </a:ext>
            </a:extLst>
          </p:cNvPr>
          <p:cNvSpPr/>
          <p:nvPr/>
        </p:nvSpPr>
        <p:spPr>
          <a:xfrm>
            <a:off x="6568827" y="1056551"/>
            <a:ext cx="1801800" cy="984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Calibri"/>
                <a:ea typeface="Calibri"/>
                <a:cs typeface="Calibri"/>
                <a:sym typeface="Calibri"/>
              </a:rPr>
              <a:t>CRTM </a:t>
            </a:r>
            <a:br>
              <a:rPr lang="en-US" sz="1800" b="1" i="0" u="none" strike="noStrike" cap="none" dirty="0">
                <a:solidFill>
                  <a:srgbClr val="000000"/>
                </a:solidFill>
                <a:latin typeface="Calibri"/>
                <a:ea typeface="Calibri"/>
                <a:cs typeface="Calibri"/>
                <a:sym typeface="Calibri"/>
              </a:rPr>
            </a:br>
            <a:r>
              <a:rPr lang="en-US" sz="1100" b="1" i="0" u="none" strike="noStrike" cap="none" dirty="0">
                <a:solidFill>
                  <a:srgbClr val="000000"/>
                </a:solidFill>
                <a:latin typeface="Calibri"/>
                <a:ea typeface="Calibri"/>
                <a:cs typeface="Calibri"/>
                <a:sym typeface="Calibri"/>
              </a:rPr>
              <a:t>(Community Radiative Transfer Model)</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Calibri"/>
                <a:ea typeface="Calibri"/>
                <a:cs typeface="Calibri"/>
                <a:sym typeface="Calibri"/>
              </a:rPr>
              <a:t>Accurately and efficiently simulate satellite radiances</a:t>
            </a:r>
            <a:endParaRPr sz="1400" b="0" i="0" u="none" strike="noStrike" cap="none" dirty="0">
              <a:solidFill>
                <a:srgbClr val="000000"/>
              </a:solidFill>
              <a:latin typeface="Arial"/>
              <a:ea typeface="Arial"/>
              <a:cs typeface="Arial"/>
              <a:sym typeface="Arial"/>
            </a:endParaRPr>
          </a:p>
        </p:txBody>
      </p:sp>
      <p:sp>
        <p:nvSpPr>
          <p:cNvPr id="64" name="Google Shape;275;p13">
            <a:extLst>
              <a:ext uri="{FF2B5EF4-FFF2-40B4-BE49-F238E27FC236}">
                <a16:creationId xmlns:a16="http://schemas.microsoft.com/office/drawing/2014/main" id="{4A259F0B-0E82-9C40-A386-A0054CF86060}"/>
              </a:ext>
            </a:extLst>
          </p:cNvPr>
          <p:cNvSpPr/>
          <p:nvPr/>
        </p:nvSpPr>
        <p:spPr>
          <a:xfrm>
            <a:off x="3628461" y="3003269"/>
            <a:ext cx="1805245" cy="122799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Calibri"/>
                <a:ea typeface="Calibri"/>
                <a:cs typeface="Calibri"/>
                <a:sym typeface="Calibri"/>
              </a:rPr>
              <a:t>SABER</a:t>
            </a:r>
            <a:r>
              <a:rPr lang="en-US" sz="1100" b="1" i="0" u="none" strike="noStrike" cap="none" dirty="0">
                <a:solidFill>
                  <a:srgbClr val="000000"/>
                </a:solidFill>
                <a:latin typeface="Calibri"/>
                <a:ea typeface="Calibri"/>
                <a:cs typeface="Calibri"/>
                <a:sym typeface="Calibri"/>
              </a:rPr>
              <a:t> </a:t>
            </a:r>
            <a:br>
              <a:rPr lang="en-US" sz="1100" b="1" i="0" u="none" strike="noStrike" cap="none" dirty="0">
                <a:solidFill>
                  <a:srgbClr val="000000"/>
                </a:solidFill>
                <a:latin typeface="Calibri"/>
                <a:ea typeface="Calibri"/>
                <a:cs typeface="Calibri"/>
                <a:sym typeface="Calibri"/>
              </a:rPr>
            </a:br>
            <a:r>
              <a:rPr lang="en-US" sz="1100" b="1" i="0" u="none" strike="noStrike" cap="none" dirty="0">
                <a:solidFill>
                  <a:srgbClr val="000000"/>
                </a:solidFill>
                <a:latin typeface="Calibri"/>
                <a:ea typeface="Calibri"/>
                <a:cs typeface="Calibri"/>
                <a:sym typeface="Calibri"/>
              </a:rPr>
              <a:t>(</a:t>
            </a:r>
            <a:r>
              <a:rPr lang="en-US" sz="1100" b="1" i="0" u="none" strike="noStrike" cap="none" dirty="0">
                <a:solidFill>
                  <a:srgbClr val="24292E"/>
                </a:solidFill>
                <a:highlight>
                  <a:srgbClr val="FFFFFF"/>
                </a:highlight>
                <a:latin typeface="Calibri"/>
                <a:ea typeface="Calibri"/>
                <a:cs typeface="Calibri"/>
                <a:sym typeface="Calibri"/>
              </a:rPr>
              <a:t>System-Agnostic Background Error Representation</a:t>
            </a:r>
            <a:r>
              <a:rPr lang="en-US" sz="1100" b="1" i="0" u="none" strike="noStrike" cap="none" dirty="0">
                <a:solidFill>
                  <a:srgbClr val="000000"/>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Calibri"/>
                <a:ea typeface="Calibri"/>
                <a:cs typeface="Calibri"/>
                <a:sym typeface="Calibri"/>
              </a:rPr>
              <a:t>Generic background error covariance (incl. BUMP)</a:t>
            </a:r>
            <a:endParaRPr sz="1100" b="0" i="0" u="none" strike="noStrike" cap="none" dirty="0">
              <a:solidFill>
                <a:srgbClr val="000000"/>
              </a:solidFill>
              <a:latin typeface="Calibri"/>
              <a:ea typeface="Calibri"/>
              <a:cs typeface="Calibri"/>
              <a:sym typeface="Calibri"/>
            </a:endParaRPr>
          </a:p>
        </p:txBody>
      </p:sp>
      <p:sp>
        <p:nvSpPr>
          <p:cNvPr id="65" name="Google Shape;276;p13">
            <a:extLst>
              <a:ext uri="{FF2B5EF4-FFF2-40B4-BE49-F238E27FC236}">
                <a16:creationId xmlns:a16="http://schemas.microsoft.com/office/drawing/2014/main" id="{7B0F7058-CC40-DD48-B264-C4F6A1829CEC}"/>
              </a:ext>
            </a:extLst>
          </p:cNvPr>
          <p:cNvSpPr/>
          <p:nvPr/>
        </p:nvSpPr>
        <p:spPr>
          <a:xfrm>
            <a:off x="465090" y="4503861"/>
            <a:ext cx="920700" cy="4206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FFFFFF"/>
                </a:solidFill>
                <a:latin typeface="Calibri"/>
                <a:ea typeface="Calibri"/>
                <a:cs typeface="Calibri"/>
                <a:sym typeface="Calibri"/>
              </a:rPr>
              <a:t>CICE5</a:t>
            </a:r>
            <a:endParaRPr sz="1200" b="0" i="0" u="none" strike="noStrike" cap="none">
              <a:solidFill>
                <a:srgbClr val="000000"/>
              </a:solidFill>
              <a:latin typeface="Arial"/>
              <a:ea typeface="Arial"/>
              <a:cs typeface="Arial"/>
              <a:sym typeface="Arial"/>
            </a:endParaRPr>
          </a:p>
        </p:txBody>
      </p:sp>
      <p:cxnSp>
        <p:nvCxnSpPr>
          <p:cNvPr id="66" name="Google Shape;277;p13">
            <a:extLst>
              <a:ext uri="{FF2B5EF4-FFF2-40B4-BE49-F238E27FC236}">
                <a16:creationId xmlns:a16="http://schemas.microsoft.com/office/drawing/2014/main" id="{B35B92FF-FA0E-8D4F-88C9-F4D473890C9E}"/>
              </a:ext>
            </a:extLst>
          </p:cNvPr>
          <p:cNvCxnSpPr>
            <a:cxnSpLocks/>
            <a:stCxn id="65" idx="6"/>
            <a:endCxn id="31" idx="2"/>
          </p:cNvCxnSpPr>
          <p:nvPr/>
        </p:nvCxnSpPr>
        <p:spPr>
          <a:xfrm flipV="1">
            <a:off x="1385790" y="2443301"/>
            <a:ext cx="1190671" cy="2270860"/>
          </a:xfrm>
          <a:prstGeom prst="straightConnector1">
            <a:avLst/>
          </a:prstGeom>
          <a:noFill/>
          <a:ln w="25400" cap="flat" cmpd="sng">
            <a:solidFill>
              <a:srgbClr val="4F81BD"/>
            </a:solidFill>
            <a:prstDash val="solid"/>
            <a:round/>
            <a:headEnd type="none" w="sm" len="sm"/>
            <a:tailEnd type="none" w="sm" len="sm"/>
          </a:ln>
          <a:effectLst>
            <a:outerShdw blurRad="40000" dist="20000" dir="5400000" rotWithShape="0">
              <a:srgbClr val="000000">
                <a:alpha val="36470"/>
              </a:srgbClr>
            </a:outerShdw>
          </a:effectLst>
        </p:spPr>
      </p:cxnSp>
      <p:cxnSp>
        <p:nvCxnSpPr>
          <p:cNvPr id="67" name="Google Shape;278;p13">
            <a:extLst>
              <a:ext uri="{FF2B5EF4-FFF2-40B4-BE49-F238E27FC236}">
                <a16:creationId xmlns:a16="http://schemas.microsoft.com/office/drawing/2014/main" id="{570FBB09-27E9-D64C-B626-0BC1EB91F28D}"/>
              </a:ext>
            </a:extLst>
          </p:cNvPr>
          <p:cNvCxnSpPr>
            <a:cxnSpLocks/>
            <a:stCxn id="68" idx="6"/>
            <a:endCxn id="31" idx="2"/>
          </p:cNvCxnSpPr>
          <p:nvPr/>
        </p:nvCxnSpPr>
        <p:spPr>
          <a:xfrm>
            <a:off x="1385790" y="1061736"/>
            <a:ext cx="1190671" cy="1381565"/>
          </a:xfrm>
          <a:prstGeom prst="straightConnector1">
            <a:avLst/>
          </a:prstGeom>
          <a:noFill/>
          <a:ln w="25400" cap="flat" cmpd="sng">
            <a:solidFill>
              <a:srgbClr val="4F81BD"/>
            </a:solidFill>
            <a:prstDash val="solid"/>
            <a:round/>
            <a:headEnd type="none" w="sm" len="sm"/>
            <a:tailEnd type="none" w="sm" len="sm"/>
          </a:ln>
          <a:effectLst>
            <a:outerShdw blurRad="40000" dist="20000" dir="5400000" rotWithShape="0">
              <a:srgbClr val="000000">
                <a:alpha val="36470"/>
              </a:srgbClr>
            </a:outerShdw>
          </a:effectLst>
        </p:spPr>
      </p:cxnSp>
      <p:sp>
        <p:nvSpPr>
          <p:cNvPr id="68" name="Google Shape;279;p13">
            <a:extLst>
              <a:ext uri="{FF2B5EF4-FFF2-40B4-BE49-F238E27FC236}">
                <a16:creationId xmlns:a16="http://schemas.microsoft.com/office/drawing/2014/main" id="{C6C688B9-A566-AA4E-AF08-CB5434DD54B1}"/>
              </a:ext>
            </a:extLst>
          </p:cNvPr>
          <p:cNvSpPr/>
          <p:nvPr/>
        </p:nvSpPr>
        <p:spPr>
          <a:xfrm>
            <a:off x="465090" y="851436"/>
            <a:ext cx="920700" cy="4206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FFFFFF"/>
                </a:solidFill>
                <a:latin typeface="Calibri"/>
                <a:ea typeface="Calibri"/>
                <a:cs typeface="Calibri"/>
                <a:sym typeface="Calibri"/>
              </a:rPr>
              <a:t>NEPTUNE</a:t>
            </a:r>
            <a:endParaRPr sz="900" b="0" i="0" u="none" strike="noStrike" cap="none">
              <a:solidFill>
                <a:srgbClr val="000000"/>
              </a:solidFill>
              <a:latin typeface="Arial"/>
              <a:ea typeface="Arial"/>
              <a:cs typeface="Arial"/>
              <a:sym typeface="Arial"/>
            </a:endParaRPr>
          </a:p>
        </p:txBody>
      </p:sp>
      <p:sp>
        <p:nvSpPr>
          <p:cNvPr id="69" name="Google Shape;280;p13">
            <a:extLst>
              <a:ext uri="{FF2B5EF4-FFF2-40B4-BE49-F238E27FC236}">
                <a16:creationId xmlns:a16="http://schemas.microsoft.com/office/drawing/2014/main" id="{6EA65C23-8E36-EF45-AA58-999EBF61EC71}"/>
              </a:ext>
            </a:extLst>
          </p:cNvPr>
          <p:cNvSpPr txBox="1"/>
          <p:nvPr/>
        </p:nvSpPr>
        <p:spPr>
          <a:xfrm>
            <a:off x="2250828" y="4267660"/>
            <a:ext cx="6619630" cy="623100"/>
          </a:xfrm>
          <a:prstGeom prst="rect">
            <a:avLst/>
          </a:prstGeom>
          <a:solidFill>
            <a:srgbClr val="C9DAF8"/>
          </a:solidFill>
          <a:ln w="9525"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Calibri"/>
                <a:ea typeface="Calibri"/>
                <a:cs typeface="Calibri"/>
                <a:sym typeface="Calibri"/>
              </a:rPr>
              <a:t>Abstract interfaces (separation of concerns) are the most important aspect of the design</a:t>
            </a:r>
            <a:endParaRPr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400" b="0" i="0" u="none" strike="noStrike" cap="none" dirty="0">
                <a:solidFill>
                  <a:srgbClr val="FF0000"/>
                </a:solidFill>
                <a:latin typeface="Calibri"/>
                <a:ea typeface="Calibri"/>
                <a:cs typeface="Calibri"/>
                <a:sym typeface="Calibri"/>
              </a:rPr>
              <a:t>The end of the monolithic gigantic jumble of code</a:t>
            </a:r>
            <a:endParaRPr sz="1400" b="0" i="0" u="none" strike="noStrike" cap="none"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637189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Infrastructure, working practices</a:t>
            </a:r>
          </a:p>
        </p:txBody>
      </p:sp>
      <p:sp>
        <p:nvSpPr>
          <p:cNvPr id="5" name="TextBox 4"/>
          <p:cNvSpPr txBox="1"/>
          <p:nvPr/>
        </p:nvSpPr>
        <p:spPr>
          <a:xfrm>
            <a:off x="113396" y="820708"/>
            <a:ext cx="8686161" cy="4278094"/>
          </a:xfrm>
          <a:prstGeom prst="rect">
            <a:avLst/>
          </a:prstGeom>
          <a:noFill/>
        </p:spPr>
        <p:txBody>
          <a:bodyPr wrap="square" rtlCol="0">
            <a:spAutoFit/>
          </a:bodyPr>
          <a:lstStyle/>
          <a:p>
            <a:pPr marL="457200" indent="-457200">
              <a:buClr>
                <a:schemeClr val="bg2"/>
              </a:buClr>
              <a:buFont typeface="Arial" charset="0"/>
              <a:buChar char="•"/>
            </a:pPr>
            <a:r>
              <a:rPr lang="en-US" sz="2400" dirty="0">
                <a:solidFill>
                  <a:schemeClr val="bg2"/>
                </a:solidFill>
              </a:rPr>
              <a:t>Enforce software quality</a:t>
            </a:r>
          </a:p>
          <a:p>
            <a:pPr marL="800100" lvl="1" indent="-342900">
              <a:buClr>
                <a:schemeClr val="bg2"/>
              </a:buClr>
              <a:buFont typeface=".AppleSystemUIFont" charset="-120"/>
              <a:buChar char="-"/>
            </a:pPr>
            <a:r>
              <a:rPr lang="en-US" sz="2000" dirty="0"/>
              <a:t>Correctness, coding norms, efficiency</a:t>
            </a:r>
          </a:p>
          <a:p>
            <a:pPr marL="457200" indent="-457200">
              <a:buClr>
                <a:schemeClr val="bg2"/>
              </a:buClr>
              <a:buFont typeface="Arial" charset="0"/>
              <a:buChar char="•"/>
            </a:pPr>
            <a:endParaRPr lang="en-US" sz="1200" dirty="0"/>
          </a:p>
          <a:p>
            <a:pPr marL="457200" indent="-457200">
              <a:buClr>
                <a:schemeClr val="bg2"/>
              </a:buClr>
              <a:buFont typeface="Arial" charset="0"/>
              <a:buChar char="•"/>
            </a:pPr>
            <a:r>
              <a:rPr lang="en-US" sz="2400" dirty="0">
                <a:solidFill>
                  <a:schemeClr val="bg2"/>
                </a:solidFill>
              </a:rPr>
              <a:t>Continuous Integration, Testing framework</a:t>
            </a:r>
          </a:p>
          <a:p>
            <a:pPr marL="800100" lvl="1" indent="-342900">
              <a:buClr>
                <a:schemeClr val="bg2"/>
              </a:buClr>
              <a:buFont typeface=".AppleSystemUIFont" charset="-120"/>
              <a:buChar char="-"/>
            </a:pPr>
            <a:r>
              <a:rPr lang="en-US" sz="2000" dirty="0"/>
              <a:t>Toolbox for writing tests</a:t>
            </a:r>
          </a:p>
          <a:p>
            <a:pPr marL="800100" lvl="1" indent="-342900">
              <a:buClr>
                <a:schemeClr val="bg2"/>
              </a:buClr>
              <a:buFont typeface=".AppleSystemUIFont" charset="-120"/>
              <a:buChar char="-"/>
            </a:pPr>
            <a:r>
              <a:rPr lang="en-US" sz="2000" dirty="0"/>
              <a:t>Automated running of tests (on pull requests)</a:t>
            </a:r>
          </a:p>
          <a:p>
            <a:pPr marL="457200" indent="-457200">
              <a:buClr>
                <a:schemeClr val="bg2"/>
              </a:buClr>
              <a:buFont typeface="Arial" charset="0"/>
              <a:buChar char="•"/>
            </a:pPr>
            <a:endParaRPr lang="en-US" sz="1200" dirty="0"/>
          </a:p>
          <a:p>
            <a:pPr marL="457200" indent="-457200">
              <a:buClr>
                <a:schemeClr val="bg2"/>
              </a:buClr>
              <a:buFont typeface="Arial" charset="0"/>
              <a:buChar char="•"/>
            </a:pPr>
            <a:r>
              <a:rPr lang="en-US" sz="2400" dirty="0">
                <a:solidFill>
                  <a:schemeClr val="bg2"/>
                </a:solidFill>
              </a:rPr>
              <a:t>Effort on portability</a:t>
            </a:r>
          </a:p>
          <a:p>
            <a:pPr marL="800100" lvl="1" indent="-342900">
              <a:buClr>
                <a:schemeClr val="bg2"/>
              </a:buClr>
              <a:buFont typeface=".AppleSystemUIFont" charset="-120"/>
              <a:buChar char="-"/>
            </a:pPr>
            <a:r>
              <a:rPr lang="en-US" sz="2000" dirty="0"/>
              <a:t>Flexible build system (</a:t>
            </a:r>
            <a:r>
              <a:rPr lang="en-US" sz="2000" dirty="0" err="1"/>
              <a:t>ecbuild</a:t>
            </a:r>
            <a:r>
              <a:rPr lang="en-US" sz="2000" dirty="0"/>
              <a:t>, </a:t>
            </a:r>
            <a:r>
              <a:rPr lang="en-US" sz="2000" dirty="0" err="1"/>
              <a:t>cmake</a:t>
            </a:r>
            <a:r>
              <a:rPr lang="en-US" sz="2000" dirty="0"/>
              <a:t>-based)</a:t>
            </a:r>
          </a:p>
          <a:p>
            <a:pPr marL="800100" lvl="1" indent="-342900">
              <a:buClr>
                <a:schemeClr val="bg2"/>
              </a:buClr>
              <a:buFont typeface=".AppleSystemUIFont" charset="-120"/>
              <a:buChar char="-"/>
            </a:pPr>
            <a:r>
              <a:rPr lang="en-US" sz="2000" dirty="0"/>
              <a:t>Automatically run tests with several compilers</a:t>
            </a:r>
          </a:p>
          <a:p>
            <a:pPr marL="800100" lvl="1" indent="-342900">
              <a:buClr>
                <a:schemeClr val="bg2"/>
              </a:buClr>
              <a:buFont typeface=".AppleSystemUIFont" charset="-120"/>
              <a:buChar char="-"/>
            </a:pPr>
            <a:r>
              <a:rPr lang="en-US" sz="2000" dirty="0"/>
              <a:t>JEDI available in containers (singularity, </a:t>
            </a:r>
            <a:r>
              <a:rPr lang="en-US" sz="2000" dirty="0" err="1"/>
              <a:t>charliecloud</a:t>
            </a:r>
            <a:r>
              <a:rPr lang="en-US" sz="2000" dirty="0"/>
              <a:t>)</a:t>
            </a:r>
          </a:p>
          <a:p>
            <a:pPr>
              <a:buClr>
                <a:schemeClr val="bg2"/>
              </a:buClr>
            </a:pPr>
            <a:endParaRPr lang="en-US" sz="1200" dirty="0"/>
          </a:p>
          <a:p>
            <a:pPr marL="457200" indent="-457200">
              <a:buClr>
                <a:schemeClr val="bg2"/>
              </a:buClr>
              <a:buFont typeface="Arial" charset="0"/>
              <a:buChar char="•"/>
            </a:pPr>
            <a:r>
              <a:rPr lang="en-US" sz="2400" dirty="0">
                <a:solidFill>
                  <a:schemeClr val="bg2"/>
                </a:solidFill>
              </a:rPr>
              <a:t>Documentation</a:t>
            </a:r>
          </a:p>
          <a:p>
            <a:pPr marL="800100" lvl="1" indent="-342900">
              <a:buClr>
                <a:schemeClr val="bg2"/>
              </a:buClr>
              <a:buFont typeface=".AppleSystemUIFont" charset="-120"/>
              <a:buChar char="-"/>
            </a:pPr>
            <a:r>
              <a:rPr lang="en-US" sz="2000" dirty="0" err="1"/>
              <a:t>Doxygen</a:t>
            </a:r>
            <a:r>
              <a:rPr lang="en-US" sz="2000" dirty="0"/>
              <a:t>, </a:t>
            </a:r>
            <a:r>
              <a:rPr lang="en-US" sz="2000" dirty="0" err="1"/>
              <a:t>sphynx</a:t>
            </a:r>
            <a:r>
              <a:rPr lang="en-US" sz="2000" dirty="0"/>
              <a:t>, (</a:t>
            </a:r>
            <a:r>
              <a:rPr lang="en-US" sz="2000" dirty="0" err="1"/>
              <a:t>readthedocs</a:t>
            </a:r>
            <a:r>
              <a:rPr lang="en-US" sz="2000" dirty="0"/>
              <a:t>)</a:t>
            </a:r>
          </a:p>
        </p:txBody>
      </p:sp>
    </p:spTree>
    <p:extLst>
      <p:ext uri="{BB962C8B-B14F-4D97-AF65-F5344CB8AC3E}">
        <p14:creationId xmlns:p14="http://schemas.microsoft.com/office/powerpoint/2010/main" val="3605478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G_1727.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616386"/>
            <a:ext cx="6400800" cy="2870095"/>
          </a:xfrm>
          <a:prstGeom prst="rect">
            <a:avLst/>
          </a:prstGeom>
        </p:spPr>
      </p:pic>
      <p:sp>
        <p:nvSpPr>
          <p:cNvPr id="6" name="Title 1">
            <a:extLst>
              <a:ext uri="{FF2B5EF4-FFF2-40B4-BE49-F238E27FC236}">
                <a16:creationId xmlns:a16="http://schemas.microsoft.com/office/drawing/2014/main" id="{4BE274CA-C735-964D-B399-8326292D6C49}"/>
              </a:ext>
            </a:extLst>
          </p:cNvPr>
          <p:cNvSpPr>
            <a:spLocks noGrp="1"/>
          </p:cNvSpPr>
          <p:nvPr>
            <p:ph type="title"/>
          </p:nvPr>
        </p:nvSpPr>
        <p:spPr>
          <a:xfrm>
            <a:off x="133402" y="0"/>
            <a:ext cx="8448668" cy="612372"/>
          </a:xfrm>
        </p:spPr>
        <p:txBody>
          <a:bodyPr>
            <a:normAutofit fontScale="90000"/>
          </a:bodyPr>
          <a:lstStyle/>
          <a:p>
            <a:pPr algn="l"/>
            <a:r>
              <a:rPr lang="en-US" sz="3600" dirty="0"/>
              <a:t>Bringing people in: JEDI Academy</a:t>
            </a:r>
          </a:p>
        </p:txBody>
      </p:sp>
      <p:pic>
        <p:nvPicPr>
          <p:cNvPr id="5" name="Picture 4">
            <a:extLst>
              <a:ext uri="{FF2B5EF4-FFF2-40B4-BE49-F238E27FC236}">
                <a16:creationId xmlns:a16="http://schemas.microsoft.com/office/drawing/2014/main" id="{945539AE-F2E6-CE42-875B-98F74FACA7F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699974" y="2769514"/>
            <a:ext cx="6444026" cy="2373986"/>
          </a:xfrm>
          <a:prstGeom prst="rect">
            <a:avLst/>
          </a:prstGeom>
        </p:spPr>
      </p:pic>
      <p:sp>
        <p:nvSpPr>
          <p:cNvPr id="7" name="TextBox 6"/>
          <p:cNvSpPr txBox="1"/>
          <p:nvPr/>
        </p:nvSpPr>
        <p:spPr>
          <a:xfrm>
            <a:off x="133409" y="777814"/>
            <a:ext cx="8686161" cy="830997"/>
          </a:xfrm>
          <a:prstGeom prst="rect">
            <a:avLst/>
          </a:prstGeom>
          <a:noFill/>
        </p:spPr>
        <p:txBody>
          <a:bodyPr wrap="square" rtlCol="0">
            <a:spAutoFit/>
          </a:bodyPr>
          <a:lstStyle/>
          <a:p>
            <a:pPr marL="457200" indent="-457200">
              <a:buClr>
                <a:schemeClr val="bg2"/>
              </a:buClr>
              <a:buFont typeface="Lucida Grande"/>
              <a:buChar char="-"/>
            </a:pPr>
            <a:r>
              <a:rPr lang="en-US" sz="2400" dirty="0"/>
              <a:t>June 2018, Nov. 2018, June 2019, Feb. 2020</a:t>
            </a:r>
          </a:p>
          <a:p>
            <a:pPr marL="457200" indent="-457200">
              <a:buClr>
                <a:schemeClr val="bg2"/>
              </a:buClr>
              <a:buFont typeface="Lucida Grande"/>
              <a:buChar char="-"/>
            </a:pPr>
            <a:r>
              <a:rPr lang="en-US" sz="2400" dirty="0"/>
              <a:t>4 days of lectures and practical sessions with the code</a:t>
            </a:r>
          </a:p>
        </p:txBody>
      </p:sp>
      <p:sp>
        <p:nvSpPr>
          <p:cNvPr id="11" name="Footer Placeholder 10"/>
          <p:cNvSpPr>
            <a:spLocks noGrp="1"/>
          </p:cNvSpPr>
          <p:nvPr>
            <p:ph type="ftr" sz="quarter" idx="11"/>
          </p:nvPr>
        </p:nvSpPr>
        <p:spPr/>
        <p:txBody>
          <a:bodyPr/>
          <a:lstStyle/>
          <a:p>
            <a:r>
              <a:rPr lang="en-US"/>
              <a:t>Y. Trémolet, JCSDA</a:t>
            </a:r>
          </a:p>
        </p:txBody>
      </p:sp>
    </p:spTree>
    <p:extLst>
      <p:ext uri="{BB962C8B-B14F-4D97-AF65-F5344CB8AC3E}">
        <p14:creationId xmlns:p14="http://schemas.microsoft.com/office/powerpoint/2010/main" val="2833534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5" name="Picture 4" descr="south.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60767" y="3"/>
            <a:ext cx="2983234" cy="3451129"/>
          </a:xfrm>
          <a:prstGeom prst="rect">
            <a:avLst/>
          </a:prstGeom>
        </p:spPr>
      </p:pic>
      <p:sp>
        <p:nvSpPr>
          <p:cNvPr id="327" name="Shape 327"/>
          <p:cNvSpPr txBox="1">
            <a:spLocks noGrp="1"/>
          </p:cNvSpPr>
          <p:nvPr>
            <p:ph type="body" idx="1"/>
          </p:nvPr>
        </p:nvSpPr>
        <p:spPr>
          <a:xfrm>
            <a:off x="103680" y="841091"/>
            <a:ext cx="5879158" cy="2480106"/>
          </a:xfrm>
          <a:prstGeom prst="rect">
            <a:avLst/>
          </a:prstGeom>
          <a:noFill/>
          <a:ln>
            <a:noFill/>
          </a:ln>
        </p:spPr>
        <p:txBody>
          <a:bodyPr spcFirstLastPara="1" wrap="square" lIns="91425" tIns="45700" rIns="91425" bIns="45700" anchor="t" anchorCtr="0">
            <a:noAutofit/>
          </a:bodyPr>
          <a:lstStyle/>
          <a:p>
            <a:pPr marL="342900" marR="0" lvl="0" indent="-342900" rtl="0">
              <a:spcBef>
                <a:spcPts val="0"/>
              </a:spcBef>
              <a:spcAft>
                <a:spcPts val="0"/>
              </a:spcAft>
              <a:buClr>
                <a:schemeClr val="dk2"/>
              </a:buClr>
              <a:buSzPct val="100000"/>
              <a:buFont typeface="Arial"/>
              <a:buChar char="•"/>
            </a:pPr>
            <a:r>
              <a:rPr lang="en-US" sz="2200" b="0" i="0" u="none" strike="noStrike" cap="none" dirty="0">
                <a:solidFill>
                  <a:schemeClr val="dk1"/>
                </a:solidFill>
                <a:ea typeface="Calibri"/>
                <a:cs typeface="Calibri"/>
                <a:sym typeface="Calibri"/>
              </a:rPr>
              <a:t>One specific topic</a:t>
            </a:r>
          </a:p>
          <a:p>
            <a:pPr marL="342900" marR="0" lvl="0" indent="-342900" rtl="0">
              <a:spcBef>
                <a:spcPts val="0"/>
              </a:spcBef>
              <a:spcAft>
                <a:spcPts val="0"/>
              </a:spcAft>
              <a:buClr>
                <a:schemeClr val="dk2"/>
              </a:buClr>
              <a:buSzPct val="100000"/>
              <a:buFont typeface="Arial"/>
              <a:buChar char="•"/>
            </a:pPr>
            <a:r>
              <a:rPr lang="en-US" sz="2200" b="0" i="0" u="none" strike="noStrike" cap="none" dirty="0">
                <a:solidFill>
                  <a:schemeClr val="dk1"/>
                </a:solidFill>
                <a:ea typeface="Calibri"/>
                <a:cs typeface="Calibri"/>
                <a:sym typeface="Calibri"/>
              </a:rPr>
              <a:t>Gather 8-10 people in a room for 1 or 2 weeks</a:t>
            </a:r>
          </a:p>
          <a:p>
            <a:pPr marL="342900" marR="0" lvl="0" indent="-342900" rtl="0">
              <a:spcBef>
                <a:spcPts val="0"/>
              </a:spcBef>
              <a:spcAft>
                <a:spcPts val="0"/>
              </a:spcAft>
              <a:buClr>
                <a:schemeClr val="dk2"/>
              </a:buClr>
              <a:buSzPct val="100000"/>
              <a:buFont typeface="Arial"/>
              <a:buChar char="•"/>
            </a:pPr>
            <a:r>
              <a:rPr lang="en-US" sz="2200" dirty="0">
                <a:solidFill>
                  <a:schemeClr val="dk1"/>
                </a:solidFill>
                <a:ea typeface="Calibri"/>
                <a:cs typeface="Calibri"/>
                <a:sym typeface="Calibri"/>
              </a:rPr>
              <a:t>Develop solutions (not a workshop)</a:t>
            </a:r>
          </a:p>
          <a:p>
            <a:pPr marL="342900" marR="0" lvl="0" indent="-342900" rtl="0">
              <a:spcBef>
                <a:spcPts val="0"/>
              </a:spcBef>
              <a:spcAft>
                <a:spcPts val="0"/>
              </a:spcAft>
              <a:buClr>
                <a:schemeClr val="dk2"/>
              </a:buClr>
              <a:buSzPct val="100000"/>
              <a:buFont typeface="Arial"/>
              <a:buChar char="•"/>
            </a:pPr>
            <a:endParaRPr lang="en-US" sz="1400" dirty="0">
              <a:sym typeface="Calibri"/>
            </a:endParaRPr>
          </a:p>
          <a:p>
            <a:pPr marL="342900" marR="0" lvl="0" indent="-342900" rtl="0">
              <a:spcBef>
                <a:spcPts val="0"/>
              </a:spcBef>
              <a:spcAft>
                <a:spcPts val="0"/>
              </a:spcAft>
              <a:buClr>
                <a:schemeClr val="dk2"/>
              </a:buClr>
              <a:buSzPct val="100000"/>
              <a:buFont typeface="Arial"/>
              <a:buChar char="•"/>
            </a:pPr>
            <a:r>
              <a:rPr lang="en-US" sz="2200" b="0" i="0" u="none" strike="noStrike" cap="none" dirty="0">
                <a:solidFill>
                  <a:schemeClr val="dk1"/>
                </a:solidFill>
                <a:ea typeface="Calibri"/>
                <a:cs typeface="Calibri"/>
                <a:sym typeface="Calibri"/>
              </a:rPr>
              <a:t>Efficient use of part time contributors</a:t>
            </a:r>
            <a:endParaRPr lang="en-US" sz="2200" dirty="0">
              <a:sym typeface="Calibri"/>
            </a:endParaRPr>
          </a:p>
          <a:p>
            <a:pPr marL="342900" marR="0" lvl="0" indent="-342900" rtl="0">
              <a:spcBef>
                <a:spcPts val="0"/>
              </a:spcBef>
              <a:spcAft>
                <a:spcPts val="0"/>
              </a:spcAft>
              <a:buClr>
                <a:schemeClr val="dk2"/>
              </a:buClr>
              <a:buSzPct val="100000"/>
              <a:buFont typeface="Arial"/>
              <a:buChar char="•"/>
            </a:pPr>
            <a:r>
              <a:rPr lang="en-US" sz="2200" b="0" i="0" u="none" strike="noStrike" cap="none" dirty="0">
                <a:solidFill>
                  <a:schemeClr val="dk1"/>
                </a:solidFill>
                <a:ea typeface="Calibri"/>
                <a:cs typeface="Calibri"/>
                <a:sym typeface="Calibri"/>
              </a:rPr>
              <a:t>Involve people from partner institutions</a:t>
            </a:r>
            <a:endParaRPr lang="en-US" sz="2200" dirty="0">
              <a:sym typeface="Calibri"/>
            </a:endParaRPr>
          </a:p>
          <a:p>
            <a:pPr marL="342900" marR="0" lvl="0" indent="-342900" rtl="0">
              <a:spcBef>
                <a:spcPts val="0"/>
              </a:spcBef>
              <a:spcAft>
                <a:spcPts val="0"/>
              </a:spcAft>
              <a:buClr>
                <a:schemeClr val="dk2"/>
              </a:buClr>
              <a:buSzPct val="100000"/>
              <a:buFont typeface="Arial"/>
              <a:buChar char="•"/>
            </a:pPr>
            <a:r>
              <a:rPr lang="en-US" sz="2200" b="0" i="0" u="none" strike="noStrike" cap="none" dirty="0">
                <a:solidFill>
                  <a:schemeClr val="dk1"/>
                </a:solidFill>
                <a:ea typeface="Calibri"/>
                <a:cs typeface="Calibri"/>
                <a:sym typeface="Calibri"/>
              </a:rPr>
              <a:t>Very motivating (before, during, after)</a:t>
            </a:r>
            <a:endParaRPr sz="2200" dirty="0"/>
          </a:p>
        </p:txBody>
      </p:sp>
      <p:pic>
        <p:nvPicPr>
          <p:cNvPr id="328" name="Shape 328"/>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0" y="3695929"/>
            <a:ext cx="9144000" cy="1458752"/>
          </a:xfrm>
          <a:prstGeom prst="rect">
            <a:avLst/>
          </a:prstGeom>
          <a:noFill/>
          <a:ln>
            <a:noFill/>
          </a:ln>
        </p:spPr>
      </p:pic>
      <p:sp>
        <p:nvSpPr>
          <p:cNvPr id="7" name="TextBox 6">
            <a:extLst>
              <a:ext uri="{FF2B5EF4-FFF2-40B4-BE49-F238E27FC236}">
                <a16:creationId xmlns:a16="http://schemas.microsoft.com/office/drawing/2014/main" id="{2D9003AC-59EB-BB45-82FC-D0D7AFD0290F}"/>
              </a:ext>
            </a:extLst>
          </p:cNvPr>
          <p:cNvSpPr txBox="1"/>
          <p:nvPr/>
        </p:nvSpPr>
        <p:spPr>
          <a:xfrm>
            <a:off x="5795973" y="3387673"/>
            <a:ext cx="3416846" cy="307777"/>
          </a:xfrm>
          <a:prstGeom prst="rect">
            <a:avLst/>
          </a:prstGeom>
          <a:noFill/>
        </p:spPr>
        <p:txBody>
          <a:bodyPr wrap="none" rtlCol="0">
            <a:spAutoFit/>
          </a:bodyPr>
          <a:lstStyle/>
          <a:p>
            <a:r>
              <a:rPr lang="en-US" sz="1400" dirty="0"/>
              <a:t>NCAR, JCSDA, OAR, EMC, NRL, NASA </a:t>
            </a:r>
          </a:p>
        </p:txBody>
      </p:sp>
      <p:sp>
        <p:nvSpPr>
          <p:cNvPr id="8" name="Rectangle 7">
            <a:extLst>
              <a:ext uri="{FF2B5EF4-FFF2-40B4-BE49-F238E27FC236}">
                <a16:creationId xmlns:a16="http://schemas.microsoft.com/office/drawing/2014/main" id="{122A4477-7FAD-6540-B35B-93EB138A689D}"/>
              </a:ext>
            </a:extLst>
          </p:cNvPr>
          <p:cNvSpPr/>
          <p:nvPr/>
        </p:nvSpPr>
        <p:spPr>
          <a:xfrm>
            <a:off x="0" y="3400919"/>
            <a:ext cx="5857468" cy="523220"/>
          </a:xfrm>
          <a:prstGeom prst="rect">
            <a:avLst/>
          </a:prstGeom>
        </p:spPr>
        <p:txBody>
          <a:bodyPr wrap="square">
            <a:spAutoFit/>
          </a:bodyPr>
          <a:lstStyle/>
          <a:p>
            <a:r>
              <a:rPr lang="de-DE" sz="1400" dirty="0"/>
              <a:t>JCSDA, NCAR, GMAO, OAR, EMC, </a:t>
            </a:r>
            <a:r>
              <a:rPr lang="de-DE" sz="1400" dirty="0" err="1"/>
              <a:t>Météo</a:t>
            </a:r>
            <a:r>
              <a:rPr lang="de-DE" sz="1400" dirty="0"/>
              <a:t>-France, Met Office, NRL</a:t>
            </a:r>
            <a:endParaRPr lang="en-US" sz="1400" b="1" dirty="0">
              <a:solidFill>
                <a:srgbClr val="4F81BD"/>
              </a:solidFill>
            </a:endParaRPr>
          </a:p>
          <a:p>
            <a:endParaRPr lang="en-US" sz="1400" dirty="0"/>
          </a:p>
        </p:txBody>
      </p:sp>
      <p:sp>
        <p:nvSpPr>
          <p:cNvPr id="9" name="Title 1"/>
          <p:cNvSpPr>
            <a:spLocks noGrp="1"/>
          </p:cNvSpPr>
          <p:nvPr>
            <p:ph type="title"/>
          </p:nvPr>
        </p:nvSpPr>
        <p:spPr>
          <a:xfrm>
            <a:off x="132730" y="1"/>
            <a:ext cx="8448668" cy="612372"/>
          </a:xfrm>
        </p:spPr>
        <p:txBody>
          <a:bodyPr>
            <a:normAutofit fontScale="90000"/>
          </a:bodyPr>
          <a:lstStyle/>
          <a:p>
            <a:pPr algn="l"/>
            <a:r>
              <a:rPr lang="en-US" sz="3600" dirty="0">
                <a:solidFill>
                  <a:srgbClr val="FFFFFF"/>
                </a:solidFill>
              </a:rPr>
              <a:t>Bringing people in: Code Sprints</a:t>
            </a:r>
          </a:p>
        </p:txBody>
      </p:sp>
      <p:sp>
        <p:nvSpPr>
          <p:cNvPr id="10" name="Date Placeholder 9"/>
          <p:cNvSpPr>
            <a:spLocks noGrp="1"/>
          </p:cNvSpPr>
          <p:nvPr>
            <p:ph type="dt" sz="half" idx="10"/>
          </p:nvPr>
        </p:nvSpPr>
        <p:spPr/>
        <p:txBody>
          <a:bodyPr/>
          <a:lstStyle/>
          <a:p>
            <a:r>
              <a:rPr lang="en-GB"/>
              <a:t>JEDI</a:t>
            </a:r>
            <a:endParaRPr lang="en-US"/>
          </a:p>
        </p:txBody>
      </p:sp>
      <p:sp>
        <p:nvSpPr>
          <p:cNvPr id="11" name="Footer Placeholder 10"/>
          <p:cNvSpPr>
            <a:spLocks noGrp="1"/>
          </p:cNvSpPr>
          <p:nvPr>
            <p:ph type="ftr" sz="quarter" idx="11"/>
          </p:nvPr>
        </p:nvSpPr>
        <p:spPr/>
        <p:txBody>
          <a:bodyPr/>
          <a:lstStyle/>
          <a:p>
            <a:r>
              <a:rPr lang="en-US"/>
              <a:t>Y. Trémolet, JCSDA</a:t>
            </a:r>
          </a:p>
        </p:txBody>
      </p:sp>
    </p:spTree>
    <p:extLst>
      <p:ext uri="{BB962C8B-B14F-4D97-AF65-F5344CB8AC3E}">
        <p14:creationId xmlns:p14="http://schemas.microsoft.com/office/powerpoint/2010/main" val="2327861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383" y="1972737"/>
            <a:ext cx="7625727" cy="701387"/>
          </a:xfrm>
        </p:spPr>
        <p:txBody>
          <a:bodyPr/>
          <a:lstStyle/>
          <a:p>
            <a:pPr algn="ctr"/>
            <a:r>
              <a:rPr lang="en-US" dirty="0">
                <a:solidFill>
                  <a:schemeClr val="bg2"/>
                </a:solidFill>
              </a:rPr>
              <a:t>Final Comments</a:t>
            </a:r>
          </a:p>
        </p:txBody>
      </p:sp>
    </p:spTree>
    <p:extLst>
      <p:ext uri="{BB962C8B-B14F-4D97-AF65-F5344CB8AC3E}">
        <p14:creationId xmlns:p14="http://schemas.microsoft.com/office/powerpoint/2010/main" val="553156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 y="0"/>
            <a:ext cx="8209051" cy="68891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bg1"/>
                </a:solidFill>
                <a:effectLst>
                  <a:outerShdw blurRad="63500" sx="102000" sy="102000" algn="ctr" rotWithShape="0">
                    <a:prstClr val="black">
                      <a:alpha val="40000"/>
                    </a:prstClr>
                  </a:outerShdw>
                </a:effectLst>
                <a:latin typeface="+mj-lt"/>
                <a:ea typeface="+mj-ea"/>
                <a:cs typeface="+mj-cs"/>
              </a:defRPr>
            </a:lvl1pPr>
          </a:lstStyle>
          <a:p>
            <a:pPr algn="l"/>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Joint Center for Satellite Data Assimilation</a:t>
            </a:r>
          </a:p>
        </p:txBody>
      </p:sp>
      <p:sp>
        <p:nvSpPr>
          <p:cNvPr id="2" name="TextBox 1"/>
          <p:cNvSpPr txBox="1"/>
          <p:nvPr/>
        </p:nvSpPr>
        <p:spPr>
          <a:xfrm>
            <a:off x="1519986" y="1237842"/>
            <a:ext cx="6880824" cy="3477875"/>
          </a:xfrm>
          <a:prstGeom prst="rect">
            <a:avLst/>
          </a:prstGeom>
          <a:noFill/>
        </p:spPr>
        <p:txBody>
          <a:bodyPr wrap="square" rtlCol="0">
            <a:spAutoFit/>
          </a:bodyPr>
          <a:lstStyle/>
          <a:p>
            <a:pPr>
              <a:buClr>
                <a:schemeClr val="bg2"/>
              </a:buClr>
            </a:pPr>
            <a:r>
              <a:rPr lang="en-US" sz="2000" dirty="0"/>
              <a:t>A multi-agency research center created to improve the use of satellite data for analyzing and predicting the weather, the ocean, the climate and the environment.</a:t>
            </a:r>
          </a:p>
          <a:p>
            <a:pPr>
              <a:buClr>
                <a:schemeClr val="bg2"/>
              </a:buClr>
            </a:pPr>
            <a:endParaRPr lang="en-US" sz="2000" dirty="0"/>
          </a:p>
          <a:p>
            <a:pPr>
              <a:buClr>
                <a:schemeClr val="bg2"/>
              </a:buClr>
            </a:pPr>
            <a:r>
              <a:rPr lang="en-US" sz="2000" dirty="0"/>
              <a:t>Collaborative organization funded by</a:t>
            </a:r>
          </a:p>
          <a:p>
            <a:pPr marL="285750" indent="-285750">
              <a:buClr>
                <a:schemeClr val="bg2"/>
              </a:buClr>
              <a:buFont typeface=".AppleSystemUIFont" charset="-120"/>
              <a:buChar char="-"/>
            </a:pPr>
            <a:r>
              <a:rPr lang="en-US" sz="2000" dirty="0"/>
              <a:t>NOAA/NWS</a:t>
            </a:r>
          </a:p>
          <a:p>
            <a:pPr marL="285750" indent="-285750">
              <a:buClr>
                <a:schemeClr val="bg2"/>
              </a:buClr>
              <a:buFont typeface=".AppleSystemUIFont" charset="-120"/>
              <a:buChar char="-"/>
            </a:pPr>
            <a:r>
              <a:rPr lang="en-US" sz="2000" dirty="0"/>
              <a:t>NOAA/NESDIS</a:t>
            </a:r>
          </a:p>
          <a:p>
            <a:pPr marL="285750" indent="-285750">
              <a:buClr>
                <a:schemeClr val="bg2"/>
              </a:buClr>
              <a:buFont typeface=".AppleSystemUIFont" charset="-120"/>
              <a:buChar char="-"/>
            </a:pPr>
            <a:r>
              <a:rPr lang="en-US" sz="2000" dirty="0"/>
              <a:t>NOAA/OAR</a:t>
            </a:r>
          </a:p>
          <a:p>
            <a:pPr marL="285750" indent="-285750">
              <a:buClr>
                <a:schemeClr val="bg2"/>
              </a:buClr>
              <a:buFont typeface=".AppleSystemUIFont" charset="-120"/>
              <a:buChar char="-"/>
            </a:pPr>
            <a:r>
              <a:rPr lang="en-US" sz="2000" dirty="0"/>
              <a:t>NASA/GMAO</a:t>
            </a:r>
          </a:p>
          <a:p>
            <a:pPr marL="285750" indent="-285750">
              <a:buClr>
                <a:schemeClr val="bg2"/>
              </a:buClr>
              <a:buFont typeface=".AppleSystemUIFont" charset="-120"/>
              <a:buChar char="-"/>
            </a:pPr>
            <a:r>
              <a:rPr lang="en-US" sz="2000" dirty="0"/>
              <a:t>US Navy</a:t>
            </a:r>
          </a:p>
          <a:p>
            <a:pPr marL="285750" indent="-285750">
              <a:buClr>
                <a:schemeClr val="bg2"/>
              </a:buClr>
              <a:buFont typeface=".AppleSystemUIFont" charset="-120"/>
              <a:buChar char="-"/>
            </a:pPr>
            <a:r>
              <a:rPr lang="en-US" sz="2000" dirty="0"/>
              <a:t>US Air Force</a:t>
            </a:r>
          </a:p>
        </p:txBody>
      </p:sp>
      <p:grpSp>
        <p:nvGrpSpPr>
          <p:cNvPr id="14" name="Group 13"/>
          <p:cNvGrpSpPr>
            <a:grpSpLocks noChangeAspect="1"/>
          </p:cNvGrpSpPr>
          <p:nvPr/>
        </p:nvGrpSpPr>
        <p:grpSpPr>
          <a:xfrm>
            <a:off x="268306" y="993460"/>
            <a:ext cx="851865" cy="3791788"/>
            <a:chOff x="7851152" y="1789804"/>
            <a:chExt cx="850107" cy="3979536"/>
          </a:xfrm>
        </p:grpSpPr>
        <p:pic>
          <p:nvPicPr>
            <p:cNvPr id="9" name="Picture 8"/>
            <p:cNvPicPr>
              <a:picLocks noChangeAspect="1"/>
            </p:cNvPicPr>
            <p:nvPr/>
          </p:nvPicPr>
          <p:blipFill rotWithShape="1">
            <a:blip r:embed="rId2"/>
            <a:srcRect l="83220" t="22889" r="544" b="28195"/>
            <a:stretch/>
          </p:blipFill>
          <p:spPr>
            <a:xfrm>
              <a:off x="7854724" y="4976383"/>
              <a:ext cx="842963" cy="792957"/>
            </a:xfrm>
            <a:prstGeom prst="rect">
              <a:avLst/>
            </a:prstGeom>
          </p:spPr>
        </p:pic>
        <p:pic>
          <p:nvPicPr>
            <p:cNvPr id="10" name="Picture 9"/>
            <p:cNvPicPr>
              <a:picLocks noChangeAspect="1"/>
            </p:cNvPicPr>
            <p:nvPr/>
          </p:nvPicPr>
          <p:blipFill rotWithShape="1">
            <a:blip r:embed="rId2"/>
            <a:srcRect t="24945" r="86264" b="30104"/>
            <a:stretch/>
          </p:blipFill>
          <p:spPr>
            <a:xfrm>
              <a:off x="7919633" y="1789804"/>
              <a:ext cx="713145" cy="728663"/>
            </a:xfrm>
            <a:prstGeom prst="rect">
              <a:avLst/>
            </a:prstGeom>
          </p:spPr>
        </p:pic>
        <p:pic>
          <p:nvPicPr>
            <p:cNvPr id="11" name="Picture 10"/>
            <p:cNvPicPr>
              <a:picLocks noChangeAspect="1"/>
            </p:cNvPicPr>
            <p:nvPr/>
          </p:nvPicPr>
          <p:blipFill rotWithShape="1">
            <a:blip r:embed="rId2"/>
            <a:srcRect l="16855" t="25386" r="66772" b="28782"/>
            <a:stretch/>
          </p:blipFill>
          <p:spPr>
            <a:xfrm>
              <a:off x="7851152" y="2823422"/>
              <a:ext cx="850107" cy="742950"/>
            </a:xfrm>
            <a:prstGeom prst="rect">
              <a:avLst/>
            </a:prstGeom>
          </p:spPr>
        </p:pic>
        <p:pic>
          <p:nvPicPr>
            <p:cNvPr id="12" name="Picture 11"/>
            <p:cNvPicPr>
              <a:picLocks noChangeAspect="1"/>
            </p:cNvPicPr>
            <p:nvPr/>
          </p:nvPicPr>
          <p:blipFill rotWithShape="1">
            <a:blip r:embed="rId2"/>
            <a:srcRect l="65563" t="23118" r="18476" b="27525"/>
            <a:stretch/>
          </p:blipFill>
          <p:spPr>
            <a:xfrm>
              <a:off x="7861868" y="3871327"/>
              <a:ext cx="828675" cy="800101"/>
            </a:xfrm>
            <a:prstGeom prst="rect">
              <a:avLst/>
            </a:prstGeom>
          </p:spPr>
        </p:pic>
      </p:grpSp>
    </p:spTree>
    <p:extLst>
      <p:ext uri="{BB962C8B-B14F-4D97-AF65-F5344CB8AC3E}">
        <p14:creationId xmlns:p14="http://schemas.microsoft.com/office/powerpoint/2010/main" val="1546643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32" y="1"/>
            <a:ext cx="8448668" cy="612372"/>
          </a:xfrm>
        </p:spPr>
        <p:txBody>
          <a:bodyPr>
            <a:normAutofit fontScale="90000"/>
          </a:bodyPr>
          <a:lstStyle/>
          <a:p>
            <a:pPr algn="l"/>
            <a:r>
              <a:rPr lang="en-US" sz="3600" dirty="0"/>
              <a:t>Long term collaborations</a:t>
            </a:r>
          </a:p>
        </p:txBody>
      </p:sp>
      <p:sp>
        <p:nvSpPr>
          <p:cNvPr id="3" name="TextBox 2"/>
          <p:cNvSpPr txBox="1"/>
          <p:nvPr/>
        </p:nvSpPr>
        <p:spPr>
          <a:xfrm>
            <a:off x="149020" y="879745"/>
            <a:ext cx="8902616" cy="3960058"/>
          </a:xfrm>
          <a:prstGeom prst="rect">
            <a:avLst/>
          </a:prstGeom>
          <a:noFill/>
        </p:spPr>
        <p:txBody>
          <a:bodyPr wrap="square" rtlCol="0">
            <a:spAutoFit/>
          </a:bodyPr>
          <a:lstStyle/>
          <a:p>
            <a:pPr>
              <a:spcBef>
                <a:spcPts val="400"/>
              </a:spcBef>
            </a:pPr>
            <a:r>
              <a:rPr lang="en-GB" sz="2200" dirty="0"/>
              <a:t>Collaborative work implies/requires</a:t>
            </a:r>
          </a:p>
          <a:p>
            <a:pPr marL="342900" indent="-342900">
              <a:spcBef>
                <a:spcPts val="400"/>
              </a:spcBef>
              <a:buClr>
                <a:schemeClr val="bg2"/>
              </a:buClr>
              <a:buFont typeface="Lucida Grande"/>
              <a:buChar char="-"/>
            </a:pPr>
            <a:r>
              <a:rPr lang="en-US" sz="2200" dirty="0"/>
              <a:t>Quick code reviews (a few hours to a few days)</a:t>
            </a:r>
          </a:p>
          <a:p>
            <a:pPr marL="342900" indent="-342900">
              <a:spcBef>
                <a:spcPts val="400"/>
              </a:spcBef>
              <a:buClr>
                <a:schemeClr val="bg2"/>
              </a:buClr>
              <a:buFont typeface="Lucida Grande"/>
              <a:buChar char="-"/>
            </a:pPr>
            <a:r>
              <a:rPr lang="en-US" sz="2200" dirty="0"/>
              <a:t>Code is in, doesn’t mean it is used in operations</a:t>
            </a:r>
            <a:endParaRPr lang="en-GB" sz="2200" dirty="0"/>
          </a:p>
          <a:p>
            <a:pPr>
              <a:spcBef>
                <a:spcPts val="400"/>
              </a:spcBef>
              <a:buClr>
                <a:schemeClr val="tx2"/>
              </a:buClr>
            </a:pPr>
            <a:endParaRPr lang="en-US" sz="1000" dirty="0"/>
          </a:p>
          <a:p>
            <a:pPr>
              <a:spcBef>
                <a:spcPts val="400"/>
              </a:spcBef>
            </a:pPr>
            <a:r>
              <a:rPr lang="en-GB" sz="2200" dirty="0"/>
              <a:t>Distinguish steps</a:t>
            </a:r>
          </a:p>
          <a:p>
            <a:pPr marL="342900" indent="-342900">
              <a:spcBef>
                <a:spcPts val="400"/>
              </a:spcBef>
              <a:buClr>
                <a:schemeClr val="bg2"/>
              </a:buClr>
              <a:buFont typeface="Lucida Grande"/>
              <a:buChar char="-"/>
            </a:pPr>
            <a:r>
              <a:rPr lang="en-GB" sz="2200" dirty="0"/>
              <a:t>Technical developments</a:t>
            </a:r>
          </a:p>
          <a:p>
            <a:pPr marL="342900" indent="-342900">
              <a:spcBef>
                <a:spcPts val="400"/>
              </a:spcBef>
              <a:buClr>
                <a:schemeClr val="bg2"/>
              </a:buClr>
              <a:buFont typeface="Lucida Grande"/>
              <a:buChar char="-"/>
            </a:pPr>
            <a:r>
              <a:rPr lang="en-GB" sz="2200" dirty="0"/>
              <a:t>Scientific evaluation</a:t>
            </a:r>
          </a:p>
          <a:p>
            <a:pPr marL="342900" indent="-342900">
              <a:spcBef>
                <a:spcPts val="400"/>
              </a:spcBef>
              <a:buClr>
                <a:schemeClr val="bg2"/>
              </a:buClr>
              <a:buFont typeface="Lucida Grande"/>
              <a:buChar char="-"/>
            </a:pPr>
            <a:r>
              <a:rPr lang="en-GB" sz="2200" dirty="0"/>
              <a:t>Move to operations</a:t>
            </a:r>
          </a:p>
          <a:p>
            <a:pPr marL="342900" indent="-342900">
              <a:spcBef>
                <a:spcPts val="400"/>
              </a:spcBef>
              <a:buClr>
                <a:schemeClr val="bg2"/>
              </a:buClr>
              <a:buFont typeface="Lucida Grande"/>
              <a:buChar char="-"/>
            </a:pPr>
            <a:r>
              <a:rPr lang="en-GB" sz="2200" dirty="0"/>
              <a:t>With constant feedback (Agile, </a:t>
            </a:r>
            <a:r>
              <a:rPr lang="en-GB" sz="2200" dirty="0" err="1"/>
              <a:t>DevOps</a:t>
            </a:r>
            <a:r>
              <a:rPr lang="en-GB" sz="2200" dirty="0"/>
              <a:t>)</a:t>
            </a:r>
          </a:p>
          <a:p>
            <a:pPr>
              <a:spcBef>
                <a:spcPts val="400"/>
              </a:spcBef>
              <a:buClr>
                <a:schemeClr val="tx2"/>
              </a:buClr>
            </a:pPr>
            <a:endParaRPr lang="en-GB" sz="1000" dirty="0"/>
          </a:p>
          <a:p>
            <a:pPr>
              <a:spcBef>
                <a:spcPts val="400"/>
              </a:spcBef>
              <a:buClr>
                <a:schemeClr val="tx2"/>
              </a:buClr>
            </a:pPr>
            <a:r>
              <a:rPr lang="en-GB" sz="2200" dirty="0"/>
              <a:t>JEDI is making DA tools available to (operational) JCSDA partners.</a:t>
            </a:r>
          </a:p>
        </p:txBody>
      </p:sp>
    </p:spTree>
    <p:extLst>
      <p:ext uri="{BB962C8B-B14F-4D97-AF65-F5344CB8AC3E}">
        <p14:creationId xmlns:p14="http://schemas.microsoft.com/office/powerpoint/2010/main" val="39406745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32" y="1"/>
            <a:ext cx="8448668" cy="612372"/>
          </a:xfrm>
        </p:spPr>
        <p:txBody>
          <a:bodyPr>
            <a:normAutofit fontScale="90000"/>
          </a:bodyPr>
          <a:lstStyle/>
          <a:p>
            <a:pPr algn="l"/>
            <a:r>
              <a:rPr lang="en-US" sz="3600" dirty="0"/>
              <a:t>Final Comments</a:t>
            </a:r>
          </a:p>
        </p:txBody>
      </p:sp>
      <p:sp>
        <p:nvSpPr>
          <p:cNvPr id="3" name="TextBox 2"/>
          <p:cNvSpPr txBox="1"/>
          <p:nvPr/>
        </p:nvSpPr>
        <p:spPr>
          <a:xfrm>
            <a:off x="84668" y="983008"/>
            <a:ext cx="9000504" cy="4062651"/>
          </a:xfrm>
          <a:prstGeom prst="rect">
            <a:avLst/>
          </a:prstGeom>
          <a:noFill/>
        </p:spPr>
        <p:txBody>
          <a:bodyPr wrap="square" rtlCol="0">
            <a:spAutoFit/>
          </a:bodyPr>
          <a:lstStyle/>
          <a:p>
            <a:pPr>
              <a:spcBef>
                <a:spcPts val="400"/>
              </a:spcBef>
            </a:pPr>
            <a:r>
              <a:rPr lang="en-US" sz="2000" dirty="0"/>
              <a:t>JEDI is </a:t>
            </a:r>
            <a:r>
              <a:rPr lang="en-GB" sz="2000" dirty="0"/>
              <a:t>bringing </a:t>
            </a:r>
            <a:r>
              <a:rPr lang="en-US" sz="2000" dirty="0"/>
              <a:t>modern software development technologies and           working practices to the data assimilation community</a:t>
            </a:r>
            <a:endParaRPr lang="en-GB" sz="2000" dirty="0"/>
          </a:p>
          <a:p>
            <a:pPr marL="342900" indent="-342900">
              <a:spcBef>
                <a:spcPts val="400"/>
              </a:spcBef>
              <a:buClr>
                <a:schemeClr val="bg2"/>
              </a:buClr>
              <a:buFont typeface="Lucida Grande"/>
              <a:buChar char="-"/>
            </a:pPr>
            <a:r>
              <a:rPr lang="en-US" sz="1800" dirty="0"/>
              <a:t>The technologies in use are all proven in the software industry</a:t>
            </a:r>
          </a:p>
          <a:p>
            <a:pPr marL="342900" indent="-342900">
              <a:spcBef>
                <a:spcPts val="400"/>
              </a:spcBef>
              <a:buClr>
                <a:schemeClr val="bg2"/>
              </a:buClr>
              <a:buFont typeface="Lucida Grande"/>
              <a:buChar char="-"/>
            </a:pPr>
            <a:r>
              <a:rPr lang="en-US" sz="1800" dirty="0"/>
              <a:t>Changing working habits/practices is the most challenging aspect, it takes time</a:t>
            </a:r>
            <a:r>
              <a:rPr lang="mr-IN" sz="1800" dirty="0"/>
              <a:t>…</a:t>
            </a:r>
            <a:endParaRPr lang="en-GB" sz="1800" dirty="0"/>
          </a:p>
          <a:p>
            <a:pPr>
              <a:spcBef>
                <a:spcPts val="400"/>
              </a:spcBef>
              <a:buClr>
                <a:schemeClr val="tx2"/>
              </a:buClr>
            </a:pPr>
            <a:endParaRPr lang="en-US" sz="1200" dirty="0"/>
          </a:p>
          <a:p>
            <a:pPr>
              <a:spcBef>
                <a:spcPts val="400"/>
              </a:spcBef>
            </a:pPr>
            <a:r>
              <a:rPr lang="en-GB" sz="2000" dirty="0"/>
              <a:t>In the future joint data assimilation environment:</a:t>
            </a:r>
          </a:p>
          <a:p>
            <a:pPr marL="342900" indent="-342900">
              <a:spcBef>
                <a:spcPts val="400"/>
              </a:spcBef>
              <a:buClr>
                <a:schemeClr val="bg2"/>
              </a:buClr>
              <a:buFont typeface="Lucida Grande"/>
              <a:buChar char="-"/>
            </a:pPr>
            <a:r>
              <a:rPr lang="en-GB" sz="1800" dirty="0"/>
              <a:t>Technical infrastructure is shared as much as possible</a:t>
            </a:r>
          </a:p>
          <a:p>
            <a:pPr marL="342900" indent="-342900">
              <a:spcBef>
                <a:spcPts val="400"/>
              </a:spcBef>
              <a:buClr>
                <a:schemeClr val="bg2"/>
              </a:buClr>
              <a:buFont typeface="Lucida Grande"/>
              <a:buChar char="-"/>
            </a:pPr>
            <a:r>
              <a:rPr lang="en-GB" sz="1800" dirty="0"/>
              <a:t>Common components (</a:t>
            </a:r>
            <a:r>
              <a:rPr lang="en-GB" sz="1800" b="1" dirty="0"/>
              <a:t>H</a:t>
            </a:r>
            <a:r>
              <a:rPr lang="en-GB" sz="1800" dirty="0"/>
              <a:t>, </a:t>
            </a:r>
            <a:r>
              <a:rPr lang="en-GB" sz="1800" b="1" dirty="0"/>
              <a:t>B</a:t>
            </a:r>
            <a:r>
              <a:rPr lang="en-GB" sz="1800" dirty="0"/>
              <a:t>, </a:t>
            </a:r>
            <a:r>
              <a:rPr lang="en-GB" sz="1800" b="1" dirty="0"/>
              <a:t>R</a:t>
            </a:r>
            <a:r>
              <a:rPr lang="mr-IN" sz="1800" dirty="0"/>
              <a:t>…</a:t>
            </a:r>
            <a:r>
              <a:rPr lang="en-GB" sz="1800" dirty="0"/>
              <a:t>) are made available to all the partners when/where it makes sense</a:t>
            </a:r>
          </a:p>
          <a:p>
            <a:pPr marL="342900" indent="-342900">
              <a:spcBef>
                <a:spcPts val="400"/>
              </a:spcBef>
              <a:buClr>
                <a:schemeClr val="bg2"/>
              </a:buClr>
              <a:buFont typeface="Lucida Grande"/>
              <a:buChar char="-"/>
            </a:pPr>
            <a:r>
              <a:rPr lang="en-GB" sz="1800" dirty="0"/>
              <a:t>Each partner keeps their own applications and choice of components and data assimilation algorithm they use</a:t>
            </a:r>
            <a:endParaRPr lang="en-GB" sz="1600" dirty="0"/>
          </a:p>
          <a:p>
            <a:pPr>
              <a:spcBef>
                <a:spcPts val="400"/>
              </a:spcBef>
              <a:buClr>
                <a:schemeClr val="tx2"/>
              </a:buClr>
            </a:pPr>
            <a:endParaRPr lang="en-US" sz="1200" dirty="0"/>
          </a:p>
          <a:p>
            <a:pPr>
              <a:spcBef>
                <a:spcPts val="400"/>
              </a:spcBef>
            </a:pPr>
            <a:r>
              <a:rPr lang="en-US" sz="1800" dirty="0"/>
              <a:t>The keys to success are </a:t>
            </a:r>
            <a:r>
              <a:rPr lang="en-US" sz="1800" b="1" dirty="0">
                <a:solidFill>
                  <a:srgbClr val="1F497D"/>
                </a:solidFill>
              </a:rPr>
              <a:t>separation of concerns </a:t>
            </a:r>
            <a:r>
              <a:rPr lang="en-US" sz="1800" dirty="0"/>
              <a:t>and </a:t>
            </a:r>
            <a:r>
              <a:rPr lang="en-US" sz="1800" b="1" dirty="0">
                <a:solidFill>
                  <a:srgbClr val="1F497D"/>
                </a:solidFill>
              </a:rPr>
              <a:t>interfaces</a:t>
            </a:r>
            <a:endParaRPr lang="en-GB" sz="1800" dirty="0"/>
          </a:p>
        </p:txBody>
      </p:sp>
    </p:spTree>
    <p:extLst>
      <p:ext uri="{BB962C8B-B14F-4D97-AF65-F5344CB8AC3E}">
        <p14:creationId xmlns:p14="http://schemas.microsoft.com/office/powerpoint/2010/main" val="482680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 y="0"/>
            <a:ext cx="8209051" cy="68891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bg1"/>
                </a:solidFill>
                <a:effectLst>
                  <a:outerShdw blurRad="63500" sx="102000" sy="102000" algn="ctr" rotWithShape="0">
                    <a:prstClr val="black">
                      <a:alpha val="40000"/>
                    </a:prstClr>
                  </a:outerShdw>
                </a:effectLst>
                <a:latin typeface="+mj-lt"/>
                <a:ea typeface="+mj-ea"/>
                <a:cs typeface="+mj-cs"/>
              </a:defRPr>
            </a:lvl1pPr>
          </a:lstStyle>
          <a:p>
            <a:pPr algn="l"/>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cs typeface="Calibri"/>
              </a:rPr>
              <a:t>Joint Center for Satellite Data Assimilation</a:t>
            </a:r>
          </a:p>
        </p:txBody>
      </p:sp>
      <p:sp>
        <p:nvSpPr>
          <p:cNvPr id="2" name="TextBox 1"/>
          <p:cNvSpPr txBox="1"/>
          <p:nvPr/>
        </p:nvSpPr>
        <p:spPr>
          <a:xfrm>
            <a:off x="1521874" y="1237376"/>
            <a:ext cx="6885696" cy="3170099"/>
          </a:xfrm>
          <a:prstGeom prst="rect">
            <a:avLst/>
          </a:prstGeom>
          <a:noFill/>
        </p:spPr>
        <p:txBody>
          <a:bodyPr wrap="square" rtlCol="0">
            <a:spAutoFit/>
          </a:bodyPr>
          <a:lstStyle/>
          <a:p>
            <a:pPr>
              <a:buClr>
                <a:schemeClr val="bg2"/>
              </a:buClr>
            </a:pPr>
            <a:r>
              <a:rPr lang="en-US" sz="2000" dirty="0"/>
              <a:t>A multi-agency research center created to improve the use of satellite data for analyzing and predicting the weather, the ocean, the climate and the environment.</a:t>
            </a:r>
          </a:p>
          <a:p>
            <a:pPr>
              <a:buClr>
                <a:schemeClr val="bg2"/>
              </a:buClr>
            </a:pPr>
            <a:endParaRPr lang="en-US" sz="2000" dirty="0"/>
          </a:p>
          <a:p>
            <a:pPr>
              <a:buClr>
                <a:schemeClr val="bg2"/>
              </a:buClr>
            </a:pPr>
            <a:r>
              <a:rPr lang="en-US" sz="2000" dirty="0"/>
              <a:t>Organized by projects:</a:t>
            </a:r>
          </a:p>
          <a:p>
            <a:pPr marL="285750" indent="-285750">
              <a:buClr>
                <a:schemeClr val="bg2"/>
              </a:buClr>
              <a:buFont typeface=".AppleSystemUIFont" charset="-120"/>
              <a:buChar char="-"/>
            </a:pPr>
            <a:r>
              <a:rPr lang="en-US" sz="2000" dirty="0"/>
              <a:t>CRTM (Community Radiative Transfer Model)</a:t>
            </a:r>
          </a:p>
          <a:p>
            <a:pPr marL="285750" indent="-285750">
              <a:buClr>
                <a:schemeClr val="bg2"/>
              </a:buClr>
              <a:buFont typeface=".AppleSystemUIFont" charset="-120"/>
              <a:buChar char="-"/>
            </a:pPr>
            <a:r>
              <a:rPr lang="en-US" sz="2000" dirty="0"/>
              <a:t>JEDI (Joint Effort for Data assimilation Integration)</a:t>
            </a:r>
          </a:p>
          <a:p>
            <a:pPr marL="285750" indent="-285750">
              <a:buClr>
                <a:schemeClr val="bg2"/>
              </a:buClr>
              <a:buFont typeface=".AppleSystemUIFont" charset="-120"/>
              <a:buChar char="-"/>
            </a:pPr>
            <a:r>
              <a:rPr lang="en-US" sz="2000" dirty="0"/>
              <a:t>SOCA (Sea-ice Ocean Coupled Assimilation)</a:t>
            </a:r>
          </a:p>
          <a:p>
            <a:pPr marL="285750" indent="-285750">
              <a:buClr>
                <a:schemeClr val="bg2"/>
              </a:buClr>
              <a:buFont typeface=".AppleSystemUIFont" charset="-120"/>
              <a:buChar char="-"/>
            </a:pPr>
            <a:r>
              <a:rPr lang="en-US" sz="2000" dirty="0"/>
              <a:t>OBS (Improved use of Observations)</a:t>
            </a:r>
          </a:p>
          <a:p>
            <a:pPr marL="285750" indent="-285750">
              <a:buClr>
                <a:schemeClr val="bg2"/>
              </a:buClr>
              <a:buFont typeface=".AppleSystemUIFont" charset="-120"/>
              <a:buChar char="-"/>
            </a:pPr>
            <a:r>
              <a:rPr lang="en-US" sz="2000" dirty="0"/>
              <a:t>LAND (Land surface Data Assimilation)</a:t>
            </a:r>
          </a:p>
        </p:txBody>
      </p:sp>
      <p:grpSp>
        <p:nvGrpSpPr>
          <p:cNvPr id="14" name="Group 13"/>
          <p:cNvGrpSpPr>
            <a:grpSpLocks noChangeAspect="1"/>
          </p:cNvGrpSpPr>
          <p:nvPr/>
        </p:nvGrpSpPr>
        <p:grpSpPr>
          <a:xfrm>
            <a:off x="268307" y="993461"/>
            <a:ext cx="851865" cy="3791788"/>
            <a:chOff x="7851152" y="1789804"/>
            <a:chExt cx="850107" cy="3979536"/>
          </a:xfrm>
        </p:grpSpPr>
        <p:pic>
          <p:nvPicPr>
            <p:cNvPr id="9" name="Picture 8"/>
            <p:cNvPicPr>
              <a:picLocks noChangeAspect="1"/>
            </p:cNvPicPr>
            <p:nvPr/>
          </p:nvPicPr>
          <p:blipFill rotWithShape="1">
            <a:blip r:embed="rId2"/>
            <a:srcRect l="83220" t="22889" r="544" b="28195"/>
            <a:stretch/>
          </p:blipFill>
          <p:spPr>
            <a:xfrm>
              <a:off x="7854724" y="4976383"/>
              <a:ext cx="842963" cy="792957"/>
            </a:xfrm>
            <a:prstGeom prst="rect">
              <a:avLst/>
            </a:prstGeom>
          </p:spPr>
        </p:pic>
        <p:pic>
          <p:nvPicPr>
            <p:cNvPr id="10" name="Picture 9"/>
            <p:cNvPicPr>
              <a:picLocks noChangeAspect="1"/>
            </p:cNvPicPr>
            <p:nvPr/>
          </p:nvPicPr>
          <p:blipFill rotWithShape="1">
            <a:blip r:embed="rId2"/>
            <a:srcRect t="24945" r="86264" b="30104"/>
            <a:stretch/>
          </p:blipFill>
          <p:spPr>
            <a:xfrm>
              <a:off x="7919633" y="1789804"/>
              <a:ext cx="713145" cy="728663"/>
            </a:xfrm>
            <a:prstGeom prst="rect">
              <a:avLst/>
            </a:prstGeom>
          </p:spPr>
        </p:pic>
        <p:pic>
          <p:nvPicPr>
            <p:cNvPr id="11" name="Picture 10"/>
            <p:cNvPicPr>
              <a:picLocks noChangeAspect="1"/>
            </p:cNvPicPr>
            <p:nvPr/>
          </p:nvPicPr>
          <p:blipFill rotWithShape="1">
            <a:blip r:embed="rId2"/>
            <a:srcRect l="16855" t="25386" r="66772" b="28782"/>
            <a:stretch/>
          </p:blipFill>
          <p:spPr>
            <a:xfrm>
              <a:off x="7851152" y="2823422"/>
              <a:ext cx="850107" cy="742950"/>
            </a:xfrm>
            <a:prstGeom prst="rect">
              <a:avLst/>
            </a:prstGeom>
          </p:spPr>
        </p:pic>
        <p:pic>
          <p:nvPicPr>
            <p:cNvPr id="12" name="Picture 11"/>
            <p:cNvPicPr>
              <a:picLocks noChangeAspect="1"/>
            </p:cNvPicPr>
            <p:nvPr/>
          </p:nvPicPr>
          <p:blipFill rotWithShape="1">
            <a:blip r:embed="rId2"/>
            <a:srcRect l="65563" t="23118" r="18476" b="27525"/>
            <a:stretch/>
          </p:blipFill>
          <p:spPr>
            <a:xfrm>
              <a:off x="7861868" y="3871327"/>
              <a:ext cx="828675" cy="800101"/>
            </a:xfrm>
            <a:prstGeom prst="rect">
              <a:avLst/>
            </a:prstGeom>
          </p:spPr>
        </p:pic>
      </p:grpSp>
    </p:spTree>
    <p:extLst>
      <p:ext uri="{BB962C8B-B14F-4D97-AF65-F5344CB8AC3E}">
        <p14:creationId xmlns:p14="http://schemas.microsoft.com/office/powerpoint/2010/main" val="1256444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8" name="Google Shape;188;p18"/>
          <p:cNvSpPr txBox="1"/>
          <p:nvPr/>
        </p:nvSpPr>
        <p:spPr>
          <a:xfrm>
            <a:off x="50945" y="734197"/>
            <a:ext cx="8947979" cy="319207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latin typeface="Calibri"/>
                <a:ea typeface="Calibri"/>
                <a:cs typeface="Calibri"/>
                <a:sym typeface="Calibri"/>
              </a:rPr>
              <a:t>The JCSDA mission remains the same. However, as compared with the time of JCSDA’s founding                (c.2000), the rapid evolution of operational NWP toward coupled models and assimilation systems, combined with the expected proliferation of new observations from components of the Earth system other than the atmosphere, demand </a:t>
            </a:r>
            <a:r>
              <a:rPr lang="en-US" sz="1600" b="1" dirty="0">
                <a:solidFill>
                  <a:schemeClr val="accent1"/>
                </a:solidFill>
                <a:latin typeface="Calibri"/>
                <a:ea typeface="Calibri"/>
                <a:cs typeface="Calibri"/>
                <a:sym typeface="Calibri"/>
              </a:rPr>
              <a:t>new and more unified approaches to algorithm development, observation processing, and maintenance of software.</a:t>
            </a:r>
            <a:endParaRPr sz="1600" b="1" dirty="0">
              <a:solidFill>
                <a:schemeClr val="accent1"/>
              </a:solidFill>
              <a:latin typeface="Calibri"/>
              <a:ea typeface="Calibri"/>
              <a:cs typeface="Calibri"/>
              <a:sym typeface="Calibri"/>
            </a:endParaRPr>
          </a:p>
        </p:txBody>
      </p:sp>
      <p:sp>
        <p:nvSpPr>
          <p:cNvPr id="7" name="Google Shape;194;p19">
            <a:extLst>
              <a:ext uri="{FF2B5EF4-FFF2-40B4-BE49-F238E27FC236}">
                <a16:creationId xmlns:a16="http://schemas.microsoft.com/office/drawing/2014/main" id="{32E62AB3-0AA6-1346-91F5-7E2F061437F1}"/>
              </a:ext>
            </a:extLst>
          </p:cNvPr>
          <p:cNvSpPr/>
          <p:nvPr/>
        </p:nvSpPr>
        <p:spPr>
          <a:xfrm>
            <a:off x="943816" y="2709530"/>
            <a:ext cx="1788300" cy="906750"/>
          </a:xfrm>
          <a:prstGeom prst="chevron">
            <a:avLst>
              <a:gd name="adj" fmla="val 50000"/>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 name="Google Shape;195;p19">
            <a:extLst>
              <a:ext uri="{FF2B5EF4-FFF2-40B4-BE49-F238E27FC236}">
                <a16:creationId xmlns:a16="http://schemas.microsoft.com/office/drawing/2014/main" id="{D280F82B-F4F8-E449-9B2B-012BF3381411}"/>
              </a:ext>
            </a:extLst>
          </p:cNvPr>
          <p:cNvSpPr/>
          <p:nvPr/>
        </p:nvSpPr>
        <p:spPr>
          <a:xfrm>
            <a:off x="3514297" y="2709530"/>
            <a:ext cx="1788300" cy="906750"/>
          </a:xfrm>
          <a:prstGeom prst="chevron">
            <a:avLst>
              <a:gd name="adj" fmla="val 50000"/>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Google Shape;196;p19">
            <a:extLst>
              <a:ext uri="{FF2B5EF4-FFF2-40B4-BE49-F238E27FC236}">
                <a16:creationId xmlns:a16="http://schemas.microsoft.com/office/drawing/2014/main" id="{40B1934A-7B8A-9C44-8E1D-38C42CE22505}"/>
              </a:ext>
            </a:extLst>
          </p:cNvPr>
          <p:cNvSpPr/>
          <p:nvPr/>
        </p:nvSpPr>
        <p:spPr>
          <a:xfrm>
            <a:off x="6028897" y="2709530"/>
            <a:ext cx="1788300" cy="906750"/>
          </a:xfrm>
          <a:prstGeom prst="chevron">
            <a:avLst>
              <a:gd name="adj" fmla="val 50000"/>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 name="Google Shape;197;p19">
            <a:extLst>
              <a:ext uri="{FF2B5EF4-FFF2-40B4-BE49-F238E27FC236}">
                <a16:creationId xmlns:a16="http://schemas.microsoft.com/office/drawing/2014/main" id="{84737255-5890-6E44-90E2-50EF7409D7ED}"/>
              </a:ext>
            </a:extLst>
          </p:cNvPr>
          <p:cNvSpPr txBox="1"/>
          <p:nvPr/>
        </p:nvSpPr>
        <p:spPr>
          <a:xfrm>
            <a:off x="286505" y="3024427"/>
            <a:ext cx="885900" cy="2769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a:solidFill>
                  <a:schemeClr val="dk1"/>
                </a:solidFill>
                <a:latin typeface="Calibri"/>
                <a:ea typeface="Calibri"/>
                <a:cs typeface="Calibri"/>
                <a:sym typeface="Calibri"/>
              </a:rPr>
              <a:t>2000</a:t>
            </a:r>
            <a:endParaRPr sz="1800" b="0" i="0" u="none" strike="noStrike" cap="none">
              <a:solidFill>
                <a:schemeClr val="dk1"/>
              </a:solidFill>
              <a:latin typeface="Calibri"/>
              <a:ea typeface="Calibri"/>
              <a:cs typeface="Calibri"/>
              <a:sym typeface="Calibri"/>
            </a:endParaRPr>
          </a:p>
        </p:txBody>
      </p:sp>
      <p:sp>
        <p:nvSpPr>
          <p:cNvPr id="11" name="Google Shape;201;p19">
            <a:extLst>
              <a:ext uri="{FF2B5EF4-FFF2-40B4-BE49-F238E27FC236}">
                <a16:creationId xmlns:a16="http://schemas.microsoft.com/office/drawing/2014/main" id="{5498147A-2D78-FA48-A6A1-7B7BC6ECDB8F}"/>
              </a:ext>
            </a:extLst>
          </p:cNvPr>
          <p:cNvSpPr txBox="1"/>
          <p:nvPr/>
        </p:nvSpPr>
        <p:spPr>
          <a:xfrm>
            <a:off x="3030693" y="3024427"/>
            <a:ext cx="885900" cy="2769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a:solidFill>
                  <a:schemeClr val="dk1"/>
                </a:solidFill>
                <a:latin typeface="Calibri"/>
                <a:ea typeface="Calibri"/>
                <a:cs typeface="Calibri"/>
                <a:sym typeface="Calibri"/>
              </a:rPr>
              <a:t>2010</a:t>
            </a:r>
            <a:endParaRPr sz="1800" b="0" i="0" u="none" strike="noStrike" cap="none">
              <a:solidFill>
                <a:schemeClr val="dk1"/>
              </a:solidFill>
              <a:latin typeface="Calibri"/>
              <a:ea typeface="Calibri"/>
              <a:cs typeface="Calibri"/>
              <a:sym typeface="Calibri"/>
            </a:endParaRPr>
          </a:p>
        </p:txBody>
      </p:sp>
      <p:sp>
        <p:nvSpPr>
          <p:cNvPr id="12" name="Google Shape;202;p19">
            <a:extLst>
              <a:ext uri="{FF2B5EF4-FFF2-40B4-BE49-F238E27FC236}">
                <a16:creationId xmlns:a16="http://schemas.microsoft.com/office/drawing/2014/main" id="{34351A87-BAC5-BD49-A4E7-F0503DD96A2B}"/>
              </a:ext>
            </a:extLst>
          </p:cNvPr>
          <p:cNvSpPr txBox="1"/>
          <p:nvPr/>
        </p:nvSpPr>
        <p:spPr>
          <a:xfrm>
            <a:off x="5539130" y="3024417"/>
            <a:ext cx="885900" cy="2769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a:solidFill>
                  <a:schemeClr val="dk1"/>
                </a:solidFill>
                <a:latin typeface="Calibri"/>
                <a:ea typeface="Calibri"/>
                <a:cs typeface="Calibri"/>
                <a:sym typeface="Calibri"/>
              </a:rPr>
              <a:t>2020</a:t>
            </a:r>
            <a:endParaRPr sz="1800" b="0" i="0" u="none" strike="noStrike" cap="none">
              <a:solidFill>
                <a:schemeClr val="dk1"/>
              </a:solidFill>
              <a:latin typeface="Calibri"/>
              <a:ea typeface="Calibri"/>
              <a:cs typeface="Calibri"/>
              <a:sym typeface="Calibri"/>
            </a:endParaRPr>
          </a:p>
        </p:txBody>
      </p:sp>
      <p:sp>
        <p:nvSpPr>
          <p:cNvPr id="13" name="Google Shape;203;p19">
            <a:extLst>
              <a:ext uri="{FF2B5EF4-FFF2-40B4-BE49-F238E27FC236}">
                <a16:creationId xmlns:a16="http://schemas.microsoft.com/office/drawing/2014/main" id="{C78AC862-BC3B-E046-B316-F5A18F6FE167}"/>
              </a:ext>
            </a:extLst>
          </p:cNvPr>
          <p:cNvSpPr txBox="1"/>
          <p:nvPr/>
        </p:nvSpPr>
        <p:spPr>
          <a:xfrm>
            <a:off x="8045780" y="3024417"/>
            <a:ext cx="885900" cy="2769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a:solidFill>
                  <a:schemeClr val="dk1"/>
                </a:solidFill>
                <a:latin typeface="Calibri"/>
                <a:ea typeface="Calibri"/>
                <a:cs typeface="Calibri"/>
                <a:sym typeface="Calibri"/>
              </a:rPr>
              <a:t>2030</a:t>
            </a:r>
            <a:endParaRPr sz="1800" b="0" i="0" u="none" strike="noStrike" cap="none">
              <a:solidFill>
                <a:schemeClr val="dk1"/>
              </a:solidFill>
              <a:latin typeface="Calibri"/>
              <a:ea typeface="Calibri"/>
              <a:cs typeface="Calibri"/>
              <a:sym typeface="Calibri"/>
            </a:endParaRPr>
          </a:p>
        </p:txBody>
      </p:sp>
      <p:sp>
        <p:nvSpPr>
          <p:cNvPr id="14" name="Google Shape;204;p19">
            <a:extLst>
              <a:ext uri="{FF2B5EF4-FFF2-40B4-BE49-F238E27FC236}">
                <a16:creationId xmlns:a16="http://schemas.microsoft.com/office/drawing/2014/main" id="{E586F4F6-3E85-6940-914A-149BBA816633}"/>
              </a:ext>
            </a:extLst>
          </p:cNvPr>
          <p:cNvSpPr txBox="1"/>
          <p:nvPr/>
        </p:nvSpPr>
        <p:spPr>
          <a:xfrm>
            <a:off x="429405" y="1310129"/>
            <a:ext cx="2815967" cy="2250000"/>
          </a:xfrm>
          <a:prstGeom prst="rect">
            <a:avLst/>
          </a:prstGeom>
          <a:noFill/>
          <a:ln>
            <a:noFill/>
          </a:ln>
        </p:spPr>
        <p:txBody>
          <a:bodyPr spcFirstLastPara="1" wrap="square" lIns="91425" tIns="91425" rIns="91425" bIns="91425" anchor="ctr" anchorCtr="0">
            <a:noAutofit/>
          </a:bodyPr>
          <a:lstStyle/>
          <a:p>
            <a:pPr lvl="0"/>
            <a:r>
              <a:rPr lang="en-US" sz="1200" dirty="0">
                <a:solidFill>
                  <a:schemeClr val="accent3">
                    <a:lumMod val="75000"/>
                  </a:schemeClr>
                </a:solidFill>
                <a:latin typeface="Calibri"/>
                <a:ea typeface="Calibri"/>
                <a:cs typeface="Calibri"/>
                <a:sym typeface="Calibri"/>
              </a:rPr>
              <a:t>Major increases in the number of atmospheric sounder radiances with real-time data delivery for operational NWP</a:t>
            </a:r>
            <a:endParaRPr sz="1200" dirty="0">
              <a:solidFill>
                <a:schemeClr val="accent3">
                  <a:lumMod val="75000"/>
                </a:schemeClr>
              </a:solidFill>
              <a:latin typeface="Calibri"/>
              <a:ea typeface="Calibri"/>
              <a:cs typeface="Calibri"/>
              <a:sym typeface="Calibri"/>
            </a:endParaRPr>
          </a:p>
        </p:txBody>
      </p:sp>
      <p:sp>
        <p:nvSpPr>
          <p:cNvPr id="15" name="Google Shape;205;p19">
            <a:extLst>
              <a:ext uri="{FF2B5EF4-FFF2-40B4-BE49-F238E27FC236}">
                <a16:creationId xmlns:a16="http://schemas.microsoft.com/office/drawing/2014/main" id="{BF15B858-5B06-5342-83E7-8379CCD18FC4}"/>
              </a:ext>
            </a:extLst>
          </p:cNvPr>
          <p:cNvSpPr txBox="1"/>
          <p:nvPr/>
        </p:nvSpPr>
        <p:spPr>
          <a:xfrm>
            <a:off x="469028" y="2800520"/>
            <a:ext cx="2762508" cy="225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solidFill>
                  <a:schemeClr val="accent4"/>
                </a:solidFill>
                <a:latin typeface="Calibri"/>
                <a:ea typeface="Calibri"/>
                <a:cs typeface="Calibri"/>
                <a:sym typeface="Calibri"/>
              </a:rPr>
              <a:t>Funding of the JCSDA, CRTM</a:t>
            </a:r>
            <a:r>
              <a:rPr lang="en-US" sz="1200">
                <a:solidFill>
                  <a:schemeClr val="accent4"/>
                </a:solidFill>
                <a:latin typeface="Calibri"/>
                <a:ea typeface="Calibri"/>
                <a:cs typeface="Calibri"/>
                <a:sym typeface="Calibri"/>
              </a:rPr>
              <a:t>, new observations </a:t>
            </a:r>
            <a:r>
              <a:rPr lang="en-US" sz="1200" dirty="0">
                <a:solidFill>
                  <a:schemeClr val="accent4"/>
                </a:solidFill>
                <a:latin typeface="Calibri"/>
                <a:ea typeface="Calibri"/>
                <a:cs typeface="Calibri"/>
                <a:sym typeface="Calibri"/>
              </a:rPr>
              <a:t>put into the NCEP system (e.g. AIRS).</a:t>
            </a:r>
            <a:endParaRPr sz="1200" dirty="0">
              <a:solidFill>
                <a:schemeClr val="accent4"/>
              </a:solidFill>
              <a:latin typeface="Calibri"/>
              <a:ea typeface="Calibri"/>
              <a:cs typeface="Calibri"/>
              <a:sym typeface="Calibri"/>
            </a:endParaRPr>
          </a:p>
        </p:txBody>
      </p:sp>
      <p:sp>
        <p:nvSpPr>
          <p:cNvPr id="16" name="Google Shape;206;p19">
            <a:extLst>
              <a:ext uri="{FF2B5EF4-FFF2-40B4-BE49-F238E27FC236}">
                <a16:creationId xmlns:a16="http://schemas.microsoft.com/office/drawing/2014/main" id="{318F10BE-CAF8-3443-9D6C-88DD30F36C6A}"/>
              </a:ext>
            </a:extLst>
          </p:cNvPr>
          <p:cNvSpPr txBox="1"/>
          <p:nvPr/>
        </p:nvSpPr>
        <p:spPr>
          <a:xfrm>
            <a:off x="3243008" y="1299536"/>
            <a:ext cx="2814325" cy="225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solidFill>
                  <a:schemeClr val="accent3">
                    <a:lumMod val="75000"/>
                  </a:schemeClr>
                </a:solidFill>
                <a:latin typeface="Calibri"/>
                <a:ea typeface="Calibri"/>
                <a:cs typeface="Calibri"/>
                <a:sym typeface="Calibri"/>
              </a:rPr>
              <a:t>Relatively few new data types for NWP, but improved usage of the above, still primarily atmospheric data types. </a:t>
            </a:r>
            <a:endParaRPr sz="1200" dirty="0">
              <a:solidFill>
                <a:schemeClr val="accent3">
                  <a:lumMod val="75000"/>
                </a:schemeClr>
              </a:solidFill>
            </a:endParaRPr>
          </a:p>
        </p:txBody>
      </p:sp>
      <p:sp>
        <p:nvSpPr>
          <p:cNvPr id="17" name="Google Shape;207;p19">
            <a:extLst>
              <a:ext uri="{FF2B5EF4-FFF2-40B4-BE49-F238E27FC236}">
                <a16:creationId xmlns:a16="http://schemas.microsoft.com/office/drawing/2014/main" id="{2EE76F72-463A-B240-9C80-A7CA57784ECA}"/>
              </a:ext>
            </a:extLst>
          </p:cNvPr>
          <p:cNvSpPr txBox="1"/>
          <p:nvPr/>
        </p:nvSpPr>
        <p:spPr>
          <a:xfrm>
            <a:off x="3297738" y="2799505"/>
            <a:ext cx="2668760" cy="2250000"/>
          </a:xfrm>
          <a:prstGeom prst="rect">
            <a:avLst/>
          </a:prstGeom>
          <a:noFill/>
          <a:ln>
            <a:noFill/>
          </a:ln>
        </p:spPr>
        <p:txBody>
          <a:bodyPr spcFirstLastPara="1" wrap="square" lIns="91425" tIns="91425" rIns="91425" bIns="91425" anchor="ctr" anchorCtr="0">
            <a:noAutofit/>
          </a:bodyPr>
          <a:lstStyle/>
          <a:p>
            <a:pPr lvl="0"/>
            <a:r>
              <a:rPr lang="en-US" sz="1200" dirty="0">
                <a:solidFill>
                  <a:schemeClr val="accent4"/>
                </a:solidFill>
                <a:latin typeface="Calibri"/>
                <a:ea typeface="Calibri"/>
                <a:cs typeface="Calibri"/>
                <a:sym typeface="Calibri"/>
              </a:rPr>
              <a:t>All-sky, all-surface radiances, hybrid DA techniques, transition other data types, reorg. of JCSDA for future challenges.</a:t>
            </a:r>
            <a:endParaRPr sz="1200" dirty="0">
              <a:solidFill>
                <a:schemeClr val="accent4"/>
              </a:solidFill>
              <a:latin typeface="Calibri"/>
              <a:ea typeface="Calibri"/>
              <a:cs typeface="Calibri"/>
              <a:sym typeface="Calibri"/>
            </a:endParaRPr>
          </a:p>
        </p:txBody>
      </p:sp>
      <p:sp>
        <p:nvSpPr>
          <p:cNvPr id="18" name="Google Shape;208;p19">
            <a:extLst>
              <a:ext uri="{FF2B5EF4-FFF2-40B4-BE49-F238E27FC236}">
                <a16:creationId xmlns:a16="http://schemas.microsoft.com/office/drawing/2014/main" id="{1BA2B03E-B479-C94B-A52F-401C898C2CAB}"/>
              </a:ext>
            </a:extLst>
          </p:cNvPr>
          <p:cNvSpPr txBox="1"/>
          <p:nvPr/>
        </p:nvSpPr>
        <p:spPr>
          <a:xfrm>
            <a:off x="6012351" y="1281901"/>
            <a:ext cx="2786208" cy="225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solidFill>
                  <a:schemeClr val="accent3">
                    <a:lumMod val="75000"/>
                  </a:schemeClr>
                </a:solidFill>
                <a:latin typeface="Calibri"/>
                <a:ea typeface="Calibri"/>
                <a:cs typeface="Calibri"/>
                <a:sym typeface="Calibri"/>
              </a:rPr>
              <a:t>Increasing numbers and diversity of observations from multiple components of the Earth system</a:t>
            </a:r>
            <a:endParaRPr sz="1200" dirty="0">
              <a:solidFill>
                <a:schemeClr val="accent3">
                  <a:lumMod val="75000"/>
                </a:schemeClr>
              </a:solidFill>
            </a:endParaRPr>
          </a:p>
        </p:txBody>
      </p:sp>
      <p:sp>
        <p:nvSpPr>
          <p:cNvPr id="19" name="Google Shape;209;p19">
            <a:extLst>
              <a:ext uri="{FF2B5EF4-FFF2-40B4-BE49-F238E27FC236}">
                <a16:creationId xmlns:a16="http://schemas.microsoft.com/office/drawing/2014/main" id="{95F46541-109D-7045-AC50-D32C9405F6C3}"/>
              </a:ext>
            </a:extLst>
          </p:cNvPr>
          <p:cNvSpPr txBox="1"/>
          <p:nvPr/>
        </p:nvSpPr>
        <p:spPr>
          <a:xfrm>
            <a:off x="6028898" y="2794397"/>
            <a:ext cx="2941367" cy="2250000"/>
          </a:xfrm>
          <a:prstGeom prst="rect">
            <a:avLst/>
          </a:prstGeom>
          <a:noFill/>
          <a:ln>
            <a:noFill/>
          </a:ln>
        </p:spPr>
        <p:txBody>
          <a:bodyPr spcFirstLastPara="1" wrap="square" lIns="91425" tIns="91425" rIns="91425" bIns="91425" anchor="ctr" anchorCtr="0">
            <a:noAutofit/>
          </a:bodyPr>
          <a:lstStyle/>
          <a:p>
            <a:pPr lvl="0"/>
            <a:r>
              <a:rPr lang="en-US" sz="1200" dirty="0">
                <a:solidFill>
                  <a:schemeClr val="accent4"/>
                </a:solidFill>
                <a:latin typeface="Calibri"/>
                <a:ea typeface="Calibri"/>
                <a:cs typeface="Calibri"/>
                <a:sym typeface="Calibri"/>
              </a:rPr>
              <a:t>Coupled DA, of various flavors, becomes the standard. Benefits of OO coding, JEDI, coupling and mutualizing algorithms.</a:t>
            </a:r>
            <a:endParaRPr sz="1200" dirty="0">
              <a:solidFill>
                <a:schemeClr val="accent4"/>
              </a:solidFill>
            </a:endParaRPr>
          </a:p>
        </p:txBody>
      </p:sp>
      <p:sp>
        <p:nvSpPr>
          <p:cNvPr id="2" name="Rectangle 1"/>
          <p:cNvSpPr/>
          <p:nvPr/>
        </p:nvSpPr>
        <p:spPr>
          <a:xfrm>
            <a:off x="184448" y="4249598"/>
            <a:ext cx="8738207" cy="830997"/>
          </a:xfrm>
          <a:prstGeom prst="rect">
            <a:avLst/>
          </a:prstGeom>
          <a:solidFill>
            <a:schemeClr val="accent1">
              <a:lumMod val="20000"/>
              <a:lumOff val="80000"/>
            </a:schemeClr>
          </a:solidFill>
          <a:ln>
            <a:solidFill>
              <a:schemeClr val="accent1"/>
            </a:solidFill>
          </a:ln>
          <a:effectLst>
            <a:outerShdw blurRad="50800" dist="76200" dir="2700000" algn="tl" rotWithShape="0">
              <a:prstClr val="black">
                <a:alpha val="40000"/>
              </a:prstClr>
            </a:outerShdw>
          </a:effectLst>
        </p:spPr>
        <p:txBody>
          <a:bodyPr wrap="square">
            <a:spAutoFit/>
          </a:bodyPr>
          <a:lstStyle/>
          <a:p>
            <a:pPr lvl="0"/>
            <a:r>
              <a:rPr lang="en-US" sz="1600" dirty="0">
                <a:latin typeface="Calibri"/>
                <a:ea typeface="Calibri"/>
                <a:cs typeface="Calibri"/>
                <a:sym typeface="Calibri"/>
              </a:rPr>
              <a:t>The JCSDA is taking a proactive approach to current and future satellite data assimilation challenges to reposition the research and operational communities in the US to take full advantage of the coming era of full Earth system prediction. </a:t>
            </a:r>
          </a:p>
        </p:txBody>
      </p:sp>
      <p:sp>
        <p:nvSpPr>
          <p:cNvPr id="21" name="Title 3"/>
          <p:cNvSpPr txBox="1">
            <a:spLocks/>
          </p:cNvSpPr>
          <p:nvPr/>
        </p:nvSpPr>
        <p:spPr>
          <a:xfrm>
            <a:off x="180110" y="0"/>
            <a:ext cx="7625727" cy="701387"/>
          </a:xfrm>
          <a:prstGeom prst="rect">
            <a:avLst/>
          </a:prstGeom>
          <a:noFill/>
          <a:ln>
            <a:noFill/>
          </a:ln>
        </p:spPr>
        <p:txBody>
          <a:bodyPr spcFirstLastPara="1" wrap="square" lIns="91425" tIns="45700" rIns="91425" bIns="45700"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8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1">
              <a:buClr>
                <a:schemeClr val="lt1"/>
              </a:buClr>
              <a:buSzPts val="1800"/>
            </a:pPr>
            <a:r>
              <a:rPr lang="en-US" sz="3600" dirty="0">
                <a:solidFill>
                  <a:schemeClr val="lt1"/>
                </a:solidFill>
                <a:latin typeface="Calibri"/>
                <a:ea typeface="Calibri"/>
                <a:cs typeface="Calibri"/>
                <a:sym typeface="Calibri"/>
              </a:rPr>
              <a:t>JCSDA: Same Mission, New Approach</a:t>
            </a:r>
          </a:p>
        </p:txBody>
      </p:sp>
    </p:spTree>
    <p:extLst>
      <p:ext uri="{BB962C8B-B14F-4D97-AF65-F5344CB8AC3E}">
        <p14:creationId xmlns:p14="http://schemas.microsoft.com/office/powerpoint/2010/main" val="274112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487" y="1325068"/>
            <a:ext cx="8395361" cy="2384308"/>
          </a:xfrm>
        </p:spPr>
        <p:txBody>
          <a:bodyPr/>
          <a:lstStyle/>
          <a:p>
            <a:pPr algn="ctr"/>
            <a:r>
              <a:rPr lang="en-US" dirty="0">
                <a:solidFill>
                  <a:schemeClr val="bg2"/>
                </a:solidFill>
              </a:rPr>
              <a:t>Joint Effort for Data assimilation Integration</a:t>
            </a:r>
            <a:br>
              <a:rPr lang="en-US" dirty="0">
                <a:solidFill>
                  <a:schemeClr val="bg2"/>
                </a:solidFill>
              </a:rPr>
            </a:br>
            <a:br>
              <a:rPr lang="en-US" dirty="0">
                <a:solidFill>
                  <a:schemeClr val="bg2"/>
                </a:solidFill>
              </a:rPr>
            </a:br>
            <a:r>
              <a:rPr lang="en-US" dirty="0">
                <a:solidFill>
                  <a:schemeClr val="bg2"/>
                </a:solidFill>
              </a:rPr>
              <a:t>(JEDI)</a:t>
            </a:r>
          </a:p>
        </p:txBody>
      </p:sp>
    </p:spTree>
    <p:extLst>
      <p:ext uri="{BB962C8B-B14F-4D97-AF65-F5344CB8AC3E}">
        <p14:creationId xmlns:p14="http://schemas.microsoft.com/office/powerpoint/2010/main" val="2948418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53F74-B73D-BB4A-B6EB-A0B59E0EB3EE}"/>
              </a:ext>
            </a:extLst>
          </p:cNvPr>
          <p:cNvSpPr>
            <a:spLocks noGrp="1"/>
          </p:cNvSpPr>
          <p:nvPr>
            <p:ph type="title"/>
          </p:nvPr>
        </p:nvSpPr>
        <p:spPr/>
        <p:txBody>
          <a:bodyPr/>
          <a:lstStyle/>
          <a:p>
            <a:r>
              <a:rPr lang="en-US" dirty="0"/>
              <a:t>JEDI is a Joint Effort</a:t>
            </a:r>
          </a:p>
        </p:txBody>
      </p:sp>
      <p:sp>
        <p:nvSpPr>
          <p:cNvPr id="3" name="Date Placeholder 2">
            <a:extLst>
              <a:ext uri="{FF2B5EF4-FFF2-40B4-BE49-F238E27FC236}">
                <a16:creationId xmlns:a16="http://schemas.microsoft.com/office/drawing/2014/main" id="{09B76049-828E-6948-992B-3E71641645BE}"/>
              </a:ext>
            </a:extLst>
          </p:cNvPr>
          <p:cNvSpPr>
            <a:spLocks noGrp="1"/>
          </p:cNvSpPr>
          <p:nvPr>
            <p:ph type="dt" idx="10"/>
          </p:nvPr>
        </p:nvSpPr>
        <p:spPr/>
        <p:txBody>
          <a:bodyPr/>
          <a:lstStyle/>
          <a:p>
            <a:r>
              <a:rPr lang="en-US" dirty="0"/>
              <a:t>JEDI</a:t>
            </a:r>
          </a:p>
        </p:txBody>
      </p:sp>
      <p:sp>
        <p:nvSpPr>
          <p:cNvPr id="4" name="Footer Placeholder 3">
            <a:extLst>
              <a:ext uri="{FF2B5EF4-FFF2-40B4-BE49-F238E27FC236}">
                <a16:creationId xmlns:a16="http://schemas.microsoft.com/office/drawing/2014/main" id="{E9C0D1EA-F38E-CD47-B9E7-046E12640998}"/>
              </a:ext>
            </a:extLst>
          </p:cNvPr>
          <p:cNvSpPr>
            <a:spLocks noGrp="1"/>
          </p:cNvSpPr>
          <p:nvPr>
            <p:ph type="ftr" idx="11"/>
          </p:nvPr>
        </p:nvSpPr>
        <p:spPr/>
        <p:txBody>
          <a:bodyPr/>
          <a:lstStyle/>
          <a:p>
            <a:r>
              <a:rPr lang="en-US" dirty="0"/>
              <a:t>JCSDA</a:t>
            </a:r>
          </a:p>
        </p:txBody>
      </p:sp>
      <p:sp>
        <p:nvSpPr>
          <p:cNvPr id="7" name="TextBox 6"/>
          <p:cNvSpPr txBox="1"/>
          <p:nvPr/>
        </p:nvSpPr>
        <p:spPr>
          <a:xfrm>
            <a:off x="71048" y="863121"/>
            <a:ext cx="8996862" cy="4031873"/>
          </a:xfrm>
          <a:prstGeom prst="rect">
            <a:avLst/>
          </a:prstGeom>
          <a:noFill/>
        </p:spPr>
        <p:txBody>
          <a:bodyPr wrap="square" rtlCol="0">
            <a:spAutoFit/>
          </a:bodyPr>
          <a:lstStyle/>
          <a:p>
            <a:pPr lvl="0">
              <a:buClr>
                <a:schemeClr val="dk1"/>
              </a:buClr>
            </a:pPr>
            <a:r>
              <a:rPr lang="en-US" sz="1800" b="1" i="1" dirty="0">
                <a:solidFill>
                  <a:schemeClr val="tx1"/>
                </a:solidFill>
                <a:latin typeface="+mn-lt"/>
                <a:ea typeface="Calibri"/>
                <a:cs typeface="Calibri"/>
                <a:sym typeface="Calibri"/>
              </a:rPr>
              <a:t>JEDI core-team</a:t>
            </a:r>
            <a:r>
              <a:rPr lang="en-US" sz="1800" dirty="0">
                <a:solidFill>
                  <a:schemeClr val="tx1"/>
                </a:solidFill>
                <a:latin typeface="+mn-lt"/>
                <a:ea typeface="Calibri"/>
                <a:cs typeface="Calibri"/>
                <a:sym typeface="Calibri"/>
              </a:rPr>
              <a:t>: Anna </a:t>
            </a:r>
            <a:r>
              <a:rPr lang="en-US" sz="1800" dirty="0" err="1">
                <a:solidFill>
                  <a:schemeClr val="tx1"/>
                </a:solidFill>
                <a:latin typeface="+mn-lt"/>
                <a:ea typeface="Calibri"/>
                <a:cs typeface="Calibri"/>
                <a:sym typeface="Calibri"/>
              </a:rPr>
              <a:t>Shlyaeva</a:t>
            </a:r>
            <a:r>
              <a:rPr lang="en-US" sz="1800" dirty="0">
                <a:solidFill>
                  <a:schemeClr val="tx1"/>
                </a:solidFill>
                <a:latin typeface="+mn-lt"/>
                <a:ea typeface="Calibri"/>
                <a:cs typeface="Calibri"/>
                <a:sym typeface="Calibri"/>
              </a:rPr>
              <a:t>, Benjamin </a:t>
            </a:r>
            <a:r>
              <a:rPr lang="en-US" sz="1800" dirty="0" err="1">
                <a:solidFill>
                  <a:schemeClr val="tx1"/>
                </a:solidFill>
                <a:latin typeface="+mn-lt"/>
                <a:ea typeface="Calibri"/>
                <a:cs typeface="Calibri"/>
                <a:sym typeface="Calibri"/>
              </a:rPr>
              <a:t>Ménétrier</a:t>
            </a:r>
            <a:r>
              <a:rPr lang="en-US" sz="1800" dirty="0">
                <a:solidFill>
                  <a:schemeClr val="tx1"/>
                </a:solidFill>
                <a:latin typeface="+mn-lt"/>
                <a:ea typeface="Calibri"/>
                <a:cs typeface="Calibri"/>
                <a:sym typeface="Calibri"/>
              </a:rPr>
              <a:t>, Claude </a:t>
            </a:r>
            <a:r>
              <a:rPr lang="en-US" sz="1800" dirty="0" err="1">
                <a:solidFill>
                  <a:schemeClr val="tx1"/>
                </a:solidFill>
                <a:latin typeface="+mn-lt"/>
                <a:ea typeface="Calibri"/>
                <a:cs typeface="Calibri"/>
                <a:sym typeface="Calibri"/>
              </a:rPr>
              <a:t>Gibert</a:t>
            </a:r>
            <a:r>
              <a:rPr lang="en-US" sz="1800" dirty="0">
                <a:solidFill>
                  <a:schemeClr val="tx1"/>
                </a:solidFill>
                <a:latin typeface="+mn-lt"/>
                <a:ea typeface="Calibri"/>
                <a:cs typeface="Calibri"/>
                <a:sym typeface="Calibri"/>
              </a:rPr>
              <a:t>, </a:t>
            </a:r>
            <a:r>
              <a:rPr lang="en-US" sz="1800" dirty="0" err="1">
                <a:solidFill>
                  <a:schemeClr val="tx1"/>
                </a:solidFill>
                <a:latin typeface="+mn-lt"/>
                <a:ea typeface="Calibri"/>
                <a:cs typeface="Calibri"/>
                <a:sym typeface="Calibri"/>
              </a:rPr>
              <a:t>Clémentine</a:t>
            </a:r>
            <a:r>
              <a:rPr lang="en-US" sz="1800" dirty="0">
                <a:solidFill>
                  <a:schemeClr val="tx1"/>
                </a:solidFill>
                <a:latin typeface="+mn-lt"/>
                <a:ea typeface="Calibri"/>
                <a:cs typeface="Calibri"/>
                <a:sym typeface="Calibri"/>
              </a:rPr>
              <a:t> Gas, Dan </a:t>
            </a:r>
            <a:r>
              <a:rPr lang="en-US" sz="1800" dirty="0" err="1">
                <a:solidFill>
                  <a:schemeClr val="tx1"/>
                </a:solidFill>
                <a:latin typeface="+mn-lt"/>
                <a:ea typeface="Calibri"/>
                <a:cs typeface="Calibri"/>
                <a:sym typeface="Calibri"/>
              </a:rPr>
              <a:t>Holdaway</a:t>
            </a:r>
            <a:r>
              <a:rPr lang="en-US" sz="1800" dirty="0">
                <a:solidFill>
                  <a:schemeClr val="tx1"/>
                </a:solidFill>
                <a:latin typeface="+mn-lt"/>
                <a:ea typeface="Calibri"/>
                <a:cs typeface="Calibri"/>
                <a:sym typeface="Calibri"/>
              </a:rPr>
              <a:t>, Mark </a:t>
            </a:r>
            <a:r>
              <a:rPr lang="en-US" sz="1800" dirty="0" err="1">
                <a:solidFill>
                  <a:schemeClr val="tx1"/>
                </a:solidFill>
                <a:latin typeface="+mn-lt"/>
                <a:ea typeface="Calibri"/>
                <a:cs typeface="Calibri"/>
                <a:sym typeface="Calibri"/>
              </a:rPr>
              <a:t>Miesch</a:t>
            </a:r>
            <a:r>
              <a:rPr lang="en-US" sz="1800" dirty="0">
                <a:solidFill>
                  <a:schemeClr val="tx1"/>
                </a:solidFill>
                <a:latin typeface="+mn-lt"/>
                <a:ea typeface="Calibri"/>
                <a:cs typeface="Calibri"/>
                <a:sym typeface="Calibri"/>
              </a:rPr>
              <a:t>, Mark </a:t>
            </a:r>
            <a:r>
              <a:rPr lang="en-US" sz="1800" dirty="0" err="1">
                <a:solidFill>
                  <a:schemeClr val="tx1"/>
                </a:solidFill>
                <a:latin typeface="+mn-lt"/>
                <a:ea typeface="Calibri"/>
                <a:cs typeface="Calibri"/>
                <a:sym typeface="Calibri"/>
              </a:rPr>
              <a:t>Olah</a:t>
            </a:r>
            <a:r>
              <a:rPr lang="en-US" sz="1800" dirty="0">
                <a:solidFill>
                  <a:schemeClr val="tx1"/>
                </a:solidFill>
                <a:latin typeface="+mn-lt"/>
                <a:ea typeface="Calibri"/>
                <a:cs typeface="Calibri"/>
                <a:sym typeface="Calibri"/>
              </a:rPr>
              <a:t>, Maryam Abdi, Rick </a:t>
            </a:r>
            <a:r>
              <a:rPr lang="en-US" sz="1800" dirty="0" err="1">
                <a:solidFill>
                  <a:schemeClr val="tx1"/>
                </a:solidFill>
                <a:latin typeface="+mn-lt"/>
                <a:ea typeface="Calibri"/>
                <a:cs typeface="Calibri"/>
                <a:sym typeface="Calibri"/>
              </a:rPr>
              <a:t>Grubin</a:t>
            </a:r>
            <a:r>
              <a:rPr lang="en-US" sz="1800" dirty="0">
                <a:solidFill>
                  <a:schemeClr val="tx1"/>
                </a:solidFill>
                <a:latin typeface="+mn-lt"/>
                <a:ea typeface="Calibri"/>
                <a:cs typeface="Calibri"/>
                <a:sym typeface="Calibri"/>
              </a:rPr>
              <a:t>, Ryan </a:t>
            </a:r>
            <a:r>
              <a:rPr lang="en-US" sz="1800" dirty="0" err="1">
                <a:solidFill>
                  <a:schemeClr val="tx1"/>
                </a:solidFill>
                <a:latin typeface="+mn-lt"/>
                <a:ea typeface="Calibri"/>
                <a:cs typeface="Calibri"/>
                <a:sym typeface="Calibri"/>
              </a:rPr>
              <a:t>Honeyager</a:t>
            </a:r>
            <a:r>
              <a:rPr lang="en-US" sz="1800" dirty="0">
                <a:solidFill>
                  <a:schemeClr val="tx1"/>
                </a:solidFill>
                <a:latin typeface="+mn-lt"/>
                <a:ea typeface="Calibri"/>
                <a:cs typeface="Calibri"/>
                <a:sym typeface="Calibri"/>
              </a:rPr>
              <a:t>, Steve </a:t>
            </a:r>
            <a:r>
              <a:rPr lang="en-US" sz="1800" dirty="0" err="1">
                <a:solidFill>
                  <a:schemeClr val="tx1"/>
                </a:solidFill>
                <a:latin typeface="+mn-lt"/>
                <a:ea typeface="Calibri"/>
                <a:cs typeface="Calibri"/>
                <a:sym typeface="Calibri"/>
              </a:rPr>
              <a:t>Herbener</a:t>
            </a:r>
            <a:r>
              <a:rPr lang="en-US" sz="1800" dirty="0">
                <a:solidFill>
                  <a:schemeClr val="tx1"/>
                </a:solidFill>
                <a:latin typeface="+mn-lt"/>
                <a:ea typeface="Calibri"/>
                <a:cs typeface="Calibri"/>
                <a:sym typeface="Calibri"/>
              </a:rPr>
              <a:t>, Xin Zhang, Yannick </a:t>
            </a:r>
            <a:r>
              <a:rPr lang="en-US" sz="1800" dirty="0" err="1">
                <a:solidFill>
                  <a:schemeClr val="tx1"/>
                </a:solidFill>
                <a:latin typeface="+mn-lt"/>
                <a:ea typeface="Calibri"/>
                <a:cs typeface="Calibri"/>
                <a:sym typeface="Calibri"/>
              </a:rPr>
              <a:t>Trémolet</a:t>
            </a:r>
            <a:endParaRPr lang="en-US" sz="1800" dirty="0">
              <a:solidFill>
                <a:schemeClr val="tx1"/>
              </a:solidFill>
              <a:latin typeface="+mn-lt"/>
            </a:endParaRPr>
          </a:p>
          <a:p>
            <a:pPr lvl="0">
              <a:buClr>
                <a:schemeClr val="dk1"/>
              </a:buClr>
            </a:pPr>
            <a:endParaRPr lang="en-US" dirty="0">
              <a:solidFill>
                <a:schemeClr val="tx1"/>
              </a:solidFill>
              <a:latin typeface="+mn-lt"/>
              <a:ea typeface="Calibri"/>
              <a:cs typeface="Calibri"/>
              <a:sym typeface="Calibri"/>
            </a:endParaRPr>
          </a:p>
          <a:p>
            <a:pPr lvl="0">
              <a:buClr>
                <a:schemeClr val="dk1"/>
              </a:buClr>
            </a:pPr>
            <a:r>
              <a:rPr lang="en-US" sz="1800" b="1" i="1" dirty="0">
                <a:solidFill>
                  <a:schemeClr val="tx1"/>
                </a:solidFill>
                <a:latin typeface="+mn-lt"/>
                <a:ea typeface="Calibri"/>
                <a:cs typeface="Calibri"/>
                <a:sym typeface="Calibri"/>
              </a:rPr>
              <a:t>JEDI contributors (in last year)</a:t>
            </a:r>
            <a:r>
              <a:rPr lang="en-US" sz="1800" dirty="0">
                <a:solidFill>
                  <a:schemeClr val="tx1"/>
                </a:solidFill>
                <a:latin typeface="+mn-lt"/>
                <a:ea typeface="Calibri"/>
                <a:cs typeface="Calibri"/>
                <a:sym typeface="Calibri"/>
              </a:rPr>
              <a:t>: Andrew Collard, Ben Ruston, </a:t>
            </a:r>
            <a:r>
              <a:rPr lang="en-US" sz="1800" dirty="0" err="1">
                <a:solidFill>
                  <a:schemeClr val="tx1"/>
                </a:solidFill>
                <a:latin typeface="+mn-lt"/>
                <a:ea typeface="Calibri"/>
                <a:cs typeface="Calibri"/>
                <a:sym typeface="Calibri"/>
              </a:rPr>
              <a:t>Byoung-Joo</a:t>
            </a:r>
            <a:r>
              <a:rPr lang="en-US" sz="1800" dirty="0">
                <a:solidFill>
                  <a:schemeClr val="tx1"/>
                </a:solidFill>
                <a:latin typeface="+mn-lt"/>
                <a:ea typeface="Calibri"/>
                <a:cs typeface="Calibri"/>
                <a:sym typeface="Calibri"/>
              </a:rPr>
              <a:t> Jung, Chris Harrop, Cory Martin, David Davies, David Rundle, David </a:t>
            </a:r>
            <a:r>
              <a:rPr lang="en-US" sz="1800" dirty="0" err="1">
                <a:solidFill>
                  <a:schemeClr val="tx1"/>
                </a:solidFill>
                <a:latin typeface="+mn-lt"/>
                <a:ea typeface="Calibri"/>
                <a:cs typeface="Calibri"/>
                <a:sym typeface="Calibri"/>
              </a:rPr>
              <a:t>Simonin</a:t>
            </a:r>
            <a:r>
              <a:rPr lang="en-US" sz="1800" dirty="0">
                <a:solidFill>
                  <a:schemeClr val="tx1"/>
                </a:solidFill>
                <a:latin typeface="+mn-lt"/>
                <a:ea typeface="Calibri"/>
                <a:cs typeface="Calibri"/>
                <a:sym typeface="Calibri"/>
              </a:rPr>
              <a:t>, Emily Liu, Guillaume </a:t>
            </a:r>
            <a:r>
              <a:rPr lang="en-US" sz="1800" dirty="0" err="1">
                <a:solidFill>
                  <a:schemeClr val="tx1"/>
                </a:solidFill>
                <a:latin typeface="+mn-lt"/>
                <a:ea typeface="Calibri"/>
                <a:cs typeface="Calibri"/>
                <a:sym typeface="Calibri"/>
              </a:rPr>
              <a:t>Vernières</a:t>
            </a:r>
            <a:r>
              <a:rPr lang="en-US" sz="1800" dirty="0">
                <a:solidFill>
                  <a:schemeClr val="tx1"/>
                </a:solidFill>
                <a:latin typeface="+mn-lt"/>
                <a:ea typeface="Calibri"/>
                <a:cs typeface="Calibri"/>
                <a:sym typeface="Calibri"/>
              </a:rPr>
              <a:t>, Hailing Zhang, </a:t>
            </a:r>
            <a:r>
              <a:rPr lang="en-US" sz="1800" dirty="0" err="1">
                <a:solidFill>
                  <a:schemeClr val="tx1"/>
                </a:solidFill>
                <a:latin typeface="+mn-lt"/>
                <a:ea typeface="Calibri"/>
                <a:cs typeface="Calibri"/>
                <a:sym typeface="Calibri"/>
              </a:rPr>
              <a:t>Hamideh</a:t>
            </a:r>
            <a:r>
              <a:rPr lang="en-US" sz="1800" dirty="0">
                <a:solidFill>
                  <a:schemeClr val="tx1"/>
                </a:solidFill>
                <a:latin typeface="+mn-lt"/>
                <a:ea typeface="Calibri"/>
                <a:cs typeface="Calibri"/>
                <a:sym typeface="Calibri"/>
              </a:rPr>
              <a:t> Ebrahimi, Hui Shao, JJ </a:t>
            </a:r>
            <a:r>
              <a:rPr lang="en-US" sz="1800" dirty="0" err="1">
                <a:solidFill>
                  <a:schemeClr val="tx1"/>
                </a:solidFill>
                <a:latin typeface="+mn-lt"/>
                <a:ea typeface="Calibri"/>
                <a:cs typeface="Calibri"/>
                <a:sym typeface="Calibri"/>
              </a:rPr>
              <a:t>Guerrette</a:t>
            </a:r>
            <a:r>
              <a:rPr lang="en-US" sz="1800" dirty="0">
                <a:solidFill>
                  <a:schemeClr val="tx1"/>
                </a:solidFill>
                <a:latin typeface="+mn-lt"/>
                <a:ea typeface="Calibri"/>
                <a:cs typeface="Calibri"/>
                <a:sym typeface="Calibri"/>
              </a:rPr>
              <a:t>, Jeff Whitaker, Jim Rosinski, </a:t>
            </a:r>
            <a:r>
              <a:rPr lang="en-US" sz="1800" dirty="0" err="1">
                <a:solidFill>
                  <a:schemeClr val="tx1"/>
                </a:solidFill>
                <a:latin typeface="+mn-lt"/>
                <a:ea typeface="Calibri"/>
                <a:cs typeface="Calibri"/>
                <a:sym typeface="Calibri"/>
              </a:rPr>
              <a:t>Junmei</a:t>
            </a:r>
            <a:r>
              <a:rPr lang="en-US" sz="1800" dirty="0">
                <a:solidFill>
                  <a:schemeClr val="tx1"/>
                </a:solidFill>
                <a:latin typeface="+mn-lt"/>
                <a:ea typeface="Calibri"/>
                <a:cs typeface="Calibri"/>
                <a:sym typeface="Calibri"/>
              </a:rPr>
              <a:t> Ban, Louis </a:t>
            </a:r>
            <a:r>
              <a:rPr lang="en-US" sz="1800" dirty="0" err="1">
                <a:solidFill>
                  <a:schemeClr val="tx1"/>
                </a:solidFill>
                <a:latin typeface="+mn-lt"/>
                <a:ea typeface="Calibri"/>
                <a:cs typeface="Calibri"/>
                <a:sym typeface="Calibri"/>
              </a:rPr>
              <a:t>Kouvaris</a:t>
            </a:r>
            <a:r>
              <a:rPr lang="en-US" sz="1800" dirty="0">
                <a:solidFill>
                  <a:schemeClr val="tx1"/>
                </a:solidFill>
                <a:latin typeface="+mn-lt"/>
                <a:ea typeface="Calibri"/>
                <a:cs typeface="Calibri"/>
                <a:sym typeface="Calibri"/>
              </a:rPr>
              <a:t>, Louis Wicker, Marek </a:t>
            </a:r>
            <a:r>
              <a:rPr lang="en-US" sz="1800" dirty="0" err="1">
                <a:solidFill>
                  <a:schemeClr val="tx1"/>
                </a:solidFill>
                <a:latin typeface="+mn-lt"/>
                <a:ea typeface="Calibri"/>
                <a:cs typeface="Calibri"/>
                <a:sym typeface="Calibri"/>
              </a:rPr>
              <a:t>Wlasak</a:t>
            </a:r>
            <a:r>
              <a:rPr lang="en-US" sz="1800" dirty="0">
                <a:solidFill>
                  <a:schemeClr val="tx1"/>
                </a:solidFill>
                <a:latin typeface="+mn-lt"/>
                <a:ea typeface="Calibri"/>
                <a:cs typeface="Calibri"/>
                <a:sym typeface="Calibri"/>
              </a:rPr>
              <a:t>, Mariusz </a:t>
            </a:r>
            <a:r>
              <a:rPr lang="en-US" sz="1800" dirty="0" err="1">
                <a:solidFill>
                  <a:schemeClr val="tx1"/>
                </a:solidFill>
                <a:latin typeface="+mn-lt"/>
                <a:ea typeface="Calibri"/>
                <a:cs typeface="Calibri"/>
                <a:sym typeface="Calibri"/>
              </a:rPr>
              <a:t>Pagowski</a:t>
            </a:r>
            <a:r>
              <a:rPr lang="en-US" sz="1800" dirty="0">
                <a:solidFill>
                  <a:schemeClr val="tx1"/>
                </a:solidFill>
                <a:latin typeface="+mn-lt"/>
                <a:ea typeface="Calibri"/>
                <a:cs typeface="Calibri"/>
                <a:sym typeface="Calibri"/>
              </a:rPr>
              <a:t>, Mike Cooke, Ming Hu, Rahul Mahajan, Sarah King, Sergey </a:t>
            </a:r>
            <a:r>
              <a:rPr lang="en-US" sz="1800" dirty="0" err="1">
                <a:solidFill>
                  <a:schemeClr val="tx1"/>
                </a:solidFill>
                <a:latin typeface="+mn-lt"/>
                <a:ea typeface="Calibri"/>
                <a:cs typeface="Calibri"/>
                <a:sym typeface="Calibri"/>
              </a:rPr>
              <a:t>Frolov</a:t>
            </a:r>
            <a:r>
              <a:rPr lang="en-US" sz="1800" dirty="0">
                <a:solidFill>
                  <a:schemeClr val="tx1"/>
                </a:solidFill>
                <a:latin typeface="+mn-lt"/>
                <a:ea typeface="Calibri"/>
                <a:cs typeface="Calibri"/>
                <a:sym typeface="Calibri"/>
              </a:rPr>
              <a:t>, Steve </a:t>
            </a:r>
            <a:r>
              <a:rPr lang="en-US" sz="1800" dirty="0" err="1">
                <a:solidFill>
                  <a:schemeClr val="tx1"/>
                </a:solidFill>
                <a:latin typeface="+mn-lt"/>
                <a:ea typeface="Calibri"/>
                <a:cs typeface="Calibri"/>
                <a:sym typeface="Calibri"/>
              </a:rPr>
              <a:t>Sandbach</a:t>
            </a:r>
            <a:r>
              <a:rPr lang="en-US" sz="1800" dirty="0">
                <a:solidFill>
                  <a:schemeClr val="tx1"/>
                </a:solidFill>
                <a:latin typeface="+mn-lt"/>
                <a:ea typeface="Calibri"/>
                <a:cs typeface="Calibri"/>
                <a:sym typeface="Calibri"/>
              </a:rPr>
              <a:t>, Steve </a:t>
            </a:r>
            <a:r>
              <a:rPr lang="en-US" sz="1800" dirty="0" err="1">
                <a:solidFill>
                  <a:schemeClr val="tx1"/>
                </a:solidFill>
                <a:latin typeface="+mn-lt"/>
                <a:ea typeface="Calibri"/>
                <a:cs typeface="Calibri"/>
                <a:sym typeface="Calibri"/>
              </a:rPr>
              <a:t>Vahl</a:t>
            </a:r>
            <a:r>
              <a:rPr lang="en-US" sz="1800" dirty="0">
                <a:solidFill>
                  <a:schemeClr val="tx1"/>
                </a:solidFill>
                <a:latin typeface="+mn-lt"/>
                <a:ea typeface="Calibri"/>
                <a:cs typeface="Calibri"/>
                <a:sym typeface="Calibri"/>
              </a:rPr>
              <a:t>, Travis </a:t>
            </a:r>
            <a:r>
              <a:rPr lang="en-US" sz="1800" dirty="0" err="1">
                <a:solidFill>
                  <a:schemeClr val="tx1"/>
                </a:solidFill>
                <a:latin typeface="+mn-lt"/>
                <a:ea typeface="Calibri"/>
                <a:cs typeface="Calibri"/>
                <a:sym typeface="Calibri"/>
              </a:rPr>
              <a:t>Sluka</a:t>
            </a:r>
            <a:r>
              <a:rPr lang="en-US" sz="1800" dirty="0">
                <a:solidFill>
                  <a:schemeClr val="tx1"/>
                </a:solidFill>
                <a:latin typeface="+mn-lt"/>
                <a:ea typeface="Calibri"/>
                <a:cs typeface="Calibri"/>
                <a:sym typeface="Calibri"/>
              </a:rPr>
              <a:t>, Virginie </a:t>
            </a:r>
            <a:r>
              <a:rPr lang="en-US" sz="1800" dirty="0" err="1">
                <a:solidFill>
                  <a:schemeClr val="tx1"/>
                </a:solidFill>
                <a:latin typeface="+mn-lt"/>
                <a:ea typeface="Calibri"/>
                <a:cs typeface="Calibri"/>
                <a:sym typeface="Calibri"/>
              </a:rPr>
              <a:t>Buchard</a:t>
            </a:r>
            <a:r>
              <a:rPr lang="en-US" sz="1800" dirty="0">
                <a:solidFill>
                  <a:schemeClr val="tx1"/>
                </a:solidFill>
                <a:latin typeface="+mn-lt"/>
                <a:ea typeface="Calibri"/>
                <a:cs typeface="Calibri"/>
                <a:sym typeface="Calibri"/>
              </a:rPr>
              <a:t>, Will McCarty, Wojciech </a:t>
            </a:r>
            <a:r>
              <a:rPr lang="en-US" sz="1800" dirty="0" err="1">
                <a:solidFill>
                  <a:schemeClr val="tx1"/>
                </a:solidFill>
                <a:latin typeface="+mn-lt"/>
                <a:ea typeface="Calibri"/>
                <a:cs typeface="Calibri"/>
                <a:sym typeface="Calibri"/>
              </a:rPr>
              <a:t>Śmigaj</a:t>
            </a:r>
            <a:r>
              <a:rPr lang="en-US" sz="1800" dirty="0">
                <a:solidFill>
                  <a:schemeClr val="tx1"/>
                </a:solidFill>
                <a:latin typeface="+mn-lt"/>
                <a:ea typeface="Calibri"/>
                <a:cs typeface="Calibri"/>
                <a:sym typeface="Calibri"/>
              </a:rPr>
              <a:t>, </a:t>
            </a:r>
            <a:r>
              <a:rPr lang="en-US" sz="1800" dirty="0" err="1">
                <a:solidFill>
                  <a:schemeClr val="tx1"/>
                </a:solidFill>
                <a:latin typeface="+mn-lt"/>
                <a:ea typeface="Calibri"/>
                <a:cs typeface="Calibri"/>
                <a:sym typeface="Calibri"/>
              </a:rPr>
              <a:t>Yali</a:t>
            </a:r>
            <a:r>
              <a:rPr lang="en-US" sz="1800" dirty="0">
                <a:solidFill>
                  <a:schemeClr val="tx1"/>
                </a:solidFill>
                <a:latin typeface="+mn-lt"/>
                <a:ea typeface="Calibri"/>
                <a:cs typeface="Calibri"/>
                <a:sym typeface="Calibri"/>
              </a:rPr>
              <a:t> Wu, </a:t>
            </a:r>
            <a:r>
              <a:rPr lang="en-US" sz="1800" dirty="0" err="1">
                <a:solidFill>
                  <a:schemeClr val="tx1"/>
                </a:solidFill>
                <a:latin typeface="+mn-lt"/>
                <a:ea typeface="Calibri"/>
                <a:cs typeface="Calibri"/>
                <a:sym typeface="Calibri"/>
              </a:rPr>
              <a:t>Yanqiu</a:t>
            </a:r>
            <a:r>
              <a:rPr lang="en-US" sz="1800" dirty="0">
                <a:solidFill>
                  <a:schemeClr val="tx1"/>
                </a:solidFill>
                <a:latin typeface="+mn-lt"/>
                <a:ea typeface="Calibri"/>
                <a:cs typeface="Calibri"/>
                <a:sym typeface="Calibri"/>
              </a:rPr>
              <a:t> Zhu, </a:t>
            </a:r>
            <a:r>
              <a:rPr lang="en-US" sz="1800" dirty="0" err="1">
                <a:solidFill>
                  <a:schemeClr val="tx1"/>
                </a:solidFill>
                <a:latin typeface="+mn-lt"/>
                <a:ea typeface="Calibri"/>
                <a:cs typeface="Calibri"/>
                <a:sym typeface="Calibri"/>
              </a:rPr>
              <a:t>Yaswant</a:t>
            </a:r>
            <a:r>
              <a:rPr lang="en-US" sz="1800" dirty="0">
                <a:solidFill>
                  <a:schemeClr val="tx1"/>
                </a:solidFill>
                <a:latin typeface="+mn-lt"/>
                <a:ea typeface="Calibri"/>
                <a:cs typeface="Calibri"/>
                <a:sym typeface="Calibri"/>
              </a:rPr>
              <a:t> Pradhan, </a:t>
            </a:r>
            <a:r>
              <a:rPr lang="en-US" sz="1800" dirty="0" err="1">
                <a:solidFill>
                  <a:schemeClr val="tx1"/>
                </a:solidFill>
                <a:latin typeface="+mn-lt"/>
                <a:ea typeface="Calibri"/>
                <a:cs typeface="Calibri"/>
                <a:sym typeface="Calibri"/>
              </a:rPr>
              <a:t>Yunheng</a:t>
            </a:r>
            <a:r>
              <a:rPr lang="en-US" sz="1800" dirty="0">
                <a:solidFill>
                  <a:schemeClr val="tx1"/>
                </a:solidFill>
                <a:latin typeface="+mn-lt"/>
                <a:ea typeface="Calibri"/>
                <a:cs typeface="Calibri"/>
                <a:sym typeface="Calibri"/>
              </a:rPr>
              <a:t> Wang</a:t>
            </a:r>
          </a:p>
          <a:p>
            <a:endParaRPr lang="en-US" dirty="0">
              <a:latin typeface="+mn-lt"/>
            </a:endParaRPr>
          </a:p>
          <a:p>
            <a:r>
              <a:rPr lang="en-US" sz="1800" b="1" i="1" dirty="0">
                <a:latin typeface="+mn-lt"/>
              </a:rPr>
              <a:t>Representing</a:t>
            </a:r>
            <a:r>
              <a:rPr lang="en-US" sz="1800" dirty="0">
                <a:latin typeface="+mn-lt"/>
              </a:rPr>
              <a:t>: JCSDA, NOAA/EMC, NOAA/ESRL, NASA/GMAO, NCAR, UKMO</a:t>
            </a:r>
            <a:r>
              <a:rPr lang="en-US" sz="1800" dirty="0"/>
              <a:t>, NRL</a:t>
            </a:r>
            <a:endParaRPr lang="en-US" sz="1800" dirty="0">
              <a:latin typeface="+mn-lt"/>
            </a:endParaRPr>
          </a:p>
          <a:p>
            <a:endParaRPr lang="en-US" sz="1200" dirty="0">
              <a:latin typeface="+mn-lt"/>
            </a:endParaRPr>
          </a:p>
          <a:p>
            <a:r>
              <a:rPr lang="en-US" sz="1800" dirty="0">
                <a:latin typeface="+mn-lt"/>
              </a:rPr>
              <a:t>And about 160 padawans who attended four JEDI Academies (more soon!)</a:t>
            </a:r>
          </a:p>
        </p:txBody>
      </p:sp>
    </p:spTree>
    <p:extLst>
      <p:ext uri="{BB962C8B-B14F-4D97-AF65-F5344CB8AC3E}">
        <p14:creationId xmlns:p14="http://schemas.microsoft.com/office/powerpoint/2010/main" val="2291617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737" y="1054759"/>
            <a:ext cx="9017346" cy="3779624"/>
          </a:xfrm>
          <a:prstGeom prst="rect">
            <a:avLst/>
          </a:prstGeom>
          <a:noFill/>
        </p:spPr>
        <p:txBody>
          <a:bodyPr wrap="square" rtlCol="0">
            <a:spAutoFit/>
          </a:bodyPr>
          <a:lstStyle/>
          <a:p>
            <a:pPr>
              <a:lnSpc>
                <a:spcPct val="110000"/>
              </a:lnSpc>
              <a:buClr>
                <a:schemeClr val="bg2"/>
              </a:buClr>
            </a:pPr>
            <a:r>
              <a:rPr lang="en-US" sz="2800" dirty="0"/>
              <a:t>Reduce duplication of effort between JCSDA partners</a:t>
            </a:r>
          </a:p>
          <a:p>
            <a:pPr marL="800100" lvl="1" indent="-342900">
              <a:lnSpc>
                <a:spcPct val="110000"/>
              </a:lnSpc>
              <a:buClr>
                <a:schemeClr val="bg2"/>
              </a:buClr>
              <a:buFont typeface="Lucida Grande"/>
              <a:buChar char="-"/>
            </a:pPr>
            <a:r>
              <a:rPr lang="en-US" sz="2400" dirty="0"/>
              <a:t>Adding new observations (UFO and IODA)</a:t>
            </a:r>
          </a:p>
          <a:p>
            <a:pPr marL="800100" lvl="1" indent="-342900">
              <a:lnSpc>
                <a:spcPct val="110000"/>
              </a:lnSpc>
              <a:buClr>
                <a:schemeClr val="bg2"/>
              </a:buClr>
              <a:buFont typeface="Lucida Grande"/>
              <a:buChar char="-"/>
            </a:pPr>
            <a:r>
              <a:rPr lang="en-US" sz="2400" dirty="0"/>
              <a:t>Implementation of new DA algorithms (OOPS)</a:t>
            </a:r>
          </a:p>
          <a:p>
            <a:pPr>
              <a:lnSpc>
                <a:spcPct val="110000"/>
              </a:lnSpc>
              <a:buClr>
                <a:schemeClr val="bg2"/>
              </a:buClr>
            </a:pPr>
            <a:endParaRPr lang="en-US" sz="2000" dirty="0"/>
          </a:p>
          <a:p>
            <a:pPr>
              <a:lnSpc>
                <a:spcPct val="110000"/>
              </a:lnSpc>
              <a:buClr>
                <a:schemeClr val="bg2"/>
              </a:buClr>
            </a:pPr>
            <a:r>
              <a:rPr lang="en-US" sz="2800" dirty="0"/>
              <a:t>Bring all components of Earth-system in one DA system</a:t>
            </a:r>
          </a:p>
          <a:p>
            <a:pPr marL="800100" lvl="1" indent="-342900">
              <a:lnSpc>
                <a:spcPct val="110000"/>
              </a:lnSpc>
              <a:buClr>
                <a:schemeClr val="bg2"/>
              </a:buClr>
              <a:buFont typeface="Lucida Grande"/>
              <a:buChar char="-"/>
            </a:pPr>
            <a:r>
              <a:rPr lang="en-US" sz="2400" dirty="0"/>
              <a:t>Develop DA algorithms once for all components (OOPS)</a:t>
            </a:r>
          </a:p>
          <a:p>
            <a:pPr marL="800100" lvl="1" indent="-342900">
              <a:lnSpc>
                <a:spcPct val="110000"/>
              </a:lnSpc>
              <a:buClr>
                <a:schemeClr val="bg2"/>
              </a:buClr>
              <a:buFont typeface="Lucida Grande"/>
              <a:buChar char="-"/>
            </a:pPr>
            <a:r>
              <a:rPr lang="en-US" sz="2400" dirty="0"/>
              <a:t>Enable future coupled DA developments (OOPS)</a:t>
            </a:r>
          </a:p>
          <a:p>
            <a:pPr>
              <a:lnSpc>
                <a:spcPct val="110000"/>
              </a:lnSpc>
              <a:buClr>
                <a:schemeClr val="bg2"/>
              </a:buClr>
            </a:pPr>
            <a:endParaRPr lang="en-US" sz="2000" dirty="0"/>
          </a:p>
          <a:p>
            <a:pPr>
              <a:lnSpc>
                <a:spcPct val="110000"/>
              </a:lnSpc>
              <a:buClr>
                <a:schemeClr val="bg2"/>
              </a:buClr>
            </a:pPr>
            <a:r>
              <a:rPr lang="en-US" sz="2800" dirty="0"/>
              <a:t>For research and operations (and O2R2O)</a:t>
            </a:r>
            <a:endParaRPr lang="en-US" sz="2000" dirty="0"/>
          </a:p>
        </p:txBody>
      </p:sp>
      <p:sp>
        <p:nvSpPr>
          <p:cNvPr id="4" name="Title 3"/>
          <p:cNvSpPr>
            <a:spLocks noGrp="1"/>
          </p:cNvSpPr>
          <p:nvPr>
            <p:ph type="title"/>
          </p:nvPr>
        </p:nvSpPr>
        <p:spPr/>
        <p:txBody>
          <a:bodyPr/>
          <a:lstStyle/>
          <a:p>
            <a:r>
              <a:rPr lang="en-US" dirty="0"/>
              <a:t>JEDI: Motivations and Objectives</a:t>
            </a:r>
          </a:p>
        </p:txBody>
      </p:sp>
    </p:spTree>
    <p:extLst>
      <p:ext uri="{BB962C8B-B14F-4D97-AF65-F5344CB8AC3E}">
        <p14:creationId xmlns:p14="http://schemas.microsoft.com/office/powerpoint/2010/main" val="3509051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2888" y="945972"/>
            <a:ext cx="7996711" cy="3784882"/>
          </a:xfrm>
          <a:prstGeom prst="rect">
            <a:avLst/>
          </a:prstGeom>
          <a:noFill/>
        </p:spPr>
        <p:txBody>
          <a:bodyPr wrap="square" rtlCol="0">
            <a:spAutoFit/>
          </a:bodyPr>
          <a:lstStyle/>
          <a:p>
            <a:pPr>
              <a:lnSpc>
                <a:spcPct val="110000"/>
              </a:lnSpc>
              <a:buClr>
                <a:schemeClr val="bg2"/>
              </a:buClr>
            </a:pPr>
            <a:r>
              <a:rPr lang="en-US" sz="2800" dirty="0"/>
              <a:t>Modern DA systems are too complex for any one person to grasp entirely</a:t>
            </a:r>
          </a:p>
          <a:p>
            <a:pPr marL="800100" lvl="1" indent="-342900">
              <a:lnSpc>
                <a:spcPct val="110000"/>
              </a:lnSpc>
              <a:buClr>
                <a:schemeClr val="bg2"/>
              </a:buClr>
              <a:buFont typeface="Lucida Grande"/>
              <a:buChar char="-"/>
            </a:pPr>
            <a:r>
              <a:rPr lang="en-US" sz="2400" dirty="0"/>
              <a:t>Collaborative developments</a:t>
            </a:r>
          </a:p>
          <a:p>
            <a:pPr marL="800100" lvl="1" indent="-342900">
              <a:lnSpc>
                <a:spcPct val="110000"/>
              </a:lnSpc>
              <a:buClr>
                <a:schemeClr val="bg2"/>
              </a:buClr>
              <a:buFont typeface="Lucida Grande"/>
              <a:buChar char="-"/>
            </a:pPr>
            <a:r>
              <a:rPr lang="en-US" sz="2400" dirty="0"/>
              <a:t>Separation of concerns</a:t>
            </a:r>
          </a:p>
          <a:p>
            <a:pPr>
              <a:lnSpc>
                <a:spcPct val="110000"/>
              </a:lnSpc>
              <a:buClr>
                <a:schemeClr val="bg2"/>
              </a:buClr>
            </a:pPr>
            <a:endParaRPr lang="en-US" sz="1600" dirty="0"/>
          </a:p>
          <a:p>
            <a:pPr>
              <a:lnSpc>
                <a:spcPct val="110000"/>
              </a:lnSpc>
              <a:buClr>
                <a:schemeClr val="bg2"/>
              </a:buClr>
            </a:pPr>
            <a:r>
              <a:rPr lang="en-US" sz="2800" dirty="0"/>
              <a:t>Modernize software</a:t>
            </a:r>
          </a:p>
          <a:p>
            <a:pPr marL="800100" lvl="1" indent="-342900">
              <a:lnSpc>
                <a:spcPct val="110000"/>
              </a:lnSpc>
              <a:buClr>
                <a:schemeClr val="bg2"/>
              </a:buClr>
              <a:buFont typeface="Lucida Grande"/>
              <a:buChar char="-"/>
            </a:pPr>
            <a:r>
              <a:rPr lang="en-US" sz="2400" dirty="0"/>
              <a:t>Speed-up future developments</a:t>
            </a:r>
          </a:p>
          <a:p>
            <a:pPr marL="800100" lvl="1" indent="-342900">
              <a:lnSpc>
                <a:spcPct val="110000"/>
              </a:lnSpc>
              <a:buClr>
                <a:schemeClr val="bg2"/>
              </a:buClr>
              <a:buFont typeface="Lucida Grande"/>
              <a:buChar char="-"/>
            </a:pPr>
            <a:r>
              <a:rPr lang="en-US" sz="2400" dirty="0"/>
              <a:t>Ease maintenance</a:t>
            </a:r>
          </a:p>
          <a:p>
            <a:pPr marL="800100" lvl="1" indent="-342900">
              <a:lnSpc>
                <a:spcPct val="110000"/>
              </a:lnSpc>
              <a:buClr>
                <a:schemeClr val="bg2"/>
              </a:buClr>
              <a:buFont typeface="Lucida Grande"/>
              <a:buChar char="-"/>
            </a:pPr>
            <a:r>
              <a:rPr lang="en-US" sz="2400" dirty="0"/>
              <a:t>Increase portability and efficiency</a:t>
            </a:r>
          </a:p>
        </p:txBody>
      </p:sp>
      <p:sp>
        <p:nvSpPr>
          <p:cNvPr id="4" name="Title 3"/>
          <p:cNvSpPr>
            <a:spLocks noGrp="1"/>
          </p:cNvSpPr>
          <p:nvPr>
            <p:ph type="title"/>
          </p:nvPr>
        </p:nvSpPr>
        <p:spPr/>
        <p:txBody>
          <a:bodyPr/>
          <a:lstStyle/>
          <a:p>
            <a:r>
              <a:rPr lang="en-US" dirty="0"/>
              <a:t>JEDI: Approach</a:t>
            </a:r>
          </a:p>
        </p:txBody>
      </p:sp>
    </p:spTree>
    <p:extLst>
      <p:ext uri="{BB962C8B-B14F-4D97-AF65-F5344CB8AC3E}">
        <p14:creationId xmlns:p14="http://schemas.microsoft.com/office/powerpoint/2010/main" val="2762714718"/>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3159</TotalTime>
  <Words>1967</Words>
  <Application>Microsoft Macintosh PowerPoint</Application>
  <PresentationFormat>On-screen Show (16:9)</PresentationFormat>
  <Paragraphs>412</Paragraphs>
  <Slides>31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Calibri</vt:lpstr>
      <vt:lpstr>Arial</vt:lpstr>
      <vt:lpstr>Lucida Grande</vt:lpstr>
      <vt:lpstr>.AppleSystemUIFont</vt:lpstr>
      <vt:lpstr>Source Code Pro Medium</vt:lpstr>
      <vt:lpstr>1_Office Theme</vt:lpstr>
      <vt:lpstr>The Joint Effort for Data assimilation Integration (JEDI)</vt:lpstr>
      <vt:lpstr>The Joint Center for Satellite Data Assimilation (JCSDA)</vt:lpstr>
      <vt:lpstr>PowerPoint Presentation</vt:lpstr>
      <vt:lpstr>PowerPoint Presentation</vt:lpstr>
      <vt:lpstr>PowerPoint Presentation</vt:lpstr>
      <vt:lpstr>Joint Effort for Data assimilation Integration  (JEDI)</vt:lpstr>
      <vt:lpstr>JEDI is a Joint Effort</vt:lpstr>
      <vt:lpstr>JEDI: Motivations and Objectives</vt:lpstr>
      <vt:lpstr>JEDI: Approach</vt:lpstr>
      <vt:lpstr>Object Oriented Prediction System (OOPS)</vt:lpstr>
      <vt:lpstr>PowerPoint Presentation</vt:lpstr>
      <vt:lpstr>JEDI Model Interfaces</vt:lpstr>
      <vt:lpstr>Model design</vt:lpstr>
      <vt:lpstr>Models Interfacing</vt:lpstr>
      <vt:lpstr>JEDI Observations Interfaces</vt:lpstr>
      <vt:lpstr>Unified Forward Operator (UFO)</vt:lpstr>
      <vt:lpstr>Observation Operators</vt:lpstr>
      <vt:lpstr>Unified Forward Operator (UFO)</vt:lpstr>
      <vt:lpstr>UFO Observation “filters”</vt:lpstr>
      <vt:lpstr>JEDI Observations Handling</vt:lpstr>
      <vt:lpstr>Typical Observation Data Flow</vt:lpstr>
      <vt:lpstr>Observation Data Flow with IODA</vt:lpstr>
      <vt:lpstr>JEDI Working Practices</vt:lpstr>
      <vt:lpstr>Infrastructure, working practices</vt:lpstr>
      <vt:lpstr>Code and repositories</vt:lpstr>
      <vt:lpstr>Infrastructure, working practices</vt:lpstr>
      <vt:lpstr>Bringing people in: JEDI Academy</vt:lpstr>
      <vt:lpstr>Bringing people in: Code Sprints</vt:lpstr>
      <vt:lpstr>Final Comments</vt:lpstr>
      <vt:lpstr>Long term collaborations</vt:lpstr>
      <vt:lpstr>Final Comments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Joint Effort for Data assimilation Integration (JEDI)</dc:title>
  <dc:subject/>
  <dc:creator/>
  <cp:keywords/>
  <dc:description/>
  <cp:lastModifiedBy>Microsoft Office User</cp:lastModifiedBy>
  <cp:revision>112</cp:revision>
  <dcterms:modified xsi:type="dcterms:W3CDTF">2020-11-14T23:15:31Z</dcterms:modified>
  <cp:category/>
</cp:coreProperties>
</file>