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6"/>
  </p:notesMasterIdLst>
  <p:sldIdLst>
    <p:sldId id="256" r:id="rId2"/>
    <p:sldId id="283" r:id="rId3"/>
    <p:sldId id="257" r:id="rId4"/>
    <p:sldId id="258" r:id="rId5"/>
    <p:sldId id="284" r:id="rId6"/>
    <p:sldId id="267" r:id="rId7"/>
    <p:sldId id="268" r:id="rId8"/>
    <p:sldId id="269" r:id="rId9"/>
    <p:sldId id="285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86" r:id="rId19"/>
    <p:sldId id="270" r:id="rId20"/>
    <p:sldId id="271" r:id="rId21"/>
    <p:sldId id="272" r:id="rId22"/>
    <p:sldId id="273" r:id="rId23"/>
    <p:sldId id="274" r:id="rId24"/>
    <p:sldId id="300" r:id="rId25"/>
    <p:sldId id="291" r:id="rId26"/>
    <p:sldId id="287" r:id="rId27"/>
    <p:sldId id="288" r:id="rId28"/>
    <p:sldId id="289" r:id="rId29"/>
    <p:sldId id="292" r:id="rId30"/>
    <p:sldId id="297" r:id="rId31"/>
    <p:sldId id="298" r:id="rId32"/>
    <p:sldId id="294" r:id="rId33"/>
    <p:sldId id="293" r:id="rId34"/>
    <p:sldId id="295" r:id="rId35"/>
    <p:sldId id="296" r:id="rId36"/>
    <p:sldId id="299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730AFFC0-4A6F-0741-93E2-4CB2723996BA}">
          <p14:sldIdLst>
            <p14:sldId id="256"/>
            <p14:sldId id="283"/>
            <p14:sldId id="257"/>
            <p14:sldId id="258"/>
          </p14:sldIdLst>
        </p14:section>
        <p14:section name="ecBuild Bundle" id="{81742EC6-E0D8-644A-B48E-40C3648CA950}">
          <p14:sldIdLst>
            <p14:sldId id="284"/>
            <p14:sldId id="267"/>
            <p14:sldId id="268"/>
            <p14:sldId id="269"/>
          </p14:sldIdLst>
        </p14:section>
        <p14:section name="ecBuild Project" id="{56BFF0FE-CB4F-5D48-A380-BD3F70732D15}">
          <p14:sldIdLst>
            <p14:sldId id="285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Ctest" id="{B9CD06B1-E96B-C448-AAE6-5A3B97DA1E50}">
          <p14:sldIdLst>
            <p14:sldId id="286"/>
            <p14:sldId id="270"/>
            <p14:sldId id="271"/>
            <p14:sldId id="272"/>
            <p14:sldId id="273"/>
            <p14:sldId id="274"/>
          </p14:sldIdLst>
        </p14:section>
        <p14:section name="Adding a test" id="{2FAFFA15-6F50-B542-A784-78326D99D3FA}">
          <p14:sldIdLst>
            <p14:sldId id="300"/>
            <p14:sldId id="291"/>
            <p14:sldId id="287"/>
            <p14:sldId id="288"/>
            <p14:sldId id="289"/>
            <p14:sldId id="292"/>
            <p14:sldId id="297"/>
            <p14:sldId id="298"/>
            <p14:sldId id="294"/>
            <p14:sldId id="293"/>
            <p14:sldId id="295"/>
            <p14:sldId id="296"/>
            <p14:sldId id="299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  <p:cmAuthor id="1" name="Microsoft Office User" initials="MOU" lastIdx="1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30"/>
    <p:restoredTop sz="94674"/>
  </p:normalViewPr>
  <p:slideViewPr>
    <p:cSldViewPr snapToGrid="0">
      <p:cViewPr varScale="1">
        <p:scale>
          <a:sx n="124" d="100"/>
          <a:sy n="124" d="100"/>
        </p:scale>
        <p:origin x="130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6-03T16:23:55.883" idx="1">
    <p:pos x="6000" y="0"/>
    <p:text>test
-zhangx7203@sina.com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1625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4143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3976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1034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3179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82799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33776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5779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48118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3810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4033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5531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9805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429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0" y="-1"/>
            <a:ext cx="7771088" cy="105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0" y="-1"/>
            <a:ext cx="7771088" cy="105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0" y="-1"/>
            <a:ext cx="7771088" cy="105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-1"/>
            <a:ext cx="7771088" cy="105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0" y="-1"/>
            <a:ext cx="7771088" cy="105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1060123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Shape 11" descr="JCSDA_transp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913431" y="-1"/>
            <a:ext cx="1224000" cy="1224000"/>
          </a:xfrm>
          <a:prstGeom prst="rect">
            <a:avLst/>
          </a:prstGeom>
          <a:noFill/>
          <a:ln>
            <a:noFill/>
          </a:ln>
          <a:effectLst>
            <a:outerShdw blurRad="50800" dist="203200" dir="8100000" algn="tr" rotWithShape="0">
              <a:srgbClr val="000000">
                <a:alpha val="40000"/>
              </a:srgbClr>
            </a:outerShdw>
          </a:effectLst>
        </p:spPr>
      </p:pic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7771088" cy="105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tcenterforsatellitedataassimilation-jedi-docs.readthedocs-hosted.com/en/latest/developer/building_and_testing/unit_testing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intcenterforsatellitedataassimilation-jedi-docs.readthedocs-hosted.com/en/latest/developer/building_and_testing/unit_testing.html#test-framework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tcenterforsatellitedataassimilation-jedi-docs.readthedocs-hosted.com/en/latest/developer/building_and_testing/adding_a_test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tcenterforsatellitedataassimilation-jedi-docs.readthedocs-hosted.com/en/latest/developer/building_and_testing/configuration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tcenterforsatellitedataassimilation-jedi-docs.readthedocs-hosted.com/en/latest/developer/building_and_testing/unit_testing.html#init-tes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tcenterforsatellitedataassimilation-jedi-docs.readthedocs-hosted.com/en/latest/developer/building_and_testing/configuration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ecBuild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ctest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debug and adding test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9610C8-961E-074D-A04A-1221B0EFFBA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48583" y="3794695"/>
            <a:ext cx="6400800" cy="1752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800" dirty="0"/>
              <a:t>Joint Center for Satellite Data Assimilation (JCSDA)</a:t>
            </a:r>
          </a:p>
          <a:p>
            <a:pPr>
              <a:lnSpc>
                <a:spcPct val="130000"/>
              </a:lnSpc>
            </a:pPr>
            <a:r>
              <a:rPr lang="en-US" sz="1800" dirty="0"/>
              <a:t>JEDI Academy </a:t>
            </a:r>
            <a:r>
              <a:rPr lang="mr-IN" sz="1800" dirty="0"/>
              <a:t>–</a:t>
            </a:r>
            <a:r>
              <a:rPr lang="en-US" sz="1800" dirty="0"/>
              <a:t> November 16, 2018</a:t>
            </a:r>
            <a:endParaRPr lang="en-US" sz="2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3BA049-3900-BE46-A6C0-7EEC558AC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801" y="5407613"/>
            <a:ext cx="4774364" cy="14341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335965"/>
            <a:ext cx="7886700" cy="3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Structure of CMakeLists.txt using ecBuild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238539" y="1602180"/>
            <a:ext cx="8666922" cy="483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5763" marR="0" lvl="0" indent="-3857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header</a:t>
            </a:r>
            <a:endParaRPr/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1" u="none" strike="noStrike" cap="non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cmake_minimum_required( VERSION 3.3.2 FATAL_ERROR )</a:t>
            </a:r>
            <a:endParaRPr/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project(oops C CXX Fortran)</a:t>
            </a:r>
            <a:endParaRPr/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set( CMAKE_MODULE_PATH ${CMAKE_MODULE_PATH} "${CMAKE_CURRENT_SOURCE_DIR}/cmake" )</a:t>
            </a:r>
            <a:endParaRPr/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include( </a:t>
            </a:r>
            <a:r>
              <a:rPr lang="en-US" sz="1200" b="1" i="1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ecbuild_system </a:t>
            </a:r>
            <a:r>
              <a:rPr lang="en-US" sz="12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NO_POLICY_SCOPE )</a:t>
            </a:r>
            <a:endParaRPr/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ecbuild_requires_macro_version( 2.7 )</a:t>
            </a:r>
            <a:endParaRPr/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5763" marR="0" lvl="0" indent="-38576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open project</a:t>
            </a:r>
            <a:endParaRPr/>
          </a:p>
          <a:p>
            <a:pPr marL="385763" marR="0" lvl="0" indent="-38576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sources</a:t>
            </a:r>
            <a:endParaRPr/>
          </a:p>
          <a:p>
            <a:pPr marL="385763" marR="0" lvl="0" indent="-38576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finalize project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3429000"/>
            <a:ext cx="4265275" cy="33150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Shape 111"/>
          <p:cNvCxnSpPr/>
          <p:nvPr/>
        </p:nvCxnSpPr>
        <p:spPr>
          <a:xfrm rot="10800000">
            <a:off x="2597427" y="3124881"/>
            <a:ext cx="1974573" cy="896154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triangle" w="lg" len="lg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0" y="388973"/>
            <a:ext cx="7886700" cy="3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Structure of CMakeLists.txt using ecBuild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66725" y="1576342"/>
            <a:ext cx="8210550" cy="4892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5763" marR="0" lvl="0" indent="-3857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header</a:t>
            </a:r>
            <a:endParaRPr/>
          </a:p>
          <a:p>
            <a:pPr marL="385763" marR="0" lvl="0" indent="-38576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open project</a:t>
            </a:r>
            <a:endParaRPr/>
          </a:p>
          <a:p>
            <a:pPr marL="742950" marR="0" lvl="1" indent="-2095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1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ecbuild_declare_project()   # initialize an ecBuild project</a:t>
            </a:r>
            <a:r>
              <a:rPr lang="en-US" sz="20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742950" marR="0" lvl="1" indent="-158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85763" marR="0" lvl="0" indent="-38576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sources</a:t>
            </a:r>
            <a:endParaRPr/>
          </a:p>
          <a:p>
            <a:pPr marL="385763" marR="0" lvl="0" indent="-38576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finalize project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0" y="322713"/>
            <a:ext cx="7886700" cy="3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Structure of CMakeLists.txt using ecBuild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217833" y="1554481"/>
            <a:ext cx="7886700" cy="391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5763" marR="0" lvl="0" indent="-3857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header</a:t>
            </a:r>
            <a:endParaRPr dirty="0"/>
          </a:p>
          <a:p>
            <a:pPr marL="385763" marR="0" lvl="0" indent="-38576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open project</a:t>
            </a:r>
            <a:endParaRPr dirty="0"/>
          </a:p>
          <a:p>
            <a:pPr marL="385763" marR="0" lvl="0" indent="-38576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sources</a:t>
            </a:r>
            <a:endParaRPr dirty="0"/>
          </a:p>
          <a:p>
            <a:pPr marL="457200" marR="0" lvl="1" indent="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1" u="none" strike="noStrike" cap="none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lang="en-US" sz="1200" b="0" i="1" u="none" strike="noStrike" cap="none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add_subdirectory</a:t>
            </a:r>
            <a:r>
              <a:rPr lang="en-US" sz="1200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(lorenz95 )</a:t>
            </a:r>
            <a:endParaRPr dirty="0"/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lang="en-US" sz="1200" b="0" i="1" u="none" strike="noStrike" cap="none" dirty="0" err="1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add_subdirectory</a:t>
            </a:r>
            <a:r>
              <a:rPr lang="en-US" sz="1200" b="0" i="1" u="none" strike="noStrike" cap="none" dirty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 ( executables </a:t>
            </a:r>
            <a:r>
              <a:rPr lang="en-US" sz="1200" b="0" i="1" u="none" strike="noStrike" cap="none" dirty="0">
                <a:solidFill>
                  <a:srgbClr val="DDD9C3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dirty="0"/>
          </a:p>
          <a:p>
            <a:pPr marL="742950" marR="0" lvl="1" indent="-2095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1" u="none" strike="noStrike" cap="none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5763" marR="0" lvl="0" indent="-38576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finalize project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3943350" y="1368027"/>
            <a:ext cx="4937263" cy="2400657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ecbuild_add_library </a:t>
            </a:r>
            <a:r>
              <a:rPr lang="en-US" sz="1000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( TARGET     lorenz95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SOURCES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  ErrorCovarianceL95.cc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  ErrorCovarianceL95.h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  FieldL95.cc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  FieldL95.h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  …………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  LocalizationMatrixL95.cc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  LocalizationMatrixL95.h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LIBS       oops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INSTALL_HEADERS LISTED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LINKER_LANGUAGE ${OOPS_LINKER_LANGUAGE} 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8087" y="4080642"/>
            <a:ext cx="4554107" cy="24020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Shape 126"/>
          <p:cNvCxnSpPr/>
          <p:nvPr/>
        </p:nvCxnSpPr>
        <p:spPr>
          <a:xfrm rot="10800000">
            <a:off x="2637183" y="3207026"/>
            <a:ext cx="940906" cy="1908314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triangle" w="lg" len="lg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27" name="Shape 127"/>
          <p:cNvCxnSpPr/>
          <p:nvPr/>
        </p:nvCxnSpPr>
        <p:spPr>
          <a:xfrm flipH="1">
            <a:off x="4161183" y="3768684"/>
            <a:ext cx="1060174" cy="922586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triangle" w="lg" len="lg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0" y="322713"/>
            <a:ext cx="7886700" cy="3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Structure of CMakeLists.txt using ecBuild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284094" y="1708864"/>
            <a:ext cx="7886700" cy="391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5763" marR="0" lvl="0" indent="-3857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header</a:t>
            </a:r>
            <a:endParaRPr/>
          </a:p>
          <a:p>
            <a:pPr marL="385763" marR="0" lvl="0" indent="-38576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open project</a:t>
            </a:r>
            <a:endParaRPr/>
          </a:p>
          <a:p>
            <a:pPr marL="385763" marR="0" lvl="0" indent="-38576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sources</a:t>
            </a:r>
            <a:endParaRPr/>
          </a:p>
          <a:p>
            <a:pPr marL="742950" marR="0" lvl="1" indent="-2095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1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add_subdirectory (lorenz95 )</a:t>
            </a:r>
            <a:endParaRPr/>
          </a:p>
          <a:p>
            <a:pPr marL="457200" marR="0" lvl="1" indent="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add_subdirectory ( executables )</a:t>
            </a:r>
            <a:endParaRPr/>
          </a:p>
          <a:p>
            <a:pPr marL="742950" marR="0" lvl="1" indent="-2095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1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5763" marR="0" lvl="0" indent="-38576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finalize project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838" y="4151437"/>
            <a:ext cx="5678068" cy="247188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4075875" y="1135227"/>
            <a:ext cx="4757529" cy="301621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ecbuild_add_executable </a:t>
            </a:r>
            <a:r>
              <a:rPr lang="en-US" sz="1000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( TARGET  l95_forecast.x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                    SOURCES Forecast.cc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                    LIBS    lorenz95 )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ecbuild_add_executable </a:t>
            </a:r>
            <a:r>
              <a:rPr lang="en-US" sz="1000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( TARGET  l95_genpert.x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                    SOURCES GenEnsPertB.cc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                    LIBS    lorenz95 )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ecbuild_add_executable ( TARGET  l95_4dvar.x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                    SOURCES Main4dvar.cc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                    LIBS    lorenz95 )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ecbuild_add_executable ( TARGET  l95_makeobs.x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                    SOURCES MakeObs.cc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                    LIBS    lorenz95 )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ecbuild_add_executable ( TARGET  l95_hofx.x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                    SOURCES HofX.cc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                    LIBS    lorenz95 )</a:t>
            </a:r>
            <a:endParaRPr/>
          </a:p>
        </p:txBody>
      </p:sp>
      <p:cxnSp>
        <p:nvCxnSpPr>
          <p:cNvPr id="136" name="Shape 136"/>
          <p:cNvCxnSpPr/>
          <p:nvPr/>
        </p:nvCxnSpPr>
        <p:spPr>
          <a:xfrm rot="10800000">
            <a:off x="2676939" y="3604591"/>
            <a:ext cx="622852" cy="201790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triangle" w="lg" len="lg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37" name="Shape 137"/>
          <p:cNvCxnSpPr/>
          <p:nvPr/>
        </p:nvCxnSpPr>
        <p:spPr>
          <a:xfrm flipH="1">
            <a:off x="4049373" y="4015410"/>
            <a:ext cx="522627" cy="147099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triangle" w="lg" len="lg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0" y="406887"/>
            <a:ext cx="7886700" cy="3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Structure of CMakeLists.txt using ecBuild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24070" y="1576342"/>
            <a:ext cx="8719930" cy="391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5763" marR="0" lvl="0" indent="-3857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header</a:t>
            </a:r>
            <a:endParaRPr/>
          </a:p>
          <a:p>
            <a:pPr marL="385763" marR="0" lvl="0" indent="-38576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open project</a:t>
            </a:r>
            <a:endParaRPr/>
          </a:p>
          <a:p>
            <a:pPr marL="385763" marR="0" lvl="0" indent="-38576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sources</a:t>
            </a:r>
            <a:endParaRPr/>
          </a:p>
          <a:p>
            <a:pPr marL="385763" marR="0" lvl="0" indent="-38576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pkgconfig exports (</a:t>
            </a:r>
            <a:r>
              <a:rPr lang="en-US"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095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1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5763" marR="0" lvl="0" indent="-38576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finalize project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0" y="388973"/>
            <a:ext cx="7886700" cy="3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Structure of CMakeLists.txt using ecBuild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28650" y="1576342"/>
            <a:ext cx="7886700" cy="391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5763" marR="0" lvl="0" indent="-3857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header</a:t>
            </a:r>
            <a:endParaRPr/>
          </a:p>
          <a:p>
            <a:pPr marL="385763" marR="0" lvl="0" indent="-38576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open project</a:t>
            </a:r>
            <a:endParaRPr/>
          </a:p>
          <a:p>
            <a:pPr marL="385763" marR="0" lvl="0" indent="-38576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sources</a:t>
            </a:r>
            <a:endParaRPr/>
          </a:p>
          <a:p>
            <a:pPr marL="385763" marR="0" lvl="0" indent="-38576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finalize project</a:t>
            </a:r>
            <a:endParaRPr/>
          </a:p>
          <a:p>
            <a:pPr marL="742950" marR="0" lvl="1" indent="-2095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1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ecbuild_install_project( NAME ${PROJECT_NAME} )</a:t>
            </a:r>
            <a:endParaRPr/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1" u="none" strike="noStrike" cap="non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# print the summary of the configuration</a:t>
            </a:r>
            <a:endParaRPr/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ecbuild_print_summary()</a:t>
            </a:r>
            <a:endParaRPr sz="1200" b="0" i="1" u="none" strike="noStrike" cap="non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0" y="214791"/>
            <a:ext cx="7886700" cy="48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Structure of CMakeLists.txt using ecBuild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3252" y="1706863"/>
            <a:ext cx="9130748" cy="438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# header</a:t>
            </a:r>
            <a:endParaRPr/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cmake_minimum_required( VERSION 3.3.2FATAL_ERROR ) </a:t>
            </a:r>
            <a:endParaRPr sz="1400" b="0" i="1" u="none" strike="noStrike" cap="non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project( oops C CXX Fortran )</a:t>
            </a:r>
            <a:endParaRPr sz="1400" b="0" i="1" u="none" strike="noStrike" cap="non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set( CMAKE_MODULE_PATH ${CMAKE_MODULE_PATH} "${CMAKE_CURRENT_SOURCE_DIR}/cmake" )</a:t>
            </a:r>
            <a:endParaRPr sz="1200" b="0" i="1" u="none" strike="noStrike" cap="non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include( ecbuild_system NO_POLICY_SCOPE ) </a:t>
            </a:r>
            <a:endParaRPr sz="1400" b="0" i="1" u="none" strike="noStrike" cap="non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ecbuild_requires_macro_version( 2.7 )</a:t>
            </a:r>
            <a:endParaRPr sz="1400" b="0" i="1" u="none" strike="noStrike" cap="non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# open project </a:t>
            </a:r>
            <a:endParaRPr sz="1400" b="0" i="1" u="none" strike="noStrike" cap="non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ecbuild_declare_project() </a:t>
            </a:r>
            <a:endParaRPr sz="1400" b="0" i="1" u="none" strike="noStrike" cap="non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# sources </a:t>
            </a:r>
            <a:endParaRPr sz="1400" b="0" i="1" u="none" strike="noStrike" cap="non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add_subdirectory( lorenze95 ) </a:t>
            </a:r>
            <a:endParaRPr sz="1400" b="0" i="1" u="none" strike="noStrike" cap="non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add_subdirectory( executables ) </a:t>
            </a:r>
            <a:endParaRPr sz="1400" b="0" i="1" u="none" strike="noStrike" cap="non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# finalize project </a:t>
            </a:r>
            <a:endParaRPr sz="1400" b="0" i="1" u="none" strike="noStrike" cap="non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ecbuild_install_project( NAME ${PROJECT_NAME} ) </a:t>
            </a:r>
            <a:endParaRPr sz="1400" b="0" i="1" u="none" strike="noStrike" cap="non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ecbuild_print_summary() </a:t>
            </a:r>
            <a:endParaRPr sz="2000" b="0" i="1" u="none" strike="noStrike" cap="non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0" y="214791"/>
            <a:ext cx="7886700" cy="48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 Dependencies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46816" y="1212024"/>
            <a:ext cx="9130748" cy="5418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n-US" sz="1400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# header</a:t>
            </a:r>
            <a:endParaRPr dirty="0"/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n-US" sz="1400" b="0" i="1" u="none" strike="noStrike" cap="none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cmake_minimum_required</a:t>
            </a:r>
            <a:r>
              <a:rPr lang="en-US" sz="1400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( VERSION 3.3.2FATAL_ERROR ) </a:t>
            </a:r>
            <a:endParaRPr sz="1400" b="0" i="1" u="none" strike="noStrike" cap="none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n-US" sz="1400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project( oops C CXX Fortran )</a:t>
            </a:r>
            <a:endParaRPr sz="1400" b="0" i="1" u="none" strike="noStrike" cap="none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lang="en-US" sz="1200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set( CMAKE_MODULE_PATH ${CMAKE_MODULE_PATH} "${CMAKE_CURRENT_SOURCE_DIR}/</a:t>
            </a:r>
            <a:r>
              <a:rPr lang="en-US" sz="1200" b="0" i="1" u="none" strike="noStrike" cap="none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cmake</a:t>
            </a:r>
            <a:r>
              <a:rPr lang="en-US" sz="1200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" )</a:t>
            </a:r>
            <a:endParaRPr sz="1200" b="0" i="1" u="none" strike="noStrike" cap="none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n-US" sz="1400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include( </a:t>
            </a:r>
            <a:r>
              <a:rPr lang="en-US" sz="1400" b="0" i="1" u="none" strike="noStrike" cap="none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ecbuild_system</a:t>
            </a:r>
            <a:r>
              <a:rPr lang="en-US" sz="1400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NO_POLICY_SCOPE ) </a:t>
            </a:r>
            <a:endParaRPr sz="1400" b="0" i="1" u="none" strike="noStrike" cap="none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n-US" sz="1400" b="0" i="1" u="none" strike="noStrike" cap="none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ecbuild_requires_macro_version</a:t>
            </a:r>
            <a:r>
              <a:rPr lang="en-US" sz="1400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( 2.7 )</a:t>
            </a:r>
            <a:endParaRPr sz="1400" b="0" i="1" u="none" strike="noStrike" cap="none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1" u="none" strike="noStrike" cap="none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n-US" sz="1400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# open project </a:t>
            </a:r>
            <a:endParaRPr sz="1400" b="0" i="1" u="none" strike="noStrike" cap="none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n-US" sz="1400" b="0" i="1" u="none" strike="noStrike" cap="none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ecbuild_declare_project</a:t>
            </a:r>
            <a:r>
              <a:rPr lang="en-US" sz="1400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() </a:t>
            </a:r>
            <a:endParaRPr sz="1400" b="0" i="1" u="none" strike="noStrike" cap="none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1" u="none" strike="noStrike" cap="none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 sz="1400" b="1" i="1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# Dependencies</a:t>
            </a:r>
            <a:endParaRPr dirty="0"/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 sz="1400" b="1" i="1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......</a:t>
            </a:r>
            <a:endParaRPr dirty="0"/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 sz="1400" b="1" i="1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......</a:t>
            </a:r>
            <a:endParaRPr dirty="0"/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1" u="none" strike="noStrike" cap="none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n-US" sz="1400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# sources </a:t>
            </a:r>
            <a:endParaRPr sz="1400" b="0" i="1" u="none" strike="noStrike" cap="none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n-US" sz="1400" b="0" i="1" u="none" strike="noStrike" cap="none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add_subdirectory</a:t>
            </a:r>
            <a:r>
              <a:rPr lang="en-US" sz="1400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( lorenze95 ) </a:t>
            </a:r>
            <a:endParaRPr sz="1400" b="0" i="1" u="none" strike="noStrike" cap="none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n-US" sz="1400" b="0" i="1" u="none" strike="noStrike" cap="none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add_subdirectory</a:t>
            </a:r>
            <a:r>
              <a:rPr lang="en-US" sz="1400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( executables ) </a:t>
            </a:r>
            <a:endParaRPr sz="1400" b="0" i="1" u="none" strike="noStrike" cap="none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1" u="none" strike="noStrike" cap="none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n-US" sz="1400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# finalize project </a:t>
            </a:r>
            <a:endParaRPr sz="1400" b="0" i="1" u="none" strike="noStrike" cap="none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n-US" sz="1400" b="0" i="1" u="none" strike="noStrike" cap="none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ecbuild_install_project</a:t>
            </a:r>
            <a:r>
              <a:rPr lang="en-US" sz="1400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( NAME ${PROJECT_NAME} ) </a:t>
            </a:r>
            <a:endParaRPr sz="1400" b="0" i="1" u="none" strike="noStrike" cap="none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n-US" sz="1400" b="0" i="1" u="none" strike="noStrike" cap="none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ecbuild_print_summary</a:t>
            </a:r>
            <a:r>
              <a:rPr lang="en-US" sz="1400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() </a:t>
            </a:r>
            <a:endParaRPr sz="2000" b="0" i="1" u="none" strike="noStrike" cap="none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3673831" y="1340607"/>
            <a:ext cx="5247860" cy="152400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212" y="33978"/>
                </a:moveTo>
                <a:lnTo>
                  <a:pt x="-12424" y="95543"/>
                </a:lnTo>
                <a:lnTo>
                  <a:pt x="-62694" y="224843"/>
                </a:lnTo>
              </a:path>
            </a:pathLst>
          </a:custGeom>
          <a:solidFill>
            <a:srgbClr val="D6E3BC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 Boost, </a:t>
            </a:r>
            <a:r>
              <a:rPr lang="en-US" sz="14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lang="en-US" sz="1400" i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cmake</a:t>
            </a:r>
            <a:r>
              <a:rPr lang="en-US" sz="14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command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set(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Boost_MINIMUM_VERSION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"1.47" 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find_package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Boost ${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Boost_MINIMUM_VERSION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REQUIRED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COMPONENTS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unit_test_framework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include_directories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${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Boost_INCLUDE_DIR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)</a:t>
            </a:r>
            <a:endParaRPr dirty="0"/>
          </a:p>
        </p:txBody>
      </p:sp>
      <p:sp>
        <p:nvSpPr>
          <p:cNvPr id="163" name="Shape 163"/>
          <p:cNvSpPr/>
          <p:nvPr/>
        </p:nvSpPr>
        <p:spPr>
          <a:xfrm>
            <a:off x="3776870" y="5350697"/>
            <a:ext cx="5247860" cy="135834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212" y="33978"/>
                </a:moveTo>
                <a:lnTo>
                  <a:pt x="-13030" y="21456"/>
                </a:lnTo>
                <a:lnTo>
                  <a:pt x="-65724" y="-79267"/>
                </a:lnTo>
              </a:path>
            </a:pathLst>
          </a:custGeom>
          <a:solidFill>
            <a:srgbClr val="D6E3BC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eckit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Use another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CMake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project as 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dependency by either building it from source or searching for it.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ecbuild_use_package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PROJECT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eckit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VERSION 0.18.0 REQUIRED 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include_directories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${ECKIT_INCLUDE_DIRS} )</a:t>
            </a:r>
            <a:endParaRPr dirty="0"/>
          </a:p>
        </p:txBody>
      </p:sp>
      <p:sp>
        <p:nvSpPr>
          <p:cNvPr id="164" name="Shape 164"/>
          <p:cNvSpPr/>
          <p:nvPr/>
        </p:nvSpPr>
        <p:spPr>
          <a:xfrm>
            <a:off x="3578088" y="3119438"/>
            <a:ext cx="5247860" cy="184784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212" y="33978"/>
                </a:moveTo>
                <a:lnTo>
                  <a:pt x="-17575" y="68004"/>
                </a:lnTo>
                <a:lnTo>
                  <a:pt x="-59360" y="78541"/>
                </a:lnTo>
              </a:path>
            </a:pathLst>
          </a:custGeom>
          <a:solidFill>
            <a:srgbClr val="D6E3BC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LAPACK, </a:t>
            </a:r>
            <a:r>
              <a:rPr lang="en-US" sz="14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lang="en-US" sz="1400" i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ecbuild_add_option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ecbuild_add_option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FEATURE LAPACK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DESCRIPTION "Linear Algebra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PACKage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REQUIRED_PACKAGES "LAPACK REQUIRED" 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if (NOT HAVE_LAPACK)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ecbuild_error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("LAPACK_LIBRARIES not defined")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endif()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C6D4-DA0B-4144-88C9-8E061822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JEDI working Philosophy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7F6A8-796C-104D-A12A-F01BE6095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en-US" i="1" dirty="0"/>
              <a:t>Test everything that could possibly break</a:t>
            </a:r>
            <a:endParaRPr lang="en-US" dirty="0"/>
          </a:p>
          <a:p>
            <a:pPr marL="25400" indent="0">
              <a:buNone/>
            </a:pPr>
            <a:endParaRPr lang="en-US" i="1" dirty="0"/>
          </a:p>
          <a:p>
            <a:pPr marL="25400" indent="0" algn="r">
              <a:buNone/>
            </a:pPr>
            <a:r>
              <a:rPr lang="en-US" i="1" dirty="0"/>
              <a:t>--XP maxim</a:t>
            </a:r>
            <a:endParaRPr lang="en-US" dirty="0"/>
          </a:p>
          <a:p>
            <a:pPr marL="25400" indent="0">
              <a:buNone/>
            </a:pPr>
            <a:endParaRPr lang="en-US" sz="2400" dirty="0"/>
          </a:p>
          <a:p>
            <a:pPr marL="25400" indent="0">
              <a:buNone/>
            </a:pPr>
            <a:r>
              <a:rPr lang="en-US" sz="2400" dirty="0"/>
              <a:t>JEDI developers are going to be constantly writing and running many small tests. </a:t>
            </a:r>
          </a:p>
          <a:p>
            <a:pPr marL="25400" indent="0">
              <a:buNone/>
            </a:pPr>
            <a:r>
              <a:rPr lang="en-US" sz="2400" dirty="0" err="1"/>
              <a:t>JEDI’d</a:t>
            </a:r>
            <a:r>
              <a:rPr lang="en-US" sz="2400" dirty="0"/>
              <a:t> like to run the tests in a variety of different platforms with different compilers.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92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0" y="335965"/>
            <a:ext cx="7886700" cy="3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Basic ctest usage in JEDI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13253" y="1152939"/>
            <a:ext cx="9144000" cy="5592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https://jointcenterforsatellitedataassimilation-jedi-docs.readthedocs-hosted.com/en/latest/developer/building_and_testing/unit_testing.html#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 all available tests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ctest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–N</a:t>
            </a:r>
            <a:endParaRPr dirty="0"/>
          </a:p>
          <a:p>
            <a:pPr marL="914400" marR="0" lvl="2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1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717273" y="3703981"/>
            <a:ext cx="7169427" cy="3127513"/>
          </a:xfrm>
          <a:prstGeom prst="rect">
            <a:avLst/>
          </a:prstGeom>
          <a:solidFill>
            <a:srgbClr val="EAF1DD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Singularity JCSDA-singularity-master-latest.simg:~/jedi/build/ufo-bundle&gt; ctest -N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project /home/xinzhang/jedi/build/ufo-bundle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Test   #1: eckit_test_config_resource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Test   #2: eckit_test_config_configuration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Test   #3: eckit_test_container_sharedmemarray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Test   #4: eckit_test_container_btree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Test   #5: eckit_test_container_bloomfilter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Test   #6: eckit_test_container_trie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Test   #7: eckit_test_container_densemap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Test   #8: eckit_test_container_cache_lru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Test   #9: eckit_test_container_benchmark_densemap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Test  #10: eckit_test_filesystem_multihandle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EE3860-61A4-8444-B3D9-1B25B20F9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42" y="1413912"/>
            <a:ext cx="6059612" cy="3020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7B0A85-87B3-5A49-8BBE-064E7771C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1" y="113016"/>
            <a:ext cx="7771088" cy="914401"/>
          </a:xfrm>
        </p:spPr>
        <p:txBody>
          <a:bodyPr/>
          <a:lstStyle/>
          <a:p>
            <a:r>
              <a:rPr lang="en-US" sz="3600" dirty="0"/>
              <a:t>Structure of fv3-bundle building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A87A19-0A46-5545-985B-E2C617F26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624" y="3275294"/>
            <a:ext cx="6265238" cy="303067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229809-13B6-9F45-89BA-EAF1D0600B9E}"/>
              </a:ext>
            </a:extLst>
          </p:cNvPr>
          <p:cNvCxnSpPr>
            <a:cxnSpLocks/>
          </p:cNvCxnSpPr>
          <p:nvPr/>
        </p:nvCxnSpPr>
        <p:spPr>
          <a:xfrm>
            <a:off x="1058238" y="4048018"/>
            <a:ext cx="801386" cy="1243173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DF5B8F8-5035-D74B-BE7D-D78E45E00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213" y="2496326"/>
            <a:ext cx="6102444" cy="1135733"/>
          </a:xfrm>
          <a:prstGeom prst="rect">
            <a:avLst/>
          </a:prstGeom>
          <a:effectLst/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559E52-EB10-B849-829F-D48BDD651274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2506894" y="3064193"/>
            <a:ext cx="1983319" cy="2823907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DDE070C6-FE85-4F46-ABAE-7FC00BB89EA7}"/>
              </a:ext>
            </a:extLst>
          </p:cNvPr>
          <p:cNvSpPr/>
          <p:nvPr/>
        </p:nvSpPr>
        <p:spPr>
          <a:xfrm>
            <a:off x="604462" y="1721799"/>
            <a:ext cx="1510301" cy="256854"/>
          </a:xfrm>
          <a:custGeom>
            <a:avLst/>
            <a:gdLst>
              <a:gd name="connsiteX0" fmla="*/ 92468 w 1510301"/>
              <a:gd name="connsiteY0" fmla="*/ 0 h 256854"/>
              <a:gd name="connsiteX1" fmla="*/ 92468 w 1510301"/>
              <a:gd name="connsiteY1" fmla="*/ 0 h 256854"/>
              <a:gd name="connsiteX2" fmla="*/ 544531 w 1510301"/>
              <a:gd name="connsiteY2" fmla="*/ 10274 h 256854"/>
              <a:gd name="connsiteX3" fmla="*/ 626724 w 1510301"/>
              <a:gd name="connsiteY3" fmla="*/ 20548 h 256854"/>
              <a:gd name="connsiteX4" fmla="*/ 791110 w 1510301"/>
              <a:gd name="connsiteY4" fmla="*/ 30822 h 256854"/>
              <a:gd name="connsiteX5" fmla="*/ 1140432 w 1510301"/>
              <a:gd name="connsiteY5" fmla="*/ 51371 h 256854"/>
              <a:gd name="connsiteX6" fmla="*/ 1222625 w 1510301"/>
              <a:gd name="connsiteY6" fmla="*/ 61645 h 256854"/>
              <a:gd name="connsiteX7" fmla="*/ 1294544 w 1510301"/>
              <a:gd name="connsiteY7" fmla="*/ 71919 h 256854"/>
              <a:gd name="connsiteX8" fmla="*/ 1366463 w 1510301"/>
              <a:gd name="connsiteY8" fmla="*/ 92467 h 256854"/>
              <a:gd name="connsiteX9" fmla="*/ 1397286 w 1510301"/>
              <a:gd name="connsiteY9" fmla="*/ 113016 h 256854"/>
              <a:gd name="connsiteX10" fmla="*/ 1428108 w 1510301"/>
              <a:gd name="connsiteY10" fmla="*/ 123290 h 256854"/>
              <a:gd name="connsiteX11" fmla="*/ 1510301 w 1510301"/>
              <a:gd name="connsiteY11" fmla="*/ 184935 h 256854"/>
              <a:gd name="connsiteX12" fmla="*/ 1500027 w 1510301"/>
              <a:gd name="connsiteY12" fmla="*/ 226031 h 256854"/>
              <a:gd name="connsiteX13" fmla="*/ 1469205 w 1510301"/>
              <a:gd name="connsiteY13" fmla="*/ 236305 h 256854"/>
              <a:gd name="connsiteX14" fmla="*/ 1397286 w 1510301"/>
              <a:gd name="connsiteY14" fmla="*/ 246580 h 256854"/>
              <a:gd name="connsiteX15" fmla="*/ 1058238 w 1510301"/>
              <a:gd name="connsiteY15" fmla="*/ 236305 h 256854"/>
              <a:gd name="connsiteX16" fmla="*/ 410967 w 1510301"/>
              <a:gd name="connsiteY16" fmla="*/ 256854 h 256854"/>
              <a:gd name="connsiteX17" fmla="*/ 164387 w 1510301"/>
              <a:gd name="connsiteY17" fmla="*/ 246580 h 256854"/>
              <a:gd name="connsiteX18" fmla="*/ 102742 w 1510301"/>
              <a:gd name="connsiteY18" fmla="*/ 215757 h 256854"/>
              <a:gd name="connsiteX19" fmla="*/ 71919 w 1510301"/>
              <a:gd name="connsiteY19" fmla="*/ 205483 h 256854"/>
              <a:gd name="connsiteX20" fmla="*/ 41097 w 1510301"/>
              <a:gd name="connsiteY20" fmla="*/ 184935 h 256854"/>
              <a:gd name="connsiteX21" fmla="*/ 0 w 1510301"/>
              <a:gd name="connsiteY21" fmla="*/ 143838 h 256854"/>
              <a:gd name="connsiteX22" fmla="*/ 20549 w 1510301"/>
              <a:gd name="connsiteY22" fmla="*/ 71919 h 256854"/>
              <a:gd name="connsiteX23" fmla="*/ 82193 w 1510301"/>
              <a:gd name="connsiteY23" fmla="*/ 41096 h 256854"/>
              <a:gd name="connsiteX24" fmla="*/ 92468 w 1510301"/>
              <a:gd name="connsiteY24" fmla="*/ 0 h 25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10301" h="256854">
                <a:moveTo>
                  <a:pt x="92468" y="0"/>
                </a:moveTo>
                <a:lnTo>
                  <a:pt x="92468" y="0"/>
                </a:lnTo>
                <a:lnTo>
                  <a:pt x="544531" y="10274"/>
                </a:lnTo>
                <a:cubicBezTo>
                  <a:pt x="572121" y="11335"/>
                  <a:pt x="599208" y="18255"/>
                  <a:pt x="626724" y="20548"/>
                </a:cubicBezTo>
                <a:cubicBezTo>
                  <a:pt x="681437" y="25107"/>
                  <a:pt x="736302" y="27598"/>
                  <a:pt x="791110" y="30822"/>
                </a:cubicBezTo>
                <a:lnTo>
                  <a:pt x="1140432" y="51371"/>
                </a:lnTo>
                <a:cubicBezTo>
                  <a:pt x="1167947" y="53664"/>
                  <a:pt x="1195256" y="57996"/>
                  <a:pt x="1222625" y="61645"/>
                </a:cubicBezTo>
                <a:cubicBezTo>
                  <a:pt x="1246629" y="64845"/>
                  <a:pt x="1270718" y="67587"/>
                  <a:pt x="1294544" y="71919"/>
                </a:cubicBezTo>
                <a:cubicBezTo>
                  <a:pt x="1322927" y="77080"/>
                  <a:pt x="1340054" y="83664"/>
                  <a:pt x="1366463" y="92467"/>
                </a:cubicBezTo>
                <a:cubicBezTo>
                  <a:pt x="1376737" y="99317"/>
                  <a:pt x="1386241" y="107494"/>
                  <a:pt x="1397286" y="113016"/>
                </a:cubicBezTo>
                <a:cubicBezTo>
                  <a:pt x="1406972" y="117859"/>
                  <a:pt x="1418641" y="118031"/>
                  <a:pt x="1428108" y="123290"/>
                </a:cubicBezTo>
                <a:cubicBezTo>
                  <a:pt x="1480390" y="152335"/>
                  <a:pt x="1479125" y="153757"/>
                  <a:pt x="1510301" y="184935"/>
                </a:cubicBezTo>
                <a:cubicBezTo>
                  <a:pt x="1506876" y="198634"/>
                  <a:pt x="1508848" y="215005"/>
                  <a:pt x="1500027" y="226031"/>
                </a:cubicBezTo>
                <a:cubicBezTo>
                  <a:pt x="1493262" y="234488"/>
                  <a:pt x="1479824" y="234181"/>
                  <a:pt x="1469205" y="236305"/>
                </a:cubicBezTo>
                <a:cubicBezTo>
                  <a:pt x="1445459" y="241054"/>
                  <a:pt x="1421259" y="243155"/>
                  <a:pt x="1397286" y="246580"/>
                </a:cubicBezTo>
                <a:cubicBezTo>
                  <a:pt x="1284270" y="243155"/>
                  <a:pt x="1171306" y="236305"/>
                  <a:pt x="1058238" y="236305"/>
                </a:cubicBezTo>
                <a:cubicBezTo>
                  <a:pt x="967172" y="236305"/>
                  <a:pt x="526860" y="252715"/>
                  <a:pt x="410967" y="256854"/>
                </a:cubicBezTo>
                <a:cubicBezTo>
                  <a:pt x="328774" y="253429"/>
                  <a:pt x="246427" y="252657"/>
                  <a:pt x="164387" y="246580"/>
                </a:cubicBezTo>
                <a:cubicBezTo>
                  <a:pt x="134072" y="244334"/>
                  <a:pt x="128640" y="228706"/>
                  <a:pt x="102742" y="215757"/>
                </a:cubicBezTo>
                <a:cubicBezTo>
                  <a:pt x="93055" y="210914"/>
                  <a:pt x="82193" y="208908"/>
                  <a:pt x="71919" y="205483"/>
                </a:cubicBezTo>
                <a:cubicBezTo>
                  <a:pt x="61645" y="198634"/>
                  <a:pt x="50472" y="192971"/>
                  <a:pt x="41097" y="184935"/>
                </a:cubicBezTo>
                <a:cubicBezTo>
                  <a:pt x="26388" y="172327"/>
                  <a:pt x="0" y="143838"/>
                  <a:pt x="0" y="143838"/>
                </a:cubicBezTo>
                <a:cubicBezTo>
                  <a:pt x="672" y="141149"/>
                  <a:pt x="15187" y="78621"/>
                  <a:pt x="20549" y="71919"/>
                </a:cubicBezTo>
                <a:cubicBezTo>
                  <a:pt x="36848" y="51545"/>
                  <a:pt x="60297" y="49854"/>
                  <a:pt x="82193" y="41096"/>
                </a:cubicBezTo>
                <a:cubicBezTo>
                  <a:pt x="89303" y="38252"/>
                  <a:pt x="95892" y="34247"/>
                  <a:pt x="92468" y="0"/>
                </a:cubicBezTo>
                <a:close/>
              </a:path>
            </a:pathLst>
          </a:cu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50E9CB6-ABC2-7E4F-804A-C0BE7B690598}"/>
              </a:ext>
            </a:extLst>
          </p:cNvPr>
          <p:cNvSpPr/>
          <p:nvPr/>
        </p:nvSpPr>
        <p:spPr>
          <a:xfrm>
            <a:off x="4744521" y="2747046"/>
            <a:ext cx="1510301" cy="256854"/>
          </a:xfrm>
          <a:custGeom>
            <a:avLst/>
            <a:gdLst>
              <a:gd name="connsiteX0" fmla="*/ 92468 w 1510301"/>
              <a:gd name="connsiteY0" fmla="*/ 0 h 256854"/>
              <a:gd name="connsiteX1" fmla="*/ 92468 w 1510301"/>
              <a:gd name="connsiteY1" fmla="*/ 0 h 256854"/>
              <a:gd name="connsiteX2" fmla="*/ 544531 w 1510301"/>
              <a:gd name="connsiteY2" fmla="*/ 10274 h 256854"/>
              <a:gd name="connsiteX3" fmla="*/ 626724 w 1510301"/>
              <a:gd name="connsiteY3" fmla="*/ 20548 h 256854"/>
              <a:gd name="connsiteX4" fmla="*/ 791110 w 1510301"/>
              <a:gd name="connsiteY4" fmla="*/ 30822 h 256854"/>
              <a:gd name="connsiteX5" fmla="*/ 1140432 w 1510301"/>
              <a:gd name="connsiteY5" fmla="*/ 51371 h 256854"/>
              <a:gd name="connsiteX6" fmla="*/ 1222625 w 1510301"/>
              <a:gd name="connsiteY6" fmla="*/ 61645 h 256854"/>
              <a:gd name="connsiteX7" fmla="*/ 1294544 w 1510301"/>
              <a:gd name="connsiteY7" fmla="*/ 71919 h 256854"/>
              <a:gd name="connsiteX8" fmla="*/ 1366463 w 1510301"/>
              <a:gd name="connsiteY8" fmla="*/ 92467 h 256854"/>
              <a:gd name="connsiteX9" fmla="*/ 1397286 w 1510301"/>
              <a:gd name="connsiteY9" fmla="*/ 113016 h 256854"/>
              <a:gd name="connsiteX10" fmla="*/ 1428108 w 1510301"/>
              <a:gd name="connsiteY10" fmla="*/ 123290 h 256854"/>
              <a:gd name="connsiteX11" fmla="*/ 1510301 w 1510301"/>
              <a:gd name="connsiteY11" fmla="*/ 184935 h 256854"/>
              <a:gd name="connsiteX12" fmla="*/ 1500027 w 1510301"/>
              <a:gd name="connsiteY12" fmla="*/ 226031 h 256854"/>
              <a:gd name="connsiteX13" fmla="*/ 1469205 w 1510301"/>
              <a:gd name="connsiteY13" fmla="*/ 236305 h 256854"/>
              <a:gd name="connsiteX14" fmla="*/ 1397286 w 1510301"/>
              <a:gd name="connsiteY14" fmla="*/ 246580 h 256854"/>
              <a:gd name="connsiteX15" fmla="*/ 1058238 w 1510301"/>
              <a:gd name="connsiteY15" fmla="*/ 236305 h 256854"/>
              <a:gd name="connsiteX16" fmla="*/ 410967 w 1510301"/>
              <a:gd name="connsiteY16" fmla="*/ 256854 h 256854"/>
              <a:gd name="connsiteX17" fmla="*/ 164387 w 1510301"/>
              <a:gd name="connsiteY17" fmla="*/ 246580 h 256854"/>
              <a:gd name="connsiteX18" fmla="*/ 102742 w 1510301"/>
              <a:gd name="connsiteY18" fmla="*/ 215757 h 256854"/>
              <a:gd name="connsiteX19" fmla="*/ 71919 w 1510301"/>
              <a:gd name="connsiteY19" fmla="*/ 205483 h 256854"/>
              <a:gd name="connsiteX20" fmla="*/ 41097 w 1510301"/>
              <a:gd name="connsiteY20" fmla="*/ 184935 h 256854"/>
              <a:gd name="connsiteX21" fmla="*/ 0 w 1510301"/>
              <a:gd name="connsiteY21" fmla="*/ 143838 h 256854"/>
              <a:gd name="connsiteX22" fmla="*/ 20549 w 1510301"/>
              <a:gd name="connsiteY22" fmla="*/ 71919 h 256854"/>
              <a:gd name="connsiteX23" fmla="*/ 82193 w 1510301"/>
              <a:gd name="connsiteY23" fmla="*/ 41096 h 256854"/>
              <a:gd name="connsiteX24" fmla="*/ 92468 w 1510301"/>
              <a:gd name="connsiteY24" fmla="*/ 0 h 25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10301" h="256854">
                <a:moveTo>
                  <a:pt x="92468" y="0"/>
                </a:moveTo>
                <a:lnTo>
                  <a:pt x="92468" y="0"/>
                </a:lnTo>
                <a:lnTo>
                  <a:pt x="544531" y="10274"/>
                </a:lnTo>
                <a:cubicBezTo>
                  <a:pt x="572121" y="11335"/>
                  <a:pt x="599208" y="18255"/>
                  <a:pt x="626724" y="20548"/>
                </a:cubicBezTo>
                <a:cubicBezTo>
                  <a:pt x="681437" y="25107"/>
                  <a:pt x="736302" y="27598"/>
                  <a:pt x="791110" y="30822"/>
                </a:cubicBezTo>
                <a:lnTo>
                  <a:pt x="1140432" y="51371"/>
                </a:lnTo>
                <a:cubicBezTo>
                  <a:pt x="1167947" y="53664"/>
                  <a:pt x="1195256" y="57996"/>
                  <a:pt x="1222625" y="61645"/>
                </a:cubicBezTo>
                <a:cubicBezTo>
                  <a:pt x="1246629" y="64845"/>
                  <a:pt x="1270718" y="67587"/>
                  <a:pt x="1294544" y="71919"/>
                </a:cubicBezTo>
                <a:cubicBezTo>
                  <a:pt x="1322927" y="77080"/>
                  <a:pt x="1340054" y="83664"/>
                  <a:pt x="1366463" y="92467"/>
                </a:cubicBezTo>
                <a:cubicBezTo>
                  <a:pt x="1376737" y="99317"/>
                  <a:pt x="1386241" y="107494"/>
                  <a:pt x="1397286" y="113016"/>
                </a:cubicBezTo>
                <a:cubicBezTo>
                  <a:pt x="1406972" y="117859"/>
                  <a:pt x="1418641" y="118031"/>
                  <a:pt x="1428108" y="123290"/>
                </a:cubicBezTo>
                <a:cubicBezTo>
                  <a:pt x="1480390" y="152335"/>
                  <a:pt x="1479125" y="153757"/>
                  <a:pt x="1510301" y="184935"/>
                </a:cubicBezTo>
                <a:cubicBezTo>
                  <a:pt x="1506876" y="198634"/>
                  <a:pt x="1508848" y="215005"/>
                  <a:pt x="1500027" y="226031"/>
                </a:cubicBezTo>
                <a:cubicBezTo>
                  <a:pt x="1493262" y="234488"/>
                  <a:pt x="1479824" y="234181"/>
                  <a:pt x="1469205" y="236305"/>
                </a:cubicBezTo>
                <a:cubicBezTo>
                  <a:pt x="1445459" y="241054"/>
                  <a:pt x="1421259" y="243155"/>
                  <a:pt x="1397286" y="246580"/>
                </a:cubicBezTo>
                <a:cubicBezTo>
                  <a:pt x="1284270" y="243155"/>
                  <a:pt x="1171306" y="236305"/>
                  <a:pt x="1058238" y="236305"/>
                </a:cubicBezTo>
                <a:cubicBezTo>
                  <a:pt x="967172" y="236305"/>
                  <a:pt x="526860" y="252715"/>
                  <a:pt x="410967" y="256854"/>
                </a:cubicBezTo>
                <a:cubicBezTo>
                  <a:pt x="328774" y="253429"/>
                  <a:pt x="246427" y="252657"/>
                  <a:pt x="164387" y="246580"/>
                </a:cubicBezTo>
                <a:cubicBezTo>
                  <a:pt x="134072" y="244334"/>
                  <a:pt x="128640" y="228706"/>
                  <a:pt x="102742" y="215757"/>
                </a:cubicBezTo>
                <a:cubicBezTo>
                  <a:pt x="93055" y="210914"/>
                  <a:pt x="82193" y="208908"/>
                  <a:pt x="71919" y="205483"/>
                </a:cubicBezTo>
                <a:cubicBezTo>
                  <a:pt x="61645" y="198634"/>
                  <a:pt x="50472" y="192971"/>
                  <a:pt x="41097" y="184935"/>
                </a:cubicBezTo>
                <a:cubicBezTo>
                  <a:pt x="26388" y="172327"/>
                  <a:pt x="0" y="143838"/>
                  <a:pt x="0" y="143838"/>
                </a:cubicBezTo>
                <a:cubicBezTo>
                  <a:pt x="672" y="141149"/>
                  <a:pt x="15187" y="78621"/>
                  <a:pt x="20549" y="71919"/>
                </a:cubicBezTo>
                <a:cubicBezTo>
                  <a:pt x="36848" y="51545"/>
                  <a:pt x="60297" y="49854"/>
                  <a:pt x="82193" y="41096"/>
                </a:cubicBezTo>
                <a:cubicBezTo>
                  <a:pt x="89303" y="38252"/>
                  <a:pt x="95892" y="34247"/>
                  <a:pt x="92468" y="0"/>
                </a:cubicBezTo>
                <a:close/>
              </a:path>
            </a:pathLst>
          </a:cu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A988817-2336-3B47-9E43-37B4F3F0FD62}"/>
              </a:ext>
            </a:extLst>
          </p:cNvPr>
          <p:cNvSpPr/>
          <p:nvPr/>
        </p:nvSpPr>
        <p:spPr>
          <a:xfrm>
            <a:off x="2184771" y="3617697"/>
            <a:ext cx="1510301" cy="256854"/>
          </a:xfrm>
          <a:custGeom>
            <a:avLst/>
            <a:gdLst>
              <a:gd name="connsiteX0" fmla="*/ 92468 w 1510301"/>
              <a:gd name="connsiteY0" fmla="*/ 0 h 256854"/>
              <a:gd name="connsiteX1" fmla="*/ 92468 w 1510301"/>
              <a:gd name="connsiteY1" fmla="*/ 0 h 256854"/>
              <a:gd name="connsiteX2" fmla="*/ 544531 w 1510301"/>
              <a:gd name="connsiteY2" fmla="*/ 10274 h 256854"/>
              <a:gd name="connsiteX3" fmla="*/ 626724 w 1510301"/>
              <a:gd name="connsiteY3" fmla="*/ 20548 h 256854"/>
              <a:gd name="connsiteX4" fmla="*/ 791110 w 1510301"/>
              <a:gd name="connsiteY4" fmla="*/ 30822 h 256854"/>
              <a:gd name="connsiteX5" fmla="*/ 1140432 w 1510301"/>
              <a:gd name="connsiteY5" fmla="*/ 51371 h 256854"/>
              <a:gd name="connsiteX6" fmla="*/ 1222625 w 1510301"/>
              <a:gd name="connsiteY6" fmla="*/ 61645 h 256854"/>
              <a:gd name="connsiteX7" fmla="*/ 1294544 w 1510301"/>
              <a:gd name="connsiteY7" fmla="*/ 71919 h 256854"/>
              <a:gd name="connsiteX8" fmla="*/ 1366463 w 1510301"/>
              <a:gd name="connsiteY8" fmla="*/ 92467 h 256854"/>
              <a:gd name="connsiteX9" fmla="*/ 1397286 w 1510301"/>
              <a:gd name="connsiteY9" fmla="*/ 113016 h 256854"/>
              <a:gd name="connsiteX10" fmla="*/ 1428108 w 1510301"/>
              <a:gd name="connsiteY10" fmla="*/ 123290 h 256854"/>
              <a:gd name="connsiteX11" fmla="*/ 1510301 w 1510301"/>
              <a:gd name="connsiteY11" fmla="*/ 184935 h 256854"/>
              <a:gd name="connsiteX12" fmla="*/ 1500027 w 1510301"/>
              <a:gd name="connsiteY12" fmla="*/ 226031 h 256854"/>
              <a:gd name="connsiteX13" fmla="*/ 1469205 w 1510301"/>
              <a:gd name="connsiteY13" fmla="*/ 236305 h 256854"/>
              <a:gd name="connsiteX14" fmla="*/ 1397286 w 1510301"/>
              <a:gd name="connsiteY14" fmla="*/ 246580 h 256854"/>
              <a:gd name="connsiteX15" fmla="*/ 1058238 w 1510301"/>
              <a:gd name="connsiteY15" fmla="*/ 236305 h 256854"/>
              <a:gd name="connsiteX16" fmla="*/ 410967 w 1510301"/>
              <a:gd name="connsiteY16" fmla="*/ 256854 h 256854"/>
              <a:gd name="connsiteX17" fmla="*/ 164387 w 1510301"/>
              <a:gd name="connsiteY17" fmla="*/ 246580 h 256854"/>
              <a:gd name="connsiteX18" fmla="*/ 102742 w 1510301"/>
              <a:gd name="connsiteY18" fmla="*/ 215757 h 256854"/>
              <a:gd name="connsiteX19" fmla="*/ 71919 w 1510301"/>
              <a:gd name="connsiteY19" fmla="*/ 205483 h 256854"/>
              <a:gd name="connsiteX20" fmla="*/ 41097 w 1510301"/>
              <a:gd name="connsiteY20" fmla="*/ 184935 h 256854"/>
              <a:gd name="connsiteX21" fmla="*/ 0 w 1510301"/>
              <a:gd name="connsiteY21" fmla="*/ 143838 h 256854"/>
              <a:gd name="connsiteX22" fmla="*/ 20549 w 1510301"/>
              <a:gd name="connsiteY22" fmla="*/ 71919 h 256854"/>
              <a:gd name="connsiteX23" fmla="*/ 82193 w 1510301"/>
              <a:gd name="connsiteY23" fmla="*/ 41096 h 256854"/>
              <a:gd name="connsiteX24" fmla="*/ 92468 w 1510301"/>
              <a:gd name="connsiteY24" fmla="*/ 0 h 25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10301" h="256854">
                <a:moveTo>
                  <a:pt x="92468" y="0"/>
                </a:moveTo>
                <a:lnTo>
                  <a:pt x="92468" y="0"/>
                </a:lnTo>
                <a:lnTo>
                  <a:pt x="544531" y="10274"/>
                </a:lnTo>
                <a:cubicBezTo>
                  <a:pt x="572121" y="11335"/>
                  <a:pt x="599208" y="18255"/>
                  <a:pt x="626724" y="20548"/>
                </a:cubicBezTo>
                <a:cubicBezTo>
                  <a:pt x="681437" y="25107"/>
                  <a:pt x="736302" y="27598"/>
                  <a:pt x="791110" y="30822"/>
                </a:cubicBezTo>
                <a:lnTo>
                  <a:pt x="1140432" y="51371"/>
                </a:lnTo>
                <a:cubicBezTo>
                  <a:pt x="1167947" y="53664"/>
                  <a:pt x="1195256" y="57996"/>
                  <a:pt x="1222625" y="61645"/>
                </a:cubicBezTo>
                <a:cubicBezTo>
                  <a:pt x="1246629" y="64845"/>
                  <a:pt x="1270718" y="67587"/>
                  <a:pt x="1294544" y="71919"/>
                </a:cubicBezTo>
                <a:cubicBezTo>
                  <a:pt x="1322927" y="77080"/>
                  <a:pt x="1340054" y="83664"/>
                  <a:pt x="1366463" y="92467"/>
                </a:cubicBezTo>
                <a:cubicBezTo>
                  <a:pt x="1376737" y="99317"/>
                  <a:pt x="1386241" y="107494"/>
                  <a:pt x="1397286" y="113016"/>
                </a:cubicBezTo>
                <a:cubicBezTo>
                  <a:pt x="1406972" y="117859"/>
                  <a:pt x="1418641" y="118031"/>
                  <a:pt x="1428108" y="123290"/>
                </a:cubicBezTo>
                <a:cubicBezTo>
                  <a:pt x="1480390" y="152335"/>
                  <a:pt x="1479125" y="153757"/>
                  <a:pt x="1510301" y="184935"/>
                </a:cubicBezTo>
                <a:cubicBezTo>
                  <a:pt x="1506876" y="198634"/>
                  <a:pt x="1508848" y="215005"/>
                  <a:pt x="1500027" y="226031"/>
                </a:cubicBezTo>
                <a:cubicBezTo>
                  <a:pt x="1493262" y="234488"/>
                  <a:pt x="1479824" y="234181"/>
                  <a:pt x="1469205" y="236305"/>
                </a:cubicBezTo>
                <a:cubicBezTo>
                  <a:pt x="1445459" y="241054"/>
                  <a:pt x="1421259" y="243155"/>
                  <a:pt x="1397286" y="246580"/>
                </a:cubicBezTo>
                <a:cubicBezTo>
                  <a:pt x="1284270" y="243155"/>
                  <a:pt x="1171306" y="236305"/>
                  <a:pt x="1058238" y="236305"/>
                </a:cubicBezTo>
                <a:cubicBezTo>
                  <a:pt x="967172" y="236305"/>
                  <a:pt x="526860" y="252715"/>
                  <a:pt x="410967" y="256854"/>
                </a:cubicBezTo>
                <a:cubicBezTo>
                  <a:pt x="328774" y="253429"/>
                  <a:pt x="246427" y="252657"/>
                  <a:pt x="164387" y="246580"/>
                </a:cubicBezTo>
                <a:cubicBezTo>
                  <a:pt x="134072" y="244334"/>
                  <a:pt x="128640" y="228706"/>
                  <a:pt x="102742" y="215757"/>
                </a:cubicBezTo>
                <a:cubicBezTo>
                  <a:pt x="93055" y="210914"/>
                  <a:pt x="82193" y="208908"/>
                  <a:pt x="71919" y="205483"/>
                </a:cubicBezTo>
                <a:cubicBezTo>
                  <a:pt x="61645" y="198634"/>
                  <a:pt x="50472" y="192971"/>
                  <a:pt x="41097" y="184935"/>
                </a:cubicBezTo>
                <a:cubicBezTo>
                  <a:pt x="26388" y="172327"/>
                  <a:pt x="0" y="143838"/>
                  <a:pt x="0" y="143838"/>
                </a:cubicBezTo>
                <a:cubicBezTo>
                  <a:pt x="672" y="141149"/>
                  <a:pt x="15187" y="78621"/>
                  <a:pt x="20549" y="71919"/>
                </a:cubicBezTo>
                <a:cubicBezTo>
                  <a:pt x="36848" y="51545"/>
                  <a:pt x="60297" y="49854"/>
                  <a:pt x="82193" y="41096"/>
                </a:cubicBezTo>
                <a:cubicBezTo>
                  <a:pt x="89303" y="38252"/>
                  <a:pt x="95892" y="34247"/>
                  <a:pt x="92468" y="0"/>
                </a:cubicBezTo>
                <a:close/>
              </a:path>
            </a:pathLst>
          </a:cu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4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0" y="335965"/>
            <a:ext cx="7886700" cy="3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Basic ctest usage in JEDI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13253" y="1152939"/>
            <a:ext cx="9144000" cy="5592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a group of tests, for example,  run all tests with the names having “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ctest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-R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[-j4]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1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226031" y="2774022"/>
            <a:ext cx="8633271" cy="3780889"/>
          </a:xfrm>
          <a:prstGeom prst="rect">
            <a:avLst/>
          </a:prstGeom>
          <a:solidFill>
            <a:srgbClr val="EAF1DD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Singularity JCSDA-singularity-master-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latest.simg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:~/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/build/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ufo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-bundle&gt;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ctest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-R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ufo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project /home/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xinzhang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/build/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ufo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-bundle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Start 225: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test_ufo_geovals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1/9 Test #225: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test_ufo_geovals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..................   Passed    1.38 sec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Start 226: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test_ufo_amsua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2/9 Test #226: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test_ufo_amsua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....................   Passed    2.38 sec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Start 227: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test_ufo_radiosonde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3/9 Test #227: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test_ufo_radiosonde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...............   Passed    0.37 sec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Start 228: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test_ufo_insitutemperature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Start 231: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test_ufo_aod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7/9 Test #231: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test_ufo_aod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......................   Passed    0.89 sec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Start 232: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test_ufo_obsop_seaice_tlad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8/9 Test #232: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test_ufo_obsop_seaice_tlad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........   Passed    1.88 sec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Start 233: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test_ufo_obsop_rsonde_tlad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9/9 Test #233: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test_ufo_obsop_rsonde_tlad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........***Exception: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SegFault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0.49 sec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89% tests passed, 1 tests failed out of 9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0" y="335965"/>
            <a:ext cx="7886700" cy="3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Debug failed test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13253" y="1152939"/>
            <a:ext cx="9144000" cy="5592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specific failed test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export OOPS_DEBUG=1   ! Turn on the debug log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export OOPS_TRACE=1     ! Turn on the trace log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ctest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-R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test_ufo_obsop_rsonde_tlad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the log </a:t>
            </a:r>
            <a:r>
              <a:rPr lang="en-US" sz="2400" b="0" i="0" u="none" strike="noStrike" cap="none" dirty="0">
                <a:solidFill>
                  <a:srgbClr val="FF0000"/>
                </a:solidFill>
                <a:sym typeface="Calibri"/>
              </a:rPr>
              <a:t>(under build directory)</a:t>
            </a:r>
            <a:endParaRPr dirty="0">
              <a:solidFill>
                <a:srgbClr val="FF0000"/>
              </a:solidFill>
            </a:endParaRP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 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Testing/Temporary/</a:t>
            </a:r>
            <a:r>
              <a:rPr lang="en-US" sz="2000" b="0" i="0" u="none" strike="noStrike" cap="none" dirty="0" err="1">
                <a:solidFill>
                  <a:srgbClr val="FF0000"/>
                </a:solidFill>
                <a:sym typeface="Calibri"/>
              </a:rPr>
              <a:t>LastTest.log</a:t>
            </a:r>
            <a:endParaRPr dirty="0">
              <a:solidFill>
                <a:srgbClr val="FF0000"/>
              </a:solidFill>
            </a:endParaRPr>
          </a:p>
          <a:p>
            <a:pPr marL="457200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1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99391" y="3541643"/>
            <a:ext cx="8945217" cy="3316357"/>
          </a:xfrm>
          <a:prstGeom prst="rect">
            <a:avLst/>
          </a:prstGeom>
          <a:solidFill>
            <a:srgbClr val="EAF1DD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testing: Jun 03 03:05 UTC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----------------------------------------------------------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233/233 Testing: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test_ufo_obsop_rsonde_tlad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233/233 Test: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test_ufo_obsop_rsonde_tlad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Command: "/home/</a:t>
            </a:r>
            <a:r>
              <a:rPr lang="en-US" sz="1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xinzhang</a:t>
            </a: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jedi</a:t>
            </a: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/build/</a:t>
            </a:r>
            <a:r>
              <a:rPr lang="en-US" sz="1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ufo</a:t>
            </a: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-bundle/</a:t>
            </a:r>
            <a:r>
              <a:rPr lang="en-US" sz="1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ufo</a:t>
            </a: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/test/</a:t>
            </a:r>
            <a:r>
              <a:rPr lang="en-US" sz="1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test_ufo_obsop_rsonde_tlad</a:t>
            </a: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" "--" "</a:t>
            </a:r>
            <a:r>
              <a:rPr lang="en-US" sz="1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testinput</a:t>
            </a: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radiosonde.json</a:t>
            </a: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Directory: /home/</a:t>
            </a:r>
            <a:r>
              <a:rPr lang="en-US" sz="1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xinzhang</a:t>
            </a: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jedi</a:t>
            </a: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/build/</a:t>
            </a:r>
            <a:r>
              <a:rPr lang="en-US" sz="1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ufo</a:t>
            </a: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-bundle/</a:t>
            </a:r>
            <a:r>
              <a:rPr lang="en-US" sz="1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ufo</a:t>
            </a: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/test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test_ufo_obsop_rsonde_tlad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start time: Jun 03 03:05 UTC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----------------------------------------------------------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Configuration input file is: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testinput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radiosonde.json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configuration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is:YAMLConfiguration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[path=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testinput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radiosonde.json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root={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test_framework_runtime_config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=&gt; --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log_level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test_suite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window_begin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=&gt; 2010-01-01T00:00:00Z ,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window_end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=&gt; 2010-01-02T00:00:00Z ,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LinearObsOpTest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=&gt; {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testiterTL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=&gt; 10 ,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toleranceTL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=&gt; 1.0e-8 ,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toleranceAD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=&gt; 1.0e-12} , Observations =&gt; {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ObsTypes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=&gt; ({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ObsType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=&gt; Radiosonde ,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ObsData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=&gt; {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ObsDataIn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=&gt; {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obsfile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=&gt; Data/diag_t_01_wprofiles.nc4}} ,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GeoVaLs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=&gt; {norm =&gt; 8471.883687854357 , random =&gt; 0 , filename =&gt; Data/diag_t_01_wprofiles.nc4} ,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rmsequiv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=&gt; 254.50117867804789 , tolerance =&gt; 1.0e-8 ,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ObsBias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=&gt; {}})}}]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0" y="335965"/>
            <a:ext cx="7886700" cy="3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Debug with kdbg in Singularity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13253" y="1152939"/>
            <a:ext cx="9144000" cy="5592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with debug option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ecbuild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 -build=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debug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../../fv3-bundle</a:t>
            </a:r>
            <a:endParaRPr dirty="0"/>
          </a:p>
          <a:p>
            <a: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Run with </a:t>
            </a:r>
            <a:r>
              <a:rPr lang="en-US" sz="2400" b="0" i="0" u="none" strike="noStrike" cap="none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kdbg</a:t>
            </a:r>
            <a:r>
              <a:rPr lang="en-US" sz="24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0" i="1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optiona</a:t>
            </a:r>
            <a:r>
              <a:rPr lang="en-US" sz="2400" i="1" dirty="0">
                <a:solidFill>
                  <a:srgbClr val="00B050"/>
                </a:solidFill>
              </a:rPr>
              <a:t>l</a:t>
            </a:r>
            <a:r>
              <a:rPr lang="en-US" sz="2400" dirty="0">
                <a:solidFill>
                  <a:srgbClr val="00B050"/>
                </a:solidFill>
              </a:rPr>
              <a:t>)</a:t>
            </a:r>
            <a:endParaRPr sz="2400" b="0" i="0" u="none" strike="noStrike" cap="none" dirty="0">
              <a:solidFill>
                <a:srgbClr val="00B050"/>
              </a:solidFill>
              <a:sym typeface="Calibri"/>
            </a:endParaRP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cd /home/</a:t>
            </a:r>
            <a:r>
              <a:rPr lang="en-US" sz="2000" b="0" i="0" u="none" strike="noStrike" cap="none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xinzhang</a:t>
            </a:r>
            <a:r>
              <a:rPr lang="en-US" sz="20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000" b="0" i="0" u="none" strike="noStrike" cap="none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jedi</a:t>
            </a:r>
            <a:r>
              <a:rPr lang="en-US" sz="20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/build/</a:t>
            </a:r>
            <a:r>
              <a:rPr lang="en-US" sz="2000" b="0" i="0" u="none" strike="noStrike" cap="none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ufo</a:t>
            </a:r>
            <a:r>
              <a:rPr lang="en-US" sz="20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-bundle/</a:t>
            </a:r>
            <a:r>
              <a:rPr lang="en-US" sz="2000" b="0" i="0" u="none" strike="noStrike" cap="none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ufo</a:t>
            </a:r>
            <a:r>
              <a:rPr lang="en-US" sz="2000" b="0" i="0" u="none" strike="noStrike" cap="none" dirty="0">
                <a:solidFill>
                  <a:srgbClr val="00B050"/>
                </a:solidFill>
                <a:sym typeface="Calibri"/>
              </a:rPr>
              <a:t>/test</a:t>
            </a:r>
            <a:endParaRPr dirty="0">
              <a:solidFill>
                <a:srgbClr val="00B050"/>
              </a:solidFill>
            </a:endParaRP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kdbg</a:t>
            </a:r>
            <a:r>
              <a:rPr lang="en-US" sz="20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b="0" i="0" u="none" strike="noStrike" cap="none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test_ufo_obsop_rsonde_tlad</a:t>
            </a:r>
            <a:r>
              <a:rPr lang="en-US" sz="20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-a  </a:t>
            </a:r>
            <a:r>
              <a:rPr lang="en-US" sz="2000" b="0" i="0" u="none" strike="noStrike" cap="none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testinput</a:t>
            </a:r>
            <a:r>
              <a:rPr lang="en-US" sz="20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000" b="0" i="0" u="none" strike="noStrike" cap="none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radiosonde.json</a:t>
            </a:r>
            <a:endParaRPr sz="20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Kdbg</a:t>
            </a:r>
            <a:r>
              <a:rPr lang="en-US" sz="2000" b="0" i="0" u="none" strike="noStrike" cap="none" dirty="0">
                <a:solidFill>
                  <a:srgbClr val="00B050"/>
                </a:solidFill>
                <a:sym typeface="Calibri"/>
              </a:rPr>
              <a:t> does not support parallel applications ( or we are not aware of )</a:t>
            </a:r>
            <a:endParaRPr dirty="0">
              <a:solidFill>
                <a:srgbClr val="00B050"/>
              </a:solidFill>
            </a:endParaRPr>
          </a:p>
          <a:p>
            <a: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1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7771088" cy="105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Debug with kdbg in Singularity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Shape 217" descr="图片包含 屏幕截图&#10;&#10;已生成极高可信度的说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52575"/>
            <a:ext cx="9144000" cy="520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F5F6C1-9D83-A44F-A646-6C99F5C7A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465" y="1596887"/>
            <a:ext cx="3674518" cy="4546315"/>
          </a:xfrm>
          <a:prstGeom prst="rect">
            <a:avLst/>
          </a:prstGeom>
        </p:spPr>
      </p:pic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0" y="-1"/>
            <a:ext cx="7771088" cy="105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Testing Directory Governance</a:t>
            </a:r>
            <a:endParaRPr dirty="0"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1841" y="1652454"/>
            <a:ext cx="506955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400"/>
              </a:spcBef>
              <a:buSzPts val="2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governance of the </a:t>
            </a:r>
            <a:r>
              <a:rPr lang="en-US" sz="2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JEDI Testing Framework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is to have the test directory mirror the source directory such that each of the main C++ classes defined in the source directory has a corresponding test.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E9B6642-F6D2-3B4A-9D72-CC12BCED8838}"/>
              </a:ext>
            </a:extLst>
          </p:cNvPr>
          <p:cNvSpPr/>
          <p:nvPr/>
        </p:nvSpPr>
        <p:spPr>
          <a:xfrm>
            <a:off x="5732980" y="3606229"/>
            <a:ext cx="1767155" cy="1294544"/>
          </a:xfrm>
          <a:custGeom>
            <a:avLst/>
            <a:gdLst>
              <a:gd name="connsiteX0" fmla="*/ 195209 w 1767155"/>
              <a:gd name="connsiteY0" fmla="*/ 20549 h 1294544"/>
              <a:gd name="connsiteX1" fmla="*/ 195209 w 1767155"/>
              <a:gd name="connsiteY1" fmla="*/ 20549 h 1294544"/>
              <a:gd name="connsiteX2" fmla="*/ 287676 w 1767155"/>
              <a:gd name="connsiteY2" fmla="*/ 41097 h 1294544"/>
              <a:gd name="connsiteX3" fmla="*/ 318499 w 1767155"/>
              <a:gd name="connsiteY3" fmla="*/ 51371 h 1294544"/>
              <a:gd name="connsiteX4" fmla="*/ 472611 w 1767155"/>
              <a:gd name="connsiteY4" fmla="*/ 61645 h 1294544"/>
              <a:gd name="connsiteX5" fmla="*/ 534256 w 1767155"/>
              <a:gd name="connsiteY5" fmla="*/ 71919 h 1294544"/>
              <a:gd name="connsiteX6" fmla="*/ 688368 w 1767155"/>
              <a:gd name="connsiteY6" fmla="*/ 92468 h 1294544"/>
              <a:gd name="connsiteX7" fmla="*/ 811658 w 1767155"/>
              <a:gd name="connsiteY7" fmla="*/ 133564 h 1294544"/>
              <a:gd name="connsiteX8" fmla="*/ 873303 w 1767155"/>
              <a:gd name="connsiteY8" fmla="*/ 154113 h 1294544"/>
              <a:gd name="connsiteX9" fmla="*/ 945222 w 1767155"/>
              <a:gd name="connsiteY9" fmla="*/ 195209 h 1294544"/>
              <a:gd name="connsiteX10" fmla="*/ 1006867 w 1767155"/>
              <a:gd name="connsiteY10" fmla="*/ 215758 h 1294544"/>
              <a:gd name="connsiteX11" fmla="*/ 1099335 w 1767155"/>
              <a:gd name="connsiteY11" fmla="*/ 267128 h 1294544"/>
              <a:gd name="connsiteX12" fmla="*/ 1160980 w 1767155"/>
              <a:gd name="connsiteY12" fmla="*/ 297951 h 1294544"/>
              <a:gd name="connsiteX13" fmla="*/ 1191802 w 1767155"/>
              <a:gd name="connsiteY13" fmla="*/ 318499 h 1294544"/>
              <a:gd name="connsiteX14" fmla="*/ 1263721 w 1767155"/>
              <a:gd name="connsiteY14" fmla="*/ 349322 h 1294544"/>
              <a:gd name="connsiteX15" fmla="*/ 1356189 w 1767155"/>
              <a:gd name="connsiteY15" fmla="*/ 400692 h 1294544"/>
              <a:gd name="connsiteX16" fmla="*/ 1417833 w 1767155"/>
              <a:gd name="connsiteY16" fmla="*/ 441789 h 1294544"/>
              <a:gd name="connsiteX17" fmla="*/ 1448656 w 1767155"/>
              <a:gd name="connsiteY17" fmla="*/ 462337 h 1294544"/>
              <a:gd name="connsiteX18" fmla="*/ 1500027 w 1767155"/>
              <a:gd name="connsiteY18" fmla="*/ 503434 h 1294544"/>
              <a:gd name="connsiteX19" fmla="*/ 1520575 w 1767155"/>
              <a:gd name="connsiteY19" fmla="*/ 534256 h 1294544"/>
              <a:gd name="connsiteX20" fmla="*/ 1561672 w 1767155"/>
              <a:gd name="connsiteY20" fmla="*/ 575353 h 1294544"/>
              <a:gd name="connsiteX21" fmla="*/ 1623317 w 1767155"/>
              <a:gd name="connsiteY21" fmla="*/ 647272 h 1294544"/>
              <a:gd name="connsiteX22" fmla="*/ 1643865 w 1767155"/>
              <a:gd name="connsiteY22" fmla="*/ 688369 h 1294544"/>
              <a:gd name="connsiteX23" fmla="*/ 1674687 w 1767155"/>
              <a:gd name="connsiteY23" fmla="*/ 719191 h 1294544"/>
              <a:gd name="connsiteX24" fmla="*/ 1684962 w 1767155"/>
              <a:gd name="connsiteY24" fmla="*/ 750014 h 1294544"/>
              <a:gd name="connsiteX25" fmla="*/ 1705510 w 1767155"/>
              <a:gd name="connsiteY25" fmla="*/ 780836 h 1294544"/>
              <a:gd name="connsiteX26" fmla="*/ 1736332 w 1767155"/>
              <a:gd name="connsiteY26" fmla="*/ 842481 h 1294544"/>
              <a:gd name="connsiteX27" fmla="*/ 1767155 w 1767155"/>
              <a:gd name="connsiteY27" fmla="*/ 945223 h 1294544"/>
              <a:gd name="connsiteX28" fmla="*/ 1756881 w 1767155"/>
              <a:gd name="connsiteY28" fmla="*/ 1047964 h 1294544"/>
              <a:gd name="connsiteX29" fmla="*/ 1746607 w 1767155"/>
              <a:gd name="connsiteY29" fmla="*/ 1089061 h 1294544"/>
              <a:gd name="connsiteX30" fmla="*/ 1715784 w 1767155"/>
              <a:gd name="connsiteY30" fmla="*/ 1160980 h 1294544"/>
              <a:gd name="connsiteX31" fmla="*/ 1695236 w 1767155"/>
              <a:gd name="connsiteY31" fmla="*/ 1191802 h 1294544"/>
              <a:gd name="connsiteX32" fmla="*/ 1602768 w 1767155"/>
              <a:gd name="connsiteY32" fmla="*/ 1243173 h 1294544"/>
              <a:gd name="connsiteX33" fmla="*/ 1571946 w 1767155"/>
              <a:gd name="connsiteY33" fmla="*/ 1263722 h 1294544"/>
              <a:gd name="connsiteX34" fmla="*/ 1202076 w 1767155"/>
              <a:gd name="connsiteY34" fmla="*/ 1294544 h 1294544"/>
              <a:gd name="connsiteX35" fmla="*/ 893851 w 1767155"/>
              <a:gd name="connsiteY35" fmla="*/ 1284270 h 1294544"/>
              <a:gd name="connsiteX36" fmla="*/ 852755 w 1767155"/>
              <a:gd name="connsiteY36" fmla="*/ 1273996 h 1294544"/>
              <a:gd name="connsiteX37" fmla="*/ 791110 w 1767155"/>
              <a:gd name="connsiteY37" fmla="*/ 1263722 h 1294544"/>
              <a:gd name="connsiteX38" fmla="*/ 750013 w 1767155"/>
              <a:gd name="connsiteY38" fmla="*/ 1253447 h 1294544"/>
              <a:gd name="connsiteX39" fmla="*/ 636998 w 1767155"/>
              <a:gd name="connsiteY39" fmla="*/ 1232899 h 1294544"/>
              <a:gd name="connsiteX40" fmla="*/ 595901 w 1767155"/>
              <a:gd name="connsiteY40" fmla="*/ 1222625 h 1294544"/>
              <a:gd name="connsiteX41" fmla="*/ 565078 w 1767155"/>
              <a:gd name="connsiteY41" fmla="*/ 1212351 h 1294544"/>
              <a:gd name="connsiteX42" fmla="*/ 482885 w 1767155"/>
              <a:gd name="connsiteY42" fmla="*/ 1202077 h 1294544"/>
              <a:gd name="connsiteX43" fmla="*/ 400692 w 1767155"/>
              <a:gd name="connsiteY43" fmla="*/ 1181528 h 1294544"/>
              <a:gd name="connsiteX44" fmla="*/ 318499 w 1767155"/>
              <a:gd name="connsiteY44" fmla="*/ 1150706 h 1294544"/>
              <a:gd name="connsiteX45" fmla="*/ 267128 w 1767155"/>
              <a:gd name="connsiteY45" fmla="*/ 1099335 h 1294544"/>
              <a:gd name="connsiteX46" fmla="*/ 236305 w 1767155"/>
              <a:gd name="connsiteY46" fmla="*/ 1078787 h 1294544"/>
              <a:gd name="connsiteX47" fmla="*/ 195209 w 1767155"/>
              <a:gd name="connsiteY47" fmla="*/ 1027416 h 1294544"/>
              <a:gd name="connsiteX48" fmla="*/ 164386 w 1767155"/>
              <a:gd name="connsiteY48" fmla="*/ 976045 h 1294544"/>
              <a:gd name="connsiteX49" fmla="*/ 123290 w 1767155"/>
              <a:gd name="connsiteY49" fmla="*/ 893852 h 1294544"/>
              <a:gd name="connsiteX50" fmla="*/ 82193 w 1767155"/>
              <a:gd name="connsiteY50" fmla="*/ 791110 h 1294544"/>
              <a:gd name="connsiteX51" fmla="*/ 71919 w 1767155"/>
              <a:gd name="connsiteY51" fmla="*/ 739740 h 1294544"/>
              <a:gd name="connsiteX52" fmla="*/ 51371 w 1767155"/>
              <a:gd name="connsiteY52" fmla="*/ 678095 h 1294544"/>
              <a:gd name="connsiteX53" fmla="*/ 20548 w 1767155"/>
              <a:gd name="connsiteY53" fmla="*/ 565079 h 1294544"/>
              <a:gd name="connsiteX54" fmla="*/ 0 w 1767155"/>
              <a:gd name="connsiteY54" fmla="*/ 431515 h 1294544"/>
              <a:gd name="connsiteX55" fmla="*/ 10274 w 1767155"/>
              <a:gd name="connsiteY55" fmla="*/ 246580 h 1294544"/>
              <a:gd name="connsiteX56" fmla="*/ 30822 w 1767155"/>
              <a:gd name="connsiteY56" fmla="*/ 133564 h 1294544"/>
              <a:gd name="connsiteX57" fmla="*/ 51371 w 1767155"/>
              <a:gd name="connsiteY57" fmla="*/ 71919 h 1294544"/>
              <a:gd name="connsiteX58" fmla="*/ 92467 w 1767155"/>
              <a:gd name="connsiteY58" fmla="*/ 20549 h 1294544"/>
              <a:gd name="connsiteX59" fmla="*/ 154112 w 1767155"/>
              <a:gd name="connsiteY59" fmla="*/ 0 h 1294544"/>
              <a:gd name="connsiteX60" fmla="*/ 184935 w 1767155"/>
              <a:gd name="connsiteY60" fmla="*/ 10274 h 1294544"/>
              <a:gd name="connsiteX61" fmla="*/ 195209 w 1767155"/>
              <a:gd name="connsiteY61" fmla="*/ 20549 h 129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767155" h="1294544">
                <a:moveTo>
                  <a:pt x="195209" y="20549"/>
                </a:moveTo>
                <a:lnTo>
                  <a:pt x="195209" y="20549"/>
                </a:lnTo>
                <a:cubicBezTo>
                  <a:pt x="226031" y="27398"/>
                  <a:pt x="257045" y="33439"/>
                  <a:pt x="287676" y="41097"/>
                </a:cubicBezTo>
                <a:cubicBezTo>
                  <a:pt x="298183" y="43724"/>
                  <a:pt x="307735" y="50175"/>
                  <a:pt x="318499" y="51371"/>
                </a:cubicBezTo>
                <a:cubicBezTo>
                  <a:pt x="369669" y="57056"/>
                  <a:pt x="421240" y="58220"/>
                  <a:pt x="472611" y="61645"/>
                </a:cubicBezTo>
                <a:lnTo>
                  <a:pt x="534256" y="71919"/>
                </a:lnTo>
                <a:cubicBezTo>
                  <a:pt x="595682" y="81369"/>
                  <a:pt x="625274" y="84581"/>
                  <a:pt x="688368" y="92468"/>
                </a:cubicBezTo>
                <a:lnTo>
                  <a:pt x="811658" y="133564"/>
                </a:lnTo>
                <a:cubicBezTo>
                  <a:pt x="811663" y="133566"/>
                  <a:pt x="873298" y="154109"/>
                  <a:pt x="873303" y="154113"/>
                </a:cubicBezTo>
                <a:cubicBezTo>
                  <a:pt x="901105" y="172647"/>
                  <a:pt x="912635" y="182174"/>
                  <a:pt x="945222" y="195209"/>
                </a:cubicBezTo>
                <a:cubicBezTo>
                  <a:pt x="965333" y="203253"/>
                  <a:pt x="988845" y="203743"/>
                  <a:pt x="1006867" y="215758"/>
                </a:cubicBezTo>
                <a:cubicBezTo>
                  <a:pt x="1077523" y="262861"/>
                  <a:pt x="1045083" y="249045"/>
                  <a:pt x="1099335" y="267128"/>
                </a:cubicBezTo>
                <a:cubicBezTo>
                  <a:pt x="1187656" y="326012"/>
                  <a:pt x="1075915" y="255419"/>
                  <a:pt x="1160980" y="297951"/>
                </a:cubicBezTo>
                <a:cubicBezTo>
                  <a:pt x="1172024" y="303473"/>
                  <a:pt x="1180758" y="312977"/>
                  <a:pt x="1191802" y="318499"/>
                </a:cubicBezTo>
                <a:cubicBezTo>
                  <a:pt x="1276838" y="361017"/>
                  <a:pt x="1156814" y="285178"/>
                  <a:pt x="1263721" y="349322"/>
                </a:cubicBezTo>
                <a:cubicBezTo>
                  <a:pt x="1352038" y="402312"/>
                  <a:pt x="1294192" y="380027"/>
                  <a:pt x="1356189" y="400692"/>
                </a:cubicBezTo>
                <a:lnTo>
                  <a:pt x="1417833" y="441789"/>
                </a:lnTo>
                <a:cubicBezTo>
                  <a:pt x="1428107" y="448639"/>
                  <a:pt x="1439925" y="453605"/>
                  <a:pt x="1448656" y="462337"/>
                </a:cubicBezTo>
                <a:cubicBezTo>
                  <a:pt x="1477935" y="491618"/>
                  <a:pt x="1461144" y="477513"/>
                  <a:pt x="1500027" y="503434"/>
                </a:cubicBezTo>
                <a:cubicBezTo>
                  <a:pt x="1506876" y="513708"/>
                  <a:pt x="1512539" y="524881"/>
                  <a:pt x="1520575" y="534256"/>
                </a:cubicBezTo>
                <a:cubicBezTo>
                  <a:pt x="1533183" y="548965"/>
                  <a:pt x="1550048" y="559854"/>
                  <a:pt x="1561672" y="575353"/>
                </a:cubicBezTo>
                <a:cubicBezTo>
                  <a:pt x="1601212" y="628074"/>
                  <a:pt x="1580386" y="604342"/>
                  <a:pt x="1623317" y="647272"/>
                </a:cubicBezTo>
                <a:cubicBezTo>
                  <a:pt x="1630166" y="660971"/>
                  <a:pt x="1634963" y="675906"/>
                  <a:pt x="1643865" y="688369"/>
                </a:cubicBezTo>
                <a:cubicBezTo>
                  <a:pt x="1652310" y="700192"/>
                  <a:pt x="1666627" y="707102"/>
                  <a:pt x="1674687" y="719191"/>
                </a:cubicBezTo>
                <a:cubicBezTo>
                  <a:pt x="1680695" y="728202"/>
                  <a:pt x="1680119" y="740327"/>
                  <a:pt x="1684962" y="750014"/>
                </a:cubicBezTo>
                <a:cubicBezTo>
                  <a:pt x="1690484" y="761058"/>
                  <a:pt x="1698661" y="770562"/>
                  <a:pt x="1705510" y="780836"/>
                </a:cubicBezTo>
                <a:cubicBezTo>
                  <a:pt x="1742975" y="893235"/>
                  <a:pt x="1683227" y="722996"/>
                  <a:pt x="1736332" y="842481"/>
                </a:cubicBezTo>
                <a:cubicBezTo>
                  <a:pt x="1750628" y="874646"/>
                  <a:pt x="1758616" y="911065"/>
                  <a:pt x="1767155" y="945223"/>
                </a:cubicBezTo>
                <a:cubicBezTo>
                  <a:pt x="1763730" y="979470"/>
                  <a:pt x="1761748" y="1013892"/>
                  <a:pt x="1756881" y="1047964"/>
                </a:cubicBezTo>
                <a:cubicBezTo>
                  <a:pt x="1754884" y="1061943"/>
                  <a:pt x="1750486" y="1075484"/>
                  <a:pt x="1746607" y="1089061"/>
                </a:cubicBezTo>
                <a:cubicBezTo>
                  <a:pt x="1738375" y="1117872"/>
                  <a:pt x="1731436" y="1133589"/>
                  <a:pt x="1715784" y="1160980"/>
                </a:cubicBezTo>
                <a:cubicBezTo>
                  <a:pt x="1709658" y="1171701"/>
                  <a:pt x="1704529" y="1183671"/>
                  <a:pt x="1695236" y="1191802"/>
                </a:cubicBezTo>
                <a:cubicBezTo>
                  <a:pt x="1651754" y="1229849"/>
                  <a:pt x="1645103" y="1229062"/>
                  <a:pt x="1602768" y="1243173"/>
                </a:cubicBezTo>
                <a:cubicBezTo>
                  <a:pt x="1592494" y="1250023"/>
                  <a:pt x="1584076" y="1261412"/>
                  <a:pt x="1571946" y="1263722"/>
                </a:cubicBezTo>
                <a:cubicBezTo>
                  <a:pt x="1470533" y="1283039"/>
                  <a:pt x="1304719" y="1288842"/>
                  <a:pt x="1202076" y="1294544"/>
                </a:cubicBezTo>
                <a:cubicBezTo>
                  <a:pt x="1099334" y="1291119"/>
                  <a:pt x="996472" y="1290306"/>
                  <a:pt x="893851" y="1284270"/>
                </a:cubicBezTo>
                <a:cubicBezTo>
                  <a:pt x="879755" y="1283441"/>
                  <a:pt x="866601" y="1276765"/>
                  <a:pt x="852755" y="1273996"/>
                </a:cubicBezTo>
                <a:cubicBezTo>
                  <a:pt x="832328" y="1269911"/>
                  <a:pt x="811537" y="1267808"/>
                  <a:pt x="791110" y="1263722"/>
                </a:cubicBezTo>
                <a:cubicBezTo>
                  <a:pt x="777264" y="1260953"/>
                  <a:pt x="763859" y="1256216"/>
                  <a:pt x="750013" y="1253447"/>
                </a:cubicBezTo>
                <a:cubicBezTo>
                  <a:pt x="638437" y="1231131"/>
                  <a:pt x="736212" y="1254946"/>
                  <a:pt x="636998" y="1232899"/>
                </a:cubicBezTo>
                <a:cubicBezTo>
                  <a:pt x="623214" y="1229836"/>
                  <a:pt x="609478" y="1226504"/>
                  <a:pt x="595901" y="1222625"/>
                </a:cubicBezTo>
                <a:cubicBezTo>
                  <a:pt x="585488" y="1219650"/>
                  <a:pt x="575733" y="1214288"/>
                  <a:pt x="565078" y="1212351"/>
                </a:cubicBezTo>
                <a:cubicBezTo>
                  <a:pt x="537912" y="1207412"/>
                  <a:pt x="510283" y="1205502"/>
                  <a:pt x="482885" y="1202077"/>
                </a:cubicBezTo>
                <a:cubicBezTo>
                  <a:pt x="455487" y="1195227"/>
                  <a:pt x="426913" y="1192016"/>
                  <a:pt x="400692" y="1181528"/>
                </a:cubicBezTo>
                <a:cubicBezTo>
                  <a:pt x="339266" y="1156958"/>
                  <a:pt x="366817" y="1166812"/>
                  <a:pt x="318499" y="1150706"/>
                </a:cubicBezTo>
                <a:cubicBezTo>
                  <a:pt x="301375" y="1133582"/>
                  <a:pt x="287278" y="1112768"/>
                  <a:pt x="267128" y="1099335"/>
                </a:cubicBezTo>
                <a:cubicBezTo>
                  <a:pt x="256854" y="1092486"/>
                  <a:pt x="245947" y="1086501"/>
                  <a:pt x="236305" y="1078787"/>
                </a:cubicBezTo>
                <a:cubicBezTo>
                  <a:pt x="215393" y="1062058"/>
                  <a:pt x="210464" y="1050299"/>
                  <a:pt x="195209" y="1027416"/>
                </a:cubicBezTo>
                <a:cubicBezTo>
                  <a:pt x="166104" y="940098"/>
                  <a:pt x="206696" y="1046562"/>
                  <a:pt x="164386" y="976045"/>
                </a:cubicBezTo>
                <a:cubicBezTo>
                  <a:pt x="148626" y="949779"/>
                  <a:pt x="132977" y="922911"/>
                  <a:pt x="123290" y="893852"/>
                </a:cubicBezTo>
                <a:cubicBezTo>
                  <a:pt x="97898" y="817677"/>
                  <a:pt x="112427" y="851580"/>
                  <a:pt x="82193" y="791110"/>
                </a:cubicBezTo>
                <a:cubicBezTo>
                  <a:pt x="78768" y="773987"/>
                  <a:pt x="76514" y="756587"/>
                  <a:pt x="71919" y="739740"/>
                </a:cubicBezTo>
                <a:cubicBezTo>
                  <a:pt x="66220" y="718843"/>
                  <a:pt x="58220" y="698643"/>
                  <a:pt x="51371" y="678095"/>
                </a:cubicBezTo>
                <a:cubicBezTo>
                  <a:pt x="38830" y="640471"/>
                  <a:pt x="26344" y="605651"/>
                  <a:pt x="20548" y="565079"/>
                </a:cubicBezTo>
                <a:cubicBezTo>
                  <a:pt x="7328" y="472538"/>
                  <a:pt x="14255" y="517047"/>
                  <a:pt x="0" y="431515"/>
                </a:cubicBezTo>
                <a:cubicBezTo>
                  <a:pt x="3425" y="369870"/>
                  <a:pt x="5147" y="308107"/>
                  <a:pt x="10274" y="246580"/>
                </a:cubicBezTo>
                <a:cubicBezTo>
                  <a:pt x="11214" y="235303"/>
                  <a:pt x="26694" y="148700"/>
                  <a:pt x="30822" y="133564"/>
                </a:cubicBezTo>
                <a:cubicBezTo>
                  <a:pt x="36521" y="112667"/>
                  <a:pt x="44521" y="92467"/>
                  <a:pt x="51371" y="71919"/>
                </a:cubicBezTo>
                <a:cubicBezTo>
                  <a:pt x="62512" y="38496"/>
                  <a:pt x="56097" y="36713"/>
                  <a:pt x="92467" y="20549"/>
                </a:cubicBezTo>
                <a:cubicBezTo>
                  <a:pt x="112260" y="11752"/>
                  <a:pt x="154112" y="0"/>
                  <a:pt x="154112" y="0"/>
                </a:cubicBezTo>
                <a:cubicBezTo>
                  <a:pt x="164386" y="3425"/>
                  <a:pt x="175648" y="4702"/>
                  <a:pt x="184935" y="10274"/>
                </a:cubicBezTo>
                <a:cubicBezTo>
                  <a:pt x="193241" y="15258"/>
                  <a:pt x="193497" y="18836"/>
                  <a:pt x="195209" y="20549"/>
                </a:cubicBez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B96FD31-46D0-234E-A42A-7524C9D1C07E}"/>
              </a:ext>
            </a:extLst>
          </p:cNvPr>
          <p:cNvSpPr/>
          <p:nvPr/>
        </p:nvSpPr>
        <p:spPr>
          <a:xfrm>
            <a:off x="5681609" y="5969285"/>
            <a:ext cx="1952090" cy="852755"/>
          </a:xfrm>
          <a:custGeom>
            <a:avLst/>
            <a:gdLst>
              <a:gd name="connsiteX0" fmla="*/ 184935 w 1952090"/>
              <a:gd name="connsiteY0" fmla="*/ 0 h 852755"/>
              <a:gd name="connsiteX1" fmla="*/ 184935 w 1952090"/>
              <a:gd name="connsiteY1" fmla="*/ 0 h 852755"/>
              <a:gd name="connsiteX2" fmla="*/ 852755 w 1952090"/>
              <a:gd name="connsiteY2" fmla="*/ 92468 h 852755"/>
              <a:gd name="connsiteX3" fmla="*/ 986319 w 1952090"/>
              <a:gd name="connsiteY3" fmla="*/ 133564 h 852755"/>
              <a:gd name="connsiteX4" fmla="*/ 1089061 w 1952090"/>
              <a:gd name="connsiteY4" fmla="*/ 154113 h 852755"/>
              <a:gd name="connsiteX5" fmla="*/ 1191802 w 1952090"/>
              <a:gd name="connsiteY5" fmla="*/ 184935 h 852755"/>
              <a:gd name="connsiteX6" fmla="*/ 1232899 w 1952090"/>
              <a:gd name="connsiteY6" fmla="*/ 195209 h 852755"/>
              <a:gd name="connsiteX7" fmla="*/ 1171254 w 1952090"/>
              <a:gd name="connsiteY7" fmla="*/ 184935 h 852755"/>
              <a:gd name="connsiteX8" fmla="*/ 1263721 w 1952090"/>
              <a:gd name="connsiteY8" fmla="*/ 195209 h 852755"/>
              <a:gd name="connsiteX9" fmla="*/ 1325366 w 1952090"/>
              <a:gd name="connsiteY9" fmla="*/ 215758 h 852755"/>
              <a:gd name="connsiteX10" fmla="*/ 1356189 w 1952090"/>
              <a:gd name="connsiteY10" fmla="*/ 226032 h 852755"/>
              <a:gd name="connsiteX11" fmla="*/ 1387011 w 1952090"/>
              <a:gd name="connsiteY11" fmla="*/ 246580 h 852755"/>
              <a:gd name="connsiteX12" fmla="*/ 1448656 w 1952090"/>
              <a:gd name="connsiteY12" fmla="*/ 267128 h 852755"/>
              <a:gd name="connsiteX13" fmla="*/ 1510301 w 1952090"/>
              <a:gd name="connsiteY13" fmla="*/ 297951 h 852755"/>
              <a:gd name="connsiteX14" fmla="*/ 1541124 w 1952090"/>
              <a:gd name="connsiteY14" fmla="*/ 318499 h 852755"/>
              <a:gd name="connsiteX15" fmla="*/ 1561672 w 1952090"/>
              <a:gd name="connsiteY15" fmla="*/ 339048 h 852755"/>
              <a:gd name="connsiteX16" fmla="*/ 1592494 w 1952090"/>
              <a:gd name="connsiteY16" fmla="*/ 349322 h 852755"/>
              <a:gd name="connsiteX17" fmla="*/ 1643865 w 1952090"/>
              <a:gd name="connsiteY17" fmla="*/ 380144 h 852755"/>
              <a:gd name="connsiteX18" fmla="*/ 1695236 w 1952090"/>
              <a:gd name="connsiteY18" fmla="*/ 410967 h 852755"/>
              <a:gd name="connsiteX19" fmla="*/ 1787703 w 1952090"/>
              <a:gd name="connsiteY19" fmla="*/ 452063 h 852755"/>
              <a:gd name="connsiteX20" fmla="*/ 1859622 w 1952090"/>
              <a:gd name="connsiteY20" fmla="*/ 482886 h 852755"/>
              <a:gd name="connsiteX21" fmla="*/ 1910993 w 1952090"/>
              <a:gd name="connsiteY21" fmla="*/ 513708 h 852755"/>
              <a:gd name="connsiteX22" fmla="*/ 1931542 w 1952090"/>
              <a:gd name="connsiteY22" fmla="*/ 534257 h 852755"/>
              <a:gd name="connsiteX23" fmla="*/ 1952090 w 1952090"/>
              <a:gd name="connsiteY23" fmla="*/ 606176 h 852755"/>
              <a:gd name="connsiteX24" fmla="*/ 1941816 w 1952090"/>
              <a:gd name="connsiteY24" fmla="*/ 708917 h 852755"/>
              <a:gd name="connsiteX25" fmla="*/ 1931542 w 1952090"/>
              <a:gd name="connsiteY25" fmla="*/ 750014 h 852755"/>
              <a:gd name="connsiteX26" fmla="*/ 1828800 w 1952090"/>
              <a:gd name="connsiteY26" fmla="*/ 832207 h 852755"/>
              <a:gd name="connsiteX27" fmla="*/ 1767155 w 1952090"/>
              <a:gd name="connsiteY27" fmla="*/ 852755 h 852755"/>
              <a:gd name="connsiteX28" fmla="*/ 1561672 w 1952090"/>
              <a:gd name="connsiteY28" fmla="*/ 842481 h 852755"/>
              <a:gd name="connsiteX29" fmla="*/ 1489753 w 1952090"/>
              <a:gd name="connsiteY29" fmla="*/ 832207 h 852755"/>
              <a:gd name="connsiteX30" fmla="*/ 1387011 w 1952090"/>
              <a:gd name="connsiteY30" fmla="*/ 821933 h 852755"/>
              <a:gd name="connsiteX31" fmla="*/ 565079 w 1952090"/>
              <a:gd name="connsiteY31" fmla="*/ 821933 h 852755"/>
              <a:gd name="connsiteX32" fmla="*/ 452063 w 1952090"/>
              <a:gd name="connsiteY32" fmla="*/ 801385 h 852755"/>
              <a:gd name="connsiteX33" fmla="*/ 410966 w 1952090"/>
              <a:gd name="connsiteY33" fmla="*/ 780836 h 852755"/>
              <a:gd name="connsiteX34" fmla="*/ 380144 w 1952090"/>
              <a:gd name="connsiteY34" fmla="*/ 770562 h 852755"/>
              <a:gd name="connsiteX35" fmla="*/ 267128 w 1952090"/>
              <a:gd name="connsiteY35" fmla="*/ 708917 h 852755"/>
              <a:gd name="connsiteX36" fmla="*/ 215757 w 1952090"/>
              <a:gd name="connsiteY36" fmla="*/ 657546 h 852755"/>
              <a:gd name="connsiteX37" fmla="*/ 184935 w 1952090"/>
              <a:gd name="connsiteY37" fmla="*/ 626724 h 852755"/>
              <a:gd name="connsiteX38" fmla="*/ 154112 w 1952090"/>
              <a:gd name="connsiteY38" fmla="*/ 606176 h 852755"/>
              <a:gd name="connsiteX39" fmla="*/ 82193 w 1952090"/>
              <a:gd name="connsiteY39" fmla="*/ 503434 h 852755"/>
              <a:gd name="connsiteX40" fmla="*/ 51371 w 1952090"/>
              <a:gd name="connsiteY40" fmla="*/ 472612 h 852755"/>
              <a:gd name="connsiteX41" fmla="*/ 20548 w 1952090"/>
              <a:gd name="connsiteY41" fmla="*/ 380144 h 852755"/>
              <a:gd name="connsiteX42" fmla="*/ 10274 w 1952090"/>
              <a:gd name="connsiteY42" fmla="*/ 349322 h 852755"/>
              <a:gd name="connsiteX43" fmla="*/ 0 w 1952090"/>
              <a:gd name="connsiteY43" fmla="*/ 318499 h 852755"/>
              <a:gd name="connsiteX44" fmla="*/ 20548 w 1952090"/>
              <a:gd name="connsiteY44" fmla="*/ 184935 h 852755"/>
              <a:gd name="connsiteX45" fmla="*/ 41097 w 1952090"/>
              <a:gd name="connsiteY45" fmla="*/ 154113 h 852755"/>
              <a:gd name="connsiteX46" fmla="*/ 102742 w 1952090"/>
              <a:gd name="connsiteY46" fmla="*/ 92468 h 852755"/>
              <a:gd name="connsiteX47" fmla="*/ 143838 w 1952090"/>
              <a:gd name="connsiteY47" fmla="*/ 41097 h 852755"/>
              <a:gd name="connsiteX48" fmla="*/ 184935 w 1952090"/>
              <a:gd name="connsiteY48" fmla="*/ 0 h 85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952090" h="852755">
                <a:moveTo>
                  <a:pt x="184935" y="0"/>
                </a:moveTo>
                <a:lnTo>
                  <a:pt x="184935" y="0"/>
                </a:lnTo>
                <a:cubicBezTo>
                  <a:pt x="407542" y="30823"/>
                  <a:pt x="631082" y="55523"/>
                  <a:pt x="852755" y="92468"/>
                </a:cubicBezTo>
                <a:cubicBezTo>
                  <a:pt x="898702" y="100126"/>
                  <a:pt x="941246" y="121806"/>
                  <a:pt x="986319" y="133564"/>
                </a:cubicBezTo>
                <a:cubicBezTo>
                  <a:pt x="1020114" y="142380"/>
                  <a:pt x="1055928" y="143069"/>
                  <a:pt x="1089061" y="154113"/>
                </a:cubicBezTo>
                <a:cubicBezTo>
                  <a:pt x="1235550" y="202942"/>
                  <a:pt x="1083115" y="153882"/>
                  <a:pt x="1191802" y="184935"/>
                </a:cubicBezTo>
                <a:cubicBezTo>
                  <a:pt x="1231552" y="196292"/>
                  <a:pt x="1209999" y="195209"/>
                  <a:pt x="1232899" y="195209"/>
                </a:cubicBezTo>
                <a:lnTo>
                  <a:pt x="1171254" y="184935"/>
                </a:lnTo>
                <a:cubicBezTo>
                  <a:pt x="1202076" y="188360"/>
                  <a:pt x="1233311" y="189127"/>
                  <a:pt x="1263721" y="195209"/>
                </a:cubicBezTo>
                <a:cubicBezTo>
                  <a:pt x="1284960" y="199457"/>
                  <a:pt x="1304818" y="208908"/>
                  <a:pt x="1325366" y="215758"/>
                </a:cubicBezTo>
                <a:lnTo>
                  <a:pt x="1356189" y="226032"/>
                </a:lnTo>
                <a:cubicBezTo>
                  <a:pt x="1366463" y="232881"/>
                  <a:pt x="1375727" y="241565"/>
                  <a:pt x="1387011" y="246580"/>
                </a:cubicBezTo>
                <a:cubicBezTo>
                  <a:pt x="1406804" y="255377"/>
                  <a:pt x="1448656" y="267128"/>
                  <a:pt x="1448656" y="267128"/>
                </a:cubicBezTo>
                <a:cubicBezTo>
                  <a:pt x="1536983" y="326014"/>
                  <a:pt x="1425235" y="255419"/>
                  <a:pt x="1510301" y="297951"/>
                </a:cubicBezTo>
                <a:cubicBezTo>
                  <a:pt x="1521346" y="303473"/>
                  <a:pt x="1531482" y="310785"/>
                  <a:pt x="1541124" y="318499"/>
                </a:cubicBezTo>
                <a:cubicBezTo>
                  <a:pt x="1548688" y="324550"/>
                  <a:pt x="1553366" y="334064"/>
                  <a:pt x="1561672" y="339048"/>
                </a:cubicBezTo>
                <a:cubicBezTo>
                  <a:pt x="1570958" y="344620"/>
                  <a:pt x="1582220" y="345897"/>
                  <a:pt x="1592494" y="349322"/>
                </a:cubicBezTo>
                <a:cubicBezTo>
                  <a:pt x="1644566" y="401391"/>
                  <a:pt x="1577173" y="340127"/>
                  <a:pt x="1643865" y="380144"/>
                </a:cubicBezTo>
                <a:cubicBezTo>
                  <a:pt x="1714378" y="422453"/>
                  <a:pt x="1607922" y="381863"/>
                  <a:pt x="1695236" y="410967"/>
                </a:cubicBezTo>
                <a:cubicBezTo>
                  <a:pt x="1785908" y="471415"/>
                  <a:pt x="1640972" y="378695"/>
                  <a:pt x="1787703" y="452063"/>
                </a:cubicBezTo>
                <a:cubicBezTo>
                  <a:pt x="1838486" y="477455"/>
                  <a:pt x="1814270" y="467769"/>
                  <a:pt x="1859622" y="482886"/>
                </a:cubicBezTo>
                <a:cubicBezTo>
                  <a:pt x="1911692" y="534953"/>
                  <a:pt x="1844303" y="473693"/>
                  <a:pt x="1910993" y="513708"/>
                </a:cubicBezTo>
                <a:cubicBezTo>
                  <a:pt x="1919299" y="518692"/>
                  <a:pt x="1924692" y="527407"/>
                  <a:pt x="1931542" y="534257"/>
                </a:cubicBezTo>
                <a:cubicBezTo>
                  <a:pt x="1936387" y="548793"/>
                  <a:pt x="1952090" y="593274"/>
                  <a:pt x="1952090" y="606176"/>
                </a:cubicBezTo>
                <a:cubicBezTo>
                  <a:pt x="1952090" y="640594"/>
                  <a:pt x="1946683" y="674845"/>
                  <a:pt x="1941816" y="708917"/>
                </a:cubicBezTo>
                <a:cubicBezTo>
                  <a:pt x="1939819" y="722896"/>
                  <a:pt x="1939026" y="738040"/>
                  <a:pt x="1931542" y="750014"/>
                </a:cubicBezTo>
                <a:cubicBezTo>
                  <a:pt x="1916775" y="773642"/>
                  <a:pt x="1850741" y="824893"/>
                  <a:pt x="1828800" y="832207"/>
                </a:cubicBezTo>
                <a:lnTo>
                  <a:pt x="1767155" y="852755"/>
                </a:lnTo>
                <a:cubicBezTo>
                  <a:pt x="1698661" y="849330"/>
                  <a:pt x="1630065" y="847547"/>
                  <a:pt x="1561672" y="842481"/>
                </a:cubicBezTo>
                <a:cubicBezTo>
                  <a:pt x="1537522" y="840692"/>
                  <a:pt x="1513804" y="835036"/>
                  <a:pt x="1489753" y="832207"/>
                </a:cubicBezTo>
                <a:cubicBezTo>
                  <a:pt x="1455571" y="828186"/>
                  <a:pt x="1421258" y="825358"/>
                  <a:pt x="1387011" y="821933"/>
                </a:cubicBezTo>
                <a:cubicBezTo>
                  <a:pt x="1036823" y="846946"/>
                  <a:pt x="1201256" y="839362"/>
                  <a:pt x="565079" y="821933"/>
                </a:cubicBezTo>
                <a:cubicBezTo>
                  <a:pt x="523735" y="820800"/>
                  <a:pt x="490674" y="811037"/>
                  <a:pt x="452063" y="801385"/>
                </a:cubicBezTo>
                <a:cubicBezTo>
                  <a:pt x="438364" y="794535"/>
                  <a:pt x="425044" y="786869"/>
                  <a:pt x="410966" y="780836"/>
                </a:cubicBezTo>
                <a:cubicBezTo>
                  <a:pt x="401012" y="776570"/>
                  <a:pt x="390284" y="774365"/>
                  <a:pt x="380144" y="770562"/>
                </a:cubicBezTo>
                <a:cubicBezTo>
                  <a:pt x="339478" y="755313"/>
                  <a:pt x="299079" y="740868"/>
                  <a:pt x="267128" y="708917"/>
                </a:cubicBezTo>
                <a:lnTo>
                  <a:pt x="215757" y="657546"/>
                </a:lnTo>
                <a:cubicBezTo>
                  <a:pt x="205483" y="647272"/>
                  <a:pt x="197025" y="634783"/>
                  <a:pt x="184935" y="626724"/>
                </a:cubicBezTo>
                <a:lnTo>
                  <a:pt x="154112" y="606176"/>
                </a:lnTo>
                <a:cubicBezTo>
                  <a:pt x="136425" y="579645"/>
                  <a:pt x="105016" y="530061"/>
                  <a:pt x="82193" y="503434"/>
                </a:cubicBezTo>
                <a:cubicBezTo>
                  <a:pt x="72737" y="492402"/>
                  <a:pt x="61645" y="482886"/>
                  <a:pt x="51371" y="472612"/>
                </a:cubicBezTo>
                <a:lnTo>
                  <a:pt x="20548" y="380144"/>
                </a:lnTo>
                <a:lnTo>
                  <a:pt x="10274" y="349322"/>
                </a:lnTo>
                <a:lnTo>
                  <a:pt x="0" y="318499"/>
                </a:lnTo>
                <a:cubicBezTo>
                  <a:pt x="2946" y="289040"/>
                  <a:pt x="2035" y="221960"/>
                  <a:pt x="20548" y="184935"/>
                </a:cubicBezTo>
                <a:cubicBezTo>
                  <a:pt x="26070" y="173891"/>
                  <a:pt x="32893" y="163342"/>
                  <a:pt x="41097" y="154113"/>
                </a:cubicBezTo>
                <a:cubicBezTo>
                  <a:pt x="60403" y="132394"/>
                  <a:pt x="82194" y="113016"/>
                  <a:pt x="102742" y="92468"/>
                </a:cubicBezTo>
                <a:cubicBezTo>
                  <a:pt x="172688" y="22521"/>
                  <a:pt x="66078" y="131817"/>
                  <a:pt x="143838" y="41097"/>
                </a:cubicBezTo>
                <a:cubicBezTo>
                  <a:pt x="156446" y="26388"/>
                  <a:pt x="178086" y="6849"/>
                  <a:pt x="184935" y="0"/>
                </a:cubicBez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3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3893A-11B5-654C-B3C5-ACD86AFF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50011-276A-4D45-AADE-D830FA44E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Add a test with </a:t>
            </a:r>
            <a:r>
              <a:rPr lang="en-US" sz="3200" b="1"/>
              <a:t>Boost Unit </a:t>
            </a:r>
            <a:r>
              <a:rPr lang="en-US" sz="3200" b="1" dirty="0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782988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52080-15B1-EF43-8093-A02C1708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Boost Test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ED6493-099B-CB48-9CB9-670B610454CE}"/>
              </a:ext>
            </a:extLst>
          </p:cNvPr>
          <p:cNvSpPr/>
          <p:nvPr/>
        </p:nvSpPr>
        <p:spPr>
          <a:xfrm>
            <a:off x="497641" y="1059774"/>
            <a:ext cx="7886072" cy="2893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// Define our Module name (prints at testing)</a:t>
            </a:r>
          </a:p>
          <a:p>
            <a:r>
              <a:rPr lang="en-US" dirty="0"/>
              <a:t>#define BOOST_TEST_MODULE "</a:t>
            </a:r>
            <a:r>
              <a:rPr lang="en-US" dirty="0" err="1"/>
              <a:t>Jedi_Academy</a:t>
            </a:r>
            <a:r>
              <a:rPr lang="en-US" dirty="0"/>
              <a:t>" </a:t>
            </a:r>
          </a:p>
          <a:p>
            <a:r>
              <a:rPr lang="en-US" dirty="0">
                <a:solidFill>
                  <a:srgbClr val="FF0000"/>
                </a:solidFill>
              </a:rPr>
              <a:t>// VERY IMPORTANT - include this last</a:t>
            </a:r>
          </a:p>
          <a:p>
            <a:r>
              <a:rPr lang="en-US" dirty="0"/>
              <a:t>#include &lt;boost/test/included/</a:t>
            </a:r>
            <a:r>
              <a:rPr lang="en-US" dirty="0" err="1"/>
              <a:t>unit_test.hpp</a:t>
            </a:r>
            <a:r>
              <a:rPr lang="en-US" dirty="0"/>
              <a:t>&gt;</a:t>
            </a:r>
          </a:p>
          <a:p>
            <a:endParaRPr lang="en-US" dirty="0"/>
          </a:p>
          <a:p>
            <a:r>
              <a:rPr lang="en-US" dirty="0"/>
              <a:t>BOOST_AUTO_TEST_CASE(CTestCase_1)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	float x = 9.5f;</a:t>
            </a:r>
          </a:p>
          <a:p>
            <a:endParaRPr lang="en-US" dirty="0"/>
          </a:p>
          <a:p>
            <a:r>
              <a:rPr lang="en-US" dirty="0"/>
              <a:t>	BOOST_CHECK(x == 0.0f);</a:t>
            </a:r>
          </a:p>
          <a:p>
            <a:r>
              <a:rPr lang="en-US" dirty="0"/>
              <a:t>	BOOST_CHECK_EQUAL((</a:t>
            </a:r>
            <a:r>
              <a:rPr lang="en-US" dirty="0" err="1"/>
              <a:t>int</a:t>
            </a:r>
            <a:r>
              <a:rPr lang="en-US" dirty="0"/>
              <a:t>)x, 9);</a:t>
            </a:r>
          </a:p>
          <a:p>
            <a:r>
              <a:rPr lang="en-US" dirty="0"/>
              <a:t>	BOOST_CHECK_CLOSE(x, 9.5f, 0.0001f); // Checks differ no more then 0.0001%</a:t>
            </a:r>
          </a:p>
          <a:p>
            <a:r>
              <a:rPr lang="en-US" dirty="0"/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671BCF-AF0E-7C49-991D-A880D55EEC70}"/>
              </a:ext>
            </a:extLst>
          </p:cNvPr>
          <p:cNvSpPr txBox="1"/>
          <p:nvPr/>
        </p:nvSpPr>
        <p:spPr>
          <a:xfrm>
            <a:off x="446271" y="4185874"/>
            <a:ext cx="7962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this macro (BOOST_AUTO_TEST_CASE),  it automatically implement any registration steps. The macro creates and registers the test case with the name  </a:t>
            </a:r>
            <a:r>
              <a:rPr lang="en-US" dirty="0">
                <a:solidFill>
                  <a:srgbClr val="5555FF"/>
                </a:solidFill>
              </a:rPr>
              <a:t>CTestCase_1 </a:t>
            </a:r>
            <a:r>
              <a:rPr lang="en-US" dirty="0"/>
              <a:t> automatically.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3C2371-F5EC-DF4B-8DE1-6E3A969D36E9}"/>
              </a:ext>
            </a:extLst>
          </p:cNvPr>
          <p:cNvSpPr txBox="1"/>
          <p:nvPr/>
        </p:nvSpPr>
        <p:spPr>
          <a:xfrm>
            <a:off x="579834" y="4710004"/>
            <a:ext cx="7500135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StartRunning</a:t>
            </a:r>
            <a:r>
              <a:rPr lang="en-US" dirty="0"/>
              <a:t> 1 test case... </a:t>
            </a:r>
          </a:p>
          <a:p>
            <a:r>
              <a:rPr lang="en-US" dirty="0">
                <a:solidFill>
                  <a:srgbClr val="5555FF"/>
                </a:solidFill>
              </a:rPr>
              <a:t>Entering test module "</a:t>
            </a:r>
            <a:r>
              <a:rPr lang="en-US" dirty="0" err="1">
                <a:solidFill>
                  <a:srgbClr val="5555FF"/>
                </a:solidFill>
              </a:rPr>
              <a:t>Jedi_Academy</a:t>
            </a:r>
            <a:r>
              <a:rPr lang="en-US" dirty="0">
                <a:solidFill>
                  <a:srgbClr val="5555FF"/>
                </a:solidFill>
              </a:rPr>
              <a:t>" </a:t>
            </a:r>
          </a:p>
          <a:p>
            <a:r>
              <a:rPr lang="en-US" dirty="0" err="1">
                <a:solidFill>
                  <a:srgbClr val="5555FF"/>
                </a:solidFill>
              </a:rPr>
              <a:t>prog.cc</a:t>
            </a:r>
            <a:r>
              <a:rPr lang="en-US" dirty="0">
                <a:solidFill>
                  <a:srgbClr val="5555FF"/>
                </a:solidFill>
              </a:rPr>
              <a:t>(4): Entering test case "CTestCase_1" </a:t>
            </a:r>
          </a:p>
          <a:p>
            <a:r>
              <a:rPr lang="en-US" dirty="0" err="1"/>
              <a:t>prog.cc</a:t>
            </a:r>
            <a:r>
              <a:rPr lang="en-US" dirty="0"/>
              <a:t>(7</a:t>
            </a:r>
            <a:r>
              <a:rPr lang="en-US" dirty="0">
                <a:solidFill>
                  <a:srgbClr val="FF0000"/>
                </a:solidFill>
              </a:rPr>
              <a:t>): info: check 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(1.0) == 1 has passed </a:t>
            </a:r>
          </a:p>
          <a:p>
            <a:r>
              <a:rPr lang="en-US" dirty="0" err="1">
                <a:solidFill>
                  <a:srgbClr val="5555FF"/>
                </a:solidFill>
              </a:rPr>
              <a:t>prog.cc</a:t>
            </a:r>
            <a:r>
              <a:rPr lang="en-US" dirty="0">
                <a:solidFill>
                  <a:srgbClr val="5555FF"/>
                </a:solidFill>
              </a:rPr>
              <a:t>(4): Leaving test case "CTestCase_1"; testing time: 325us </a:t>
            </a:r>
          </a:p>
          <a:p>
            <a:r>
              <a:rPr lang="en-US" dirty="0">
                <a:solidFill>
                  <a:srgbClr val="5555FF"/>
                </a:solidFill>
              </a:rPr>
              <a:t>Leaving test module "</a:t>
            </a:r>
            <a:r>
              <a:rPr lang="en-US" dirty="0" err="1">
                <a:solidFill>
                  <a:srgbClr val="5555FF"/>
                </a:solidFill>
              </a:rPr>
              <a:t>Jedi_Academy</a:t>
            </a:r>
            <a:r>
              <a:rPr lang="en-US" dirty="0">
                <a:solidFill>
                  <a:srgbClr val="5555FF"/>
                </a:solidFill>
              </a:rPr>
              <a:t>"; testing time: 455us </a:t>
            </a:r>
          </a:p>
          <a:p>
            <a:r>
              <a:rPr lang="en-US" dirty="0">
                <a:solidFill>
                  <a:srgbClr val="FF0000"/>
                </a:solidFill>
              </a:rPr>
              <a:t>*** No errors detected 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156024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81967-06A9-1D4C-B19D-13A6DC722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Boost Test Suite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94204E-A1AA-7E40-8B86-07BCA1CAFADF}"/>
              </a:ext>
            </a:extLst>
          </p:cNvPr>
          <p:cNvSpPr/>
          <p:nvPr/>
        </p:nvSpPr>
        <p:spPr>
          <a:xfrm>
            <a:off x="0" y="1059774"/>
            <a:ext cx="7859730" cy="44012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#define BOOST_TEST_MODULE "</a:t>
            </a:r>
            <a:r>
              <a:rPr lang="en-US" dirty="0" err="1">
                <a:solidFill>
                  <a:schemeClr val="tx1"/>
                </a:solidFill>
              </a:rPr>
              <a:t>Jedi_Academy</a:t>
            </a:r>
            <a:r>
              <a:rPr lang="en-US" dirty="0">
                <a:solidFill>
                  <a:schemeClr val="tx1"/>
                </a:solidFill>
              </a:rPr>
              <a:t>"</a:t>
            </a:r>
          </a:p>
          <a:p>
            <a:r>
              <a:rPr lang="en-US" dirty="0">
                <a:solidFill>
                  <a:schemeClr val="tx1"/>
                </a:solidFill>
              </a:rPr>
              <a:t>#include &lt;boost/test/included/</a:t>
            </a:r>
            <a:r>
              <a:rPr lang="en-US" dirty="0" err="1">
                <a:solidFill>
                  <a:schemeClr val="tx1"/>
                </a:solidFill>
              </a:rPr>
              <a:t>unit_test.hpp</a:t>
            </a:r>
            <a:r>
              <a:rPr lang="en-US" dirty="0">
                <a:solidFill>
                  <a:schemeClr val="tx1"/>
                </a:solidFill>
              </a:rPr>
              <a:t>&gt;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BOOST_AUTO_TEST_SUITE </a:t>
            </a:r>
            <a:r>
              <a:rPr lang="en-US" dirty="0">
                <a:solidFill>
                  <a:schemeClr val="tx1"/>
                </a:solidFill>
              </a:rPr>
              <a:t>(Nov2018)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BOOST_AUTO_TEST_CASE(test1)</a:t>
            </a:r>
          </a:p>
          <a:p>
            <a:r>
              <a:rPr lang="en-US" dirty="0">
                <a:solidFill>
                  <a:schemeClr val="tx1"/>
                </a:solidFill>
              </a:rPr>
              <a:t>{</a:t>
            </a:r>
          </a:p>
          <a:p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std</a:t>
            </a:r>
            <a:r>
              <a:rPr lang="en-US" dirty="0">
                <a:solidFill>
                  <a:schemeClr val="tx1"/>
                </a:solidFill>
              </a:rPr>
              <a:t>::string logo;</a:t>
            </a:r>
          </a:p>
          <a:p>
            <a:r>
              <a:rPr lang="en-US" dirty="0">
                <a:solidFill>
                  <a:schemeClr val="tx1"/>
                </a:solidFill>
              </a:rPr>
              <a:t>  logo = "</a:t>
            </a:r>
            <a:r>
              <a:rPr lang="en-US" dirty="0" err="1">
                <a:solidFill>
                  <a:schemeClr val="tx1"/>
                </a:solidFill>
              </a:rPr>
              <a:t>Jedi_Academy</a:t>
            </a:r>
            <a:r>
              <a:rPr lang="en-US" dirty="0">
                <a:solidFill>
                  <a:schemeClr val="tx1"/>
                </a:solidFill>
              </a:rPr>
              <a:t>";</a:t>
            </a:r>
          </a:p>
          <a:p>
            <a:r>
              <a:rPr lang="en-US" dirty="0">
                <a:solidFill>
                  <a:schemeClr val="tx1"/>
                </a:solidFill>
              </a:rPr>
              <a:t>  BOOST_CHECK(</a:t>
            </a:r>
            <a:r>
              <a:rPr lang="en-US" dirty="0" err="1">
                <a:solidFill>
                  <a:schemeClr val="tx1"/>
                </a:solidFill>
              </a:rPr>
              <a:t>logo.size</a:t>
            </a:r>
            <a:r>
              <a:rPr lang="en-US" dirty="0">
                <a:solidFill>
                  <a:schemeClr val="tx1"/>
                </a:solidFill>
              </a:rPr>
              <a:t>() == 0);</a:t>
            </a:r>
          </a:p>
          <a:p>
            <a:r>
              <a:rPr lang="en-US" dirty="0">
                <a:solidFill>
                  <a:schemeClr val="tx1"/>
                </a:solidFill>
              </a:rPr>
              <a:t>}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BOOST_AUTO_TEST_CASE(test2)</a:t>
            </a:r>
          </a:p>
          <a:p>
            <a:r>
              <a:rPr lang="en-US" dirty="0">
                <a:solidFill>
                  <a:schemeClr val="tx1"/>
                </a:solidFill>
              </a:rPr>
              <a:t>{</a:t>
            </a:r>
          </a:p>
          <a:p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std</a:t>
            </a:r>
            <a:r>
              <a:rPr lang="en-US" dirty="0">
                <a:solidFill>
                  <a:schemeClr val="tx1"/>
                </a:solidFill>
              </a:rPr>
              <a:t>::string logo;</a:t>
            </a:r>
          </a:p>
          <a:p>
            <a:r>
              <a:rPr lang="en-US" dirty="0">
                <a:solidFill>
                  <a:schemeClr val="tx1"/>
                </a:solidFill>
              </a:rPr>
              <a:t>  logo = "</a:t>
            </a:r>
            <a:r>
              <a:rPr lang="en-US" dirty="0" err="1">
                <a:solidFill>
                  <a:schemeClr val="tx1"/>
                </a:solidFill>
              </a:rPr>
              <a:t>Jedi_Academy</a:t>
            </a:r>
            <a:r>
              <a:rPr lang="en-US" dirty="0">
                <a:solidFill>
                  <a:schemeClr val="tx1"/>
                </a:solidFill>
              </a:rPr>
              <a:t>";</a:t>
            </a:r>
          </a:p>
          <a:p>
            <a:r>
              <a:rPr lang="en-US" dirty="0">
                <a:solidFill>
                  <a:schemeClr val="tx1"/>
                </a:solidFill>
              </a:rPr>
              <a:t>  BOOST_REQUIRE_EQUAL('J', logo[0]);</a:t>
            </a:r>
          </a:p>
          <a:p>
            <a:r>
              <a:rPr lang="en-US" dirty="0">
                <a:solidFill>
                  <a:schemeClr val="tx1"/>
                </a:solidFill>
              </a:rPr>
              <a:t>}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BOOST_AUTO_TEST_SUITE_END()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FB4C92-E6DE-694A-B700-0E5D5A365448}"/>
              </a:ext>
            </a:extLst>
          </p:cNvPr>
          <p:cNvSpPr txBox="1"/>
          <p:nvPr/>
        </p:nvSpPr>
        <p:spPr>
          <a:xfrm>
            <a:off x="3298005" y="3964900"/>
            <a:ext cx="7089168" cy="289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Entering test module "</a:t>
            </a:r>
            <a:r>
              <a:rPr lang="en-US" dirty="0" err="1"/>
              <a:t>Jedi_Academy</a:t>
            </a:r>
            <a:r>
              <a:rPr lang="en-US" dirty="0"/>
              <a:t>" </a:t>
            </a:r>
          </a:p>
          <a:p>
            <a:r>
              <a:rPr lang="en-US" dirty="0" err="1"/>
              <a:t>prog.cc</a:t>
            </a:r>
            <a:r>
              <a:rPr lang="en-US" dirty="0"/>
              <a:t>(4): Entering test suite "Nov2018" </a:t>
            </a:r>
          </a:p>
          <a:p>
            <a:r>
              <a:rPr lang="en-US" dirty="0" err="1"/>
              <a:t>prog.cc</a:t>
            </a:r>
            <a:r>
              <a:rPr lang="en-US" dirty="0"/>
              <a:t>(6): Entering test case "test1" </a:t>
            </a:r>
          </a:p>
          <a:p>
            <a:r>
              <a:rPr lang="en-US" dirty="0" err="1"/>
              <a:t>prog.cc</a:t>
            </a:r>
            <a:r>
              <a:rPr lang="en-US" dirty="0"/>
              <a:t>(10): </a:t>
            </a:r>
            <a:r>
              <a:rPr lang="en-US" dirty="0">
                <a:solidFill>
                  <a:srgbClr val="FF0000"/>
                </a:solidFill>
              </a:rPr>
              <a:t>error: in "Nov2018/test1": check </a:t>
            </a:r>
            <a:r>
              <a:rPr lang="en-US" dirty="0" err="1">
                <a:solidFill>
                  <a:srgbClr val="FF0000"/>
                </a:solidFill>
              </a:rPr>
              <a:t>s.size</a:t>
            </a:r>
            <a:r>
              <a:rPr lang="en-US" dirty="0">
                <a:solidFill>
                  <a:srgbClr val="FF0000"/>
                </a:solidFill>
              </a:rPr>
              <a:t>() == 0 has failed </a:t>
            </a:r>
          </a:p>
          <a:p>
            <a:r>
              <a:rPr lang="en-US" dirty="0" err="1"/>
              <a:t>prog.cc</a:t>
            </a:r>
            <a:r>
              <a:rPr lang="en-US" dirty="0"/>
              <a:t>(6): Leaving test case "test1"; testing time: 208us </a:t>
            </a:r>
          </a:p>
          <a:p>
            <a:r>
              <a:rPr lang="en-US" dirty="0" err="1"/>
              <a:t>prog.cc</a:t>
            </a:r>
            <a:r>
              <a:rPr lang="en-US" dirty="0"/>
              <a:t>(13): Entering test case "test2" </a:t>
            </a:r>
          </a:p>
          <a:p>
            <a:r>
              <a:rPr lang="en-US" dirty="0" err="1"/>
              <a:t>prog.cc</a:t>
            </a:r>
            <a:r>
              <a:rPr lang="en-US" dirty="0"/>
              <a:t>(17): </a:t>
            </a:r>
            <a:r>
              <a:rPr lang="en-US" dirty="0">
                <a:solidFill>
                  <a:srgbClr val="FF0000"/>
                </a:solidFill>
              </a:rPr>
              <a:t>info: check 'J' == s[0] has passed </a:t>
            </a:r>
          </a:p>
          <a:p>
            <a:r>
              <a:rPr lang="en-US" dirty="0" err="1"/>
              <a:t>prog.cc</a:t>
            </a:r>
            <a:r>
              <a:rPr lang="en-US" dirty="0"/>
              <a:t>(13): Leaving test case "test2"; testing time: 144us </a:t>
            </a:r>
          </a:p>
          <a:p>
            <a:r>
              <a:rPr lang="en-US" dirty="0" err="1"/>
              <a:t>prog.cc</a:t>
            </a:r>
            <a:r>
              <a:rPr lang="en-US" dirty="0"/>
              <a:t>(4): Leaving test suite "Nov2018"; testing time: 438us </a:t>
            </a:r>
          </a:p>
          <a:p>
            <a:r>
              <a:rPr lang="en-US" dirty="0"/>
              <a:t>*** 1 failure is detected in the test module "</a:t>
            </a:r>
            <a:r>
              <a:rPr lang="en-US" dirty="0" err="1"/>
              <a:t>Jedi_Academy</a:t>
            </a:r>
            <a:r>
              <a:rPr lang="en-US" dirty="0"/>
              <a:t>" </a:t>
            </a:r>
          </a:p>
          <a:p>
            <a:r>
              <a:rPr lang="en-US" dirty="0"/>
              <a:t>Leaving test module "</a:t>
            </a:r>
            <a:r>
              <a:rPr lang="en-US" dirty="0" err="1"/>
              <a:t>Jedi_Academy</a:t>
            </a:r>
            <a:r>
              <a:rPr lang="en-US" dirty="0"/>
              <a:t>"; testing time: 492us </a:t>
            </a:r>
          </a:p>
          <a:p>
            <a:r>
              <a:rPr lang="en-US" dirty="0"/>
              <a:t>201</a:t>
            </a:r>
          </a:p>
          <a:p>
            <a:r>
              <a:rPr lang="en-US" dirty="0"/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26734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CDD3-BCC1-4942-81F0-9CBE2EF29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 Test with Fixture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3E3906-4245-2C4C-8224-D49E6E919F44}"/>
              </a:ext>
            </a:extLst>
          </p:cNvPr>
          <p:cNvSpPr txBox="1"/>
          <p:nvPr/>
        </p:nvSpPr>
        <p:spPr>
          <a:xfrm>
            <a:off x="154112" y="1150706"/>
            <a:ext cx="7212459" cy="44935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#define BOOST_TEST_MODULE "</a:t>
            </a:r>
            <a:r>
              <a:rPr lang="en-US" sz="1100" dirty="0" err="1"/>
              <a:t>Jedi_Academy</a:t>
            </a:r>
            <a:r>
              <a:rPr lang="en-US" sz="1100" dirty="0"/>
              <a:t>"</a:t>
            </a:r>
          </a:p>
          <a:p>
            <a:r>
              <a:rPr lang="en-US" sz="1100" dirty="0"/>
              <a:t>#include &lt;boost/test/included/</a:t>
            </a:r>
            <a:r>
              <a:rPr lang="en-US" sz="1100" dirty="0" err="1"/>
              <a:t>unit_test.hpp</a:t>
            </a:r>
            <a:r>
              <a:rPr lang="en-US" sz="1100" dirty="0"/>
              <a:t>&gt;</a:t>
            </a:r>
          </a:p>
          <a:p>
            <a:r>
              <a:rPr lang="en-US" sz="1100" dirty="0"/>
              <a:t>#include &lt;iostream&gt;</a:t>
            </a:r>
          </a:p>
          <a:p>
            <a:endParaRPr lang="en-US" sz="1100" dirty="0"/>
          </a:p>
          <a:p>
            <a:r>
              <a:rPr lang="en-US" sz="1100" dirty="0">
                <a:solidFill>
                  <a:srgbClr val="FF0000"/>
                </a:solidFill>
              </a:rPr>
              <a:t>struct JEDI {</a:t>
            </a:r>
          </a:p>
          <a:p>
            <a:r>
              <a:rPr lang="en-US" sz="1100" dirty="0">
                <a:solidFill>
                  <a:srgbClr val="FF0000"/>
                </a:solidFill>
              </a:rPr>
              <a:t>     JEDI() : logo("</a:t>
            </a:r>
            <a:r>
              <a:rPr lang="en-US" sz="1100" dirty="0" err="1">
                <a:solidFill>
                  <a:srgbClr val="FF0000"/>
                </a:solidFill>
              </a:rPr>
              <a:t>Jedi_Academy</a:t>
            </a:r>
            <a:r>
              <a:rPr lang="en-US" sz="1100" dirty="0">
                <a:solidFill>
                  <a:srgbClr val="FF0000"/>
                </a:solidFill>
              </a:rPr>
              <a:t>") { </a:t>
            </a:r>
            <a:r>
              <a:rPr lang="en-US" sz="1100" dirty="0" err="1">
                <a:solidFill>
                  <a:srgbClr val="FF0000"/>
                </a:solidFill>
              </a:rPr>
              <a:t>std</a:t>
            </a:r>
            <a:r>
              <a:rPr lang="en-US" sz="1100" dirty="0">
                <a:solidFill>
                  <a:srgbClr val="FF0000"/>
                </a:solidFill>
              </a:rPr>
              <a:t>::</a:t>
            </a:r>
            <a:r>
              <a:rPr lang="en-US" sz="1100" dirty="0" err="1">
                <a:solidFill>
                  <a:srgbClr val="FF0000"/>
                </a:solidFill>
              </a:rPr>
              <a:t>cout</a:t>
            </a:r>
            <a:r>
              <a:rPr lang="en-US" sz="1100" dirty="0">
                <a:solidFill>
                  <a:srgbClr val="FF0000"/>
                </a:solidFill>
              </a:rPr>
              <a:t> &lt;&lt; "setup" &lt;&lt; </a:t>
            </a:r>
            <a:r>
              <a:rPr lang="en-US" sz="1100" dirty="0" err="1">
                <a:solidFill>
                  <a:srgbClr val="FF0000"/>
                </a:solidFill>
              </a:rPr>
              <a:t>std</a:t>
            </a:r>
            <a:r>
              <a:rPr lang="en-US" sz="1100" dirty="0">
                <a:solidFill>
                  <a:srgbClr val="FF0000"/>
                </a:solidFill>
              </a:rPr>
              <a:t>::</a:t>
            </a:r>
            <a:r>
              <a:rPr lang="en-US" sz="1100" dirty="0" err="1">
                <a:solidFill>
                  <a:srgbClr val="FF0000"/>
                </a:solidFill>
              </a:rPr>
              <a:t>endl</a:t>
            </a:r>
            <a:r>
              <a:rPr lang="en-US" sz="1100" dirty="0">
                <a:solidFill>
                  <a:srgbClr val="FF0000"/>
                </a:solidFill>
              </a:rPr>
              <a:t>; }</a:t>
            </a:r>
          </a:p>
          <a:p>
            <a:r>
              <a:rPr lang="en-US" sz="1100" dirty="0">
                <a:solidFill>
                  <a:srgbClr val="FF0000"/>
                </a:solidFill>
              </a:rPr>
              <a:t>    ~JEDI()          { </a:t>
            </a:r>
            <a:r>
              <a:rPr lang="en-US" sz="1100" dirty="0" err="1">
                <a:solidFill>
                  <a:srgbClr val="FF0000"/>
                </a:solidFill>
              </a:rPr>
              <a:t>std</a:t>
            </a:r>
            <a:r>
              <a:rPr lang="en-US" sz="1100" dirty="0">
                <a:solidFill>
                  <a:srgbClr val="FF0000"/>
                </a:solidFill>
              </a:rPr>
              <a:t>::</a:t>
            </a:r>
            <a:r>
              <a:rPr lang="en-US" sz="1100" dirty="0" err="1">
                <a:solidFill>
                  <a:srgbClr val="FF0000"/>
                </a:solidFill>
              </a:rPr>
              <a:t>cout</a:t>
            </a:r>
            <a:r>
              <a:rPr lang="en-US" sz="1100" dirty="0">
                <a:solidFill>
                  <a:srgbClr val="FF0000"/>
                </a:solidFill>
              </a:rPr>
              <a:t> &lt;&lt; "teardown" &lt;&lt; </a:t>
            </a:r>
            <a:r>
              <a:rPr lang="en-US" sz="1100" dirty="0" err="1">
                <a:solidFill>
                  <a:srgbClr val="FF0000"/>
                </a:solidFill>
              </a:rPr>
              <a:t>std</a:t>
            </a:r>
            <a:r>
              <a:rPr lang="en-US" sz="1100" dirty="0">
                <a:solidFill>
                  <a:srgbClr val="FF0000"/>
                </a:solidFill>
              </a:rPr>
              <a:t>::</a:t>
            </a:r>
            <a:r>
              <a:rPr lang="en-US" sz="1100" dirty="0" err="1">
                <a:solidFill>
                  <a:srgbClr val="FF0000"/>
                </a:solidFill>
              </a:rPr>
              <a:t>endl</a:t>
            </a:r>
            <a:r>
              <a:rPr lang="en-US" sz="1100" dirty="0">
                <a:solidFill>
                  <a:srgbClr val="FF0000"/>
                </a:solidFill>
              </a:rPr>
              <a:t>; }</a:t>
            </a:r>
          </a:p>
          <a:p>
            <a:r>
              <a:rPr lang="en-US" sz="1100" dirty="0">
                <a:solidFill>
                  <a:srgbClr val="FF0000"/>
                </a:solidFill>
              </a:rPr>
              <a:t>    </a:t>
            </a:r>
            <a:r>
              <a:rPr lang="en-US" sz="1100" dirty="0" err="1">
                <a:solidFill>
                  <a:srgbClr val="FF0000"/>
                </a:solidFill>
              </a:rPr>
              <a:t>std</a:t>
            </a:r>
            <a:r>
              <a:rPr lang="en-US" sz="1100" dirty="0">
                <a:solidFill>
                  <a:srgbClr val="FF0000"/>
                </a:solidFill>
              </a:rPr>
              <a:t>::string logo;</a:t>
            </a:r>
          </a:p>
          <a:p>
            <a:r>
              <a:rPr lang="en-US" sz="1100" dirty="0">
                <a:solidFill>
                  <a:srgbClr val="FF0000"/>
                </a:solidFill>
              </a:rPr>
              <a:t>};</a:t>
            </a:r>
          </a:p>
          <a:p>
            <a:endParaRPr lang="en-US" sz="1100" dirty="0"/>
          </a:p>
          <a:p>
            <a:r>
              <a:rPr lang="en-US" sz="1100" dirty="0"/>
              <a:t>BOOST_AUTO_TEST_SUITE (Nov2018)</a:t>
            </a:r>
          </a:p>
          <a:p>
            <a:endParaRPr lang="en-US" sz="1100" dirty="0"/>
          </a:p>
          <a:p>
            <a:r>
              <a:rPr lang="en-US" sz="1100" dirty="0">
                <a:solidFill>
                  <a:srgbClr val="FF0000"/>
                </a:solidFill>
              </a:rPr>
              <a:t>BOOST_FIXTURE_TEST_CASE </a:t>
            </a:r>
            <a:r>
              <a:rPr lang="en-US" sz="1100" dirty="0"/>
              <a:t>(test1, </a:t>
            </a:r>
            <a:r>
              <a:rPr lang="en-US" sz="1100" dirty="0">
                <a:solidFill>
                  <a:srgbClr val="FF0000"/>
                </a:solidFill>
              </a:rPr>
              <a:t>JEDI</a:t>
            </a:r>
            <a:r>
              <a:rPr lang="en-US" sz="1100" dirty="0"/>
              <a:t>)</a:t>
            </a:r>
          </a:p>
          <a:p>
            <a:r>
              <a:rPr lang="en-US" sz="1100" dirty="0"/>
              <a:t>{</a:t>
            </a:r>
          </a:p>
          <a:p>
            <a:r>
              <a:rPr lang="en-US" sz="1100" dirty="0"/>
              <a:t>    BOOST_CHECK(</a:t>
            </a:r>
            <a:r>
              <a:rPr lang="en-US" sz="1100" dirty="0" err="1"/>
              <a:t>logo.size</a:t>
            </a:r>
            <a:r>
              <a:rPr lang="en-US" sz="1100" dirty="0"/>
              <a:t>() == 0);</a:t>
            </a:r>
          </a:p>
          <a:p>
            <a:r>
              <a:rPr lang="en-US" sz="1100" dirty="0"/>
              <a:t>}</a:t>
            </a:r>
          </a:p>
          <a:p>
            <a:r>
              <a:rPr lang="en-US" sz="1100" dirty="0"/>
              <a:t> </a:t>
            </a:r>
          </a:p>
          <a:p>
            <a:r>
              <a:rPr lang="en-US" sz="1100" dirty="0"/>
              <a:t>BOOST_AUTO_TEST_CASE (test2)</a:t>
            </a:r>
          </a:p>
          <a:p>
            <a:r>
              <a:rPr lang="en-US" sz="1100" dirty="0"/>
              <a:t>{</a:t>
            </a:r>
          </a:p>
          <a:p>
            <a:r>
              <a:rPr lang="en-US" sz="1100" dirty="0"/>
              <a:t>    </a:t>
            </a:r>
            <a:r>
              <a:rPr lang="en-US" sz="1100" dirty="0" err="1"/>
              <a:t>std</a:t>
            </a:r>
            <a:r>
              <a:rPr lang="en-US" sz="1100" dirty="0"/>
              <a:t>::string logo;</a:t>
            </a:r>
          </a:p>
          <a:p>
            <a:r>
              <a:rPr lang="en-US" sz="1100" dirty="0"/>
              <a:t>    logo = "</a:t>
            </a:r>
            <a:r>
              <a:rPr lang="en-US" sz="1100" dirty="0" err="1"/>
              <a:t>Jedi_Academy</a:t>
            </a:r>
            <a:r>
              <a:rPr lang="en-US" sz="1100" dirty="0"/>
              <a:t>";</a:t>
            </a:r>
          </a:p>
          <a:p>
            <a:r>
              <a:rPr lang="en-US" sz="1100" dirty="0"/>
              <a:t>    BOOST_REQUIRE_EQUAL (‘J’, logo[0]);</a:t>
            </a:r>
          </a:p>
          <a:p>
            <a:r>
              <a:rPr lang="en-US" sz="1100" dirty="0"/>
              <a:t>}</a:t>
            </a:r>
          </a:p>
          <a:p>
            <a:r>
              <a:rPr lang="en-US" sz="1100" dirty="0"/>
              <a:t> </a:t>
            </a:r>
          </a:p>
          <a:p>
            <a:r>
              <a:rPr lang="en-US" sz="1100" dirty="0"/>
              <a:t>BOOST_AUTO_TEST_SUITE_END()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835F8D-607A-F948-B718-94DFDD5C6772}"/>
              </a:ext>
            </a:extLst>
          </p:cNvPr>
          <p:cNvSpPr txBox="1"/>
          <p:nvPr/>
        </p:nvSpPr>
        <p:spPr>
          <a:xfrm>
            <a:off x="2866490" y="2887682"/>
            <a:ext cx="7274103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  <a:p>
            <a:r>
              <a:rPr lang="en-US" dirty="0"/>
              <a:t>Running 2 test cases... </a:t>
            </a:r>
          </a:p>
          <a:p>
            <a:r>
              <a:rPr lang="en-US" dirty="0"/>
              <a:t>Entering test module "</a:t>
            </a:r>
            <a:r>
              <a:rPr lang="en-US" dirty="0" err="1"/>
              <a:t>Jedi_Academy</a:t>
            </a:r>
            <a:r>
              <a:rPr lang="en-US" dirty="0"/>
              <a:t>" </a:t>
            </a:r>
          </a:p>
          <a:p>
            <a:r>
              <a:rPr lang="en-US" dirty="0" err="1"/>
              <a:t>prog.cc</a:t>
            </a:r>
            <a:r>
              <a:rPr lang="en-US" dirty="0"/>
              <a:t>(11): Entering test suite "Nov2018" </a:t>
            </a:r>
          </a:p>
          <a:p>
            <a:r>
              <a:rPr lang="en-US" dirty="0" err="1"/>
              <a:t>prog.cc</a:t>
            </a:r>
            <a:r>
              <a:rPr lang="en-US" dirty="0"/>
              <a:t>(13): Entering test case "test1" </a:t>
            </a:r>
          </a:p>
          <a:p>
            <a:r>
              <a:rPr lang="en-US" dirty="0"/>
              <a:t>setup </a:t>
            </a:r>
          </a:p>
          <a:p>
            <a:r>
              <a:rPr lang="en-US" dirty="0" err="1"/>
              <a:t>prog.cc</a:t>
            </a:r>
            <a:r>
              <a:rPr lang="en-US" dirty="0"/>
              <a:t>(16): </a:t>
            </a:r>
            <a:r>
              <a:rPr lang="en-US" dirty="0">
                <a:solidFill>
                  <a:srgbClr val="FF0000"/>
                </a:solidFill>
              </a:rPr>
              <a:t>error: in "Nov2018/test1": check </a:t>
            </a:r>
            <a:r>
              <a:rPr lang="en-US" dirty="0" err="1">
                <a:solidFill>
                  <a:srgbClr val="FF0000"/>
                </a:solidFill>
              </a:rPr>
              <a:t>logo.size</a:t>
            </a:r>
            <a:r>
              <a:rPr lang="en-US" dirty="0">
                <a:solidFill>
                  <a:srgbClr val="FF0000"/>
                </a:solidFill>
              </a:rPr>
              <a:t>() == 0 has failed</a:t>
            </a:r>
          </a:p>
          <a:p>
            <a:r>
              <a:rPr lang="en-US" dirty="0"/>
              <a:t>teardown </a:t>
            </a:r>
          </a:p>
          <a:p>
            <a:r>
              <a:rPr lang="en-US" dirty="0" err="1"/>
              <a:t>prog.cc</a:t>
            </a:r>
            <a:r>
              <a:rPr lang="en-US" dirty="0"/>
              <a:t>(13): Leaving test case "test1"; testing time: 358us </a:t>
            </a:r>
          </a:p>
          <a:p>
            <a:r>
              <a:rPr lang="en-US" dirty="0" err="1"/>
              <a:t>prog.cc</a:t>
            </a:r>
            <a:r>
              <a:rPr lang="en-US" dirty="0"/>
              <a:t>(19): Entering test case "test2" </a:t>
            </a:r>
          </a:p>
          <a:p>
            <a:r>
              <a:rPr lang="en-US" dirty="0" err="1"/>
              <a:t>prog.cc</a:t>
            </a:r>
            <a:r>
              <a:rPr lang="en-US" dirty="0"/>
              <a:t>(23): </a:t>
            </a:r>
            <a:r>
              <a:rPr lang="en-US" dirty="0">
                <a:solidFill>
                  <a:srgbClr val="FF0000"/>
                </a:solidFill>
              </a:rPr>
              <a:t>info: check 'J' == s[0] has passed </a:t>
            </a:r>
          </a:p>
          <a:p>
            <a:r>
              <a:rPr lang="en-US" dirty="0" err="1"/>
              <a:t>prog.cc</a:t>
            </a:r>
            <a:r>
              <a:rPr lang="en-US" dirty="0"/>
              <a:t>(19): Leaving test case "test2"; testing time: 206us </a:t>
            </a:r>
          </a:p>
          <a:p>
            <a:r>
              <a:rPr lang="en-US" dirty="0" err="1"/>
              <a:t>prog.cc</a:t>
            </a:r>
            <a:r>
              <a:rPr lang="en-US" dirty="0"/>
              <a:t>(11): Leaving test suite "Nov2018"; testing time: 676us </a:t>
            </a:r>
          </a:p>
          <a:p>
            <a:r>
              <a:rPr lang="en-US" dirty="0"/>
              <a:t>Leaving test module "</a:t>
            </a:r>
            <a:r>
              <a:rPr lang="en-US" dirty="0" err="1"/>
              <a:t>Jedi_Academy</a:t>
            </a:r>
            <a:r>
              <a:rPr lang="en-US" dirty="0"/>
              <a:t>"; testing time: 733us </a:t>
            </a:r>
            <a:br>
              <a:rPr lang="en-US" dirty="0"/>
            </a:br>
            <a:r>
              <a:rPr lang="en-US" dirty="0"/>
              <a:t>*** 1 failure </a:t>
            </a:r>
          </a:p>
          <a:p>
            <a:r>
              <a:rPr lang="en-US" dirty="0"/>
              <a:t>is detected in the test module "</a:t>
            </a:r>
            <a:r>
              <a:rPr lang="en-US" dirty="0" err="1"/>
              <a:t>Jedi_Academy</a:t>
            </a:r>
            <a:r>
              <a:rPr lang="en-US" dirty="0"/>
              <a:t>" </a:t>
            </a:r>
          </a:p>
          <a:p>
            <a:r>
              <a:rPr lang="en-US" dirty="0"/>
              <a:t>201</a:t>
            </a:r>
          </a:p>
          <a:p>
            <a:r>
              <a:rPr lang="en-US" dirty="0"/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23007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3893A-11B5-654C-B3C5-ACD86AFF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50011-276A-4D45-AADE-D830FA44E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Add a test with </a:t>
            </a:r>
            <a:r>
              <a:rPr lang="en-US" sz="3200" b="1" dirty="0" err="1"/>
              <a:t>eckit</a:t>
            </a:r>
            <a:r>
              <a:rPr lang="en-US" sz="3200" b="1" dirty="0"/>
              <a:t> unit test</a:t>
            </a:r>
          </a:p>
        </p:txBody>
      </p:sp>
    </p:spTree>
    <p:extLst>
      <p:ext uri="{BB962C8B-B14F-4D97-AF65-F5344CB8AC3E}">
        <p14:creationId xmlns:p14="http://schemas.microsoft.com/office/powerpoint/2010/main" val="3165533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2775" y="0"/>
            <a:ext cx="7548600" cy="1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ecBuild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3000"/>
              <a:t>https://github.com/ecmwf/ecbuild</a:t>
            </a:r>
            <a:endParaRPr sz="3000"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96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CMake</a:t>
            </a:r>
            <a:r>
              <a:rPr lang="en-US" sz="296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-based</a:t>
            </a: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build system, consisting of a collection of </a:t>
            </a:r>
            <a:r>
              <a:rPr lang="en-US" sz="296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CMake</a:t>
            </a:r>
            <a:r>
              <a:rPr lang="en-US" sz="296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macros </a:t>
            </a: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96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ease the managing of software build systems.</a:t>
            </a:r>
            <a:endParaRPr dirty="0"/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</a:t>
            </a:r>
            <a:r>
              <a:rPr lang="en-US" sz="296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actual build required </a:t>
            </a: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this software. It is a collection of text files, scripts and </a:t>
            </a:r>
            <a:r>
              <a:rPr lang="en-US" sz="296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CMake</a:t>
            </a: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files. </a:t>
            </a:r>
            <a:endParaRPr dirty="0"/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ecBuild</a:t>
            </a: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96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cmake</a:t>
            </a: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must be called from an </a:t>
            </a:r>
            <a:r>
              <a:rPr lang="en-US" sz="296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out-of-source</a:t>
            </a: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build directory and forbids in-source builds.</a:t>
            </a: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1450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F24533-A7B8-1C4A-B8C6-F8548C69DCC8}"/>
              </a:ext>
            </a:extLst>
          </p:cNvPr>
          <p:cNvSpPr/>
          <p:nvPr/>
        </p:nvSpPr>
        <p:spPr>
          <a:xfrm>
            <a:off x="105540" y="1055895"/>
            <a:ext cx="7754189" cy="61247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#include "</a:t>
            </a:r>
            <a:r>
              <a:rPr lang="en-US" dirty="0" err="1">
                <a:solidFill>
                  <a:srgbClr val="FF0000"/>
                </a:solidFill>
              </a:rPr>
              <a:t>eckit</a:t>
            </a:r>
            <a:r>
              <a:rPr lang="en-US" dirty="0">
                <a:solidFill>
                  <a:srgbClr val="FF0000"/>
                </a:solidFill>
              </a:rPr>
              <a:t>/testing/</a:t>
            </a:r>
            <a:r>
              <a:rPr lang="en-US" dirty="0" err="1">
                <a:solidFill>
                  <a:srgbClr val="FF0000"/>
                </a:solidFill>
              </a:rPr>
              <a:t>Test.h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  <a:p>
            <a:r>
              <a:rPr lang="en-US" dirty="0">
                <a:solidFill>
                  <a:srgbClr val="FF0000"/>
                </a:solidFill>
              </a:rPr>
              <a:t>#include "</a:t>
            </a:r>
            <a:r>
              <a:rPr lang="en-US" dirty="0" err="1">
                <a:solidFill>
                  <a:srgbClr val="FF0000"/>
                </a:solidFill>
              </a:rPr>
              <a:t>eckit</a:t>
            </a:r>
            <a:r>
              <a:rPr lang="en-US" dirty="0">
                <a:solidFill>
                  <a:srgbClr val="FF0000"/>
                </a:solidFill>
              </a:rPr>
              <a:t>/types/</a:t>
            </a:r>
            <a:r>
              <a:rPr lang="en-US" dirty="0" err="1">
                <a:solidFill>
                  <a:srgbClr val="FF0000"/>
                </a:solidFill>
              </a:rPr>
              <a:t>Types.h</a:t>
            </a:r>
            <a:r>
              <a:rPr lang="en-US" dirty="0">
                <a:solidFill>
                  <a:srgbClr val="FF0000"/>
                </a:solidFill>
              </a:rPr>
              <a:t>"</a:t>
            </a:r>
          </a:p>
          <a:p>
            <a:r>
              <a:rPr lang="en-US" dirty="0">
                <a:solidFill>
                  <a:srgbClr val="FF0000"/>
                </a:solidFill>
              </a:rPr>
              <a:t>using namespace </a:t>
            </a:r>
            <a:r>
              <a:rPr lang="en-US" dirty="0" err="1">
                <a:solidFill>
                  <a:srgbClr val="FF0000"/>
                </a:solidFill>
              </a:rPr>
              <a:t>eckit</a:t>
            </a:r>
            <a:r>
              <a:rPr lang="en-US" dirty="0">
                <a:solidFill>
                  <a:srgbClr val="FF0000"/>
                </a:solidFill>
              </a:rPr>
              <a:t>;</a:t>
            </a:r>
          </a:p>
          <a:p>
            <a:r>
              <a:rPr lang="en-US" dirty="0">
                <a:solidFill>
                  <a:srgbClr val="FF0000"/>
                </a:solidFill>
              </a:rPr>
              <a:t>using namespace </a:t>
            </a:r>
            <a:r>
              <a:rPr lang="en-US" dirty="0" err="1">
                <a:solidFill>
                  <a:srgbClr val="FF0000"/>
                </a:solidFill>
              </a:rPr>
              <a:t>eckit</a:t>
            </a:r>
            <a:r>
              <a:rPr lang="en-US" dirty="0">
                <a:solidFill>
                  <a:srgbClr val="FF0000"/>
                </a:solidFill>
              </a:rPr>
              <a:t>::testing;</a:t>
            </a:r>
          </a:p>
          <a:p>
            <a:endParaRPr lang="en-US" dirty="0"/>
          </a:p>
          <a:p>
            <a:r>
              <a:rPr lang="en-US" dirty="0"/>
              <a:t>namespace </a:t>
            </a:r>
            <a:r>
              <a:rPr lang="en-US" dirty="0" err="1"/>
              <a:t>eckit</a:t>
            </a:r>
            <a:r>
              <a:rPr lang="en-US" dirty="0"/>
              <a:t> {</a:t>
            </a:r>
          </a:p>
          <a:p>
            <a:r>
              <a:rPr lang="en-US" dirty="0"/>
              <a:t>namespace test {</a:t>
            </a:r>
          </a:p>
          <a:p>
            <a:r>
              <a:rPr lang="en-US" dirty="0">
                <a:solidFill>
                  <a:srgbClr val="FF0000"/>
                </a:solidFill>
              </a:rPr>
              <a:t>CASE( "</a:t>
            </a:r>
            <a:r>
              <a:rPr lang="en-US" dirty="0" err="1">
                <a:solidFill>
                  <a:srgbClr val="FF0000"/>
                </a:solidFill>
              </a:rPr>
              <a:t>test_configuration_interface</a:t>
            </a:r>
            <a:r>
              <a:rPr lang="en-US" dirty="0">
                <a:solidFill>
                  <a:srgbClr val="FF0000"/>
                </a:solidFill>
              </a:rPr>
              <a:t>" ) {</a:t>
            </a:r>
          </a:p>
          <a:p>
            <a:r>
              <a:rPr lang="en-US" dirty="0"/>
              <a:t>  …</a:t>
            </a:r>
          </a:p>
          <a:p>
            <a:r>
              <a:rPr lang="en-US" dirty="0"/>
              <a:t>  EXPECT( </a:t>
            </a:r>
            <a:r>
              <a:rPr lang="en-US" dirty="0" err="1"/>
              <a:t>conf.get</a:t>
            </a:r>
            <a:r>
              <a:rPr lang="en-US" dirty="0"/>
              <a:t>("manager", manager) );</a:t>
            </a:r>
          </a:p>
          <a:p>
            <a:r>
              <a:rPr lang="en-US" dirty="0"/>
              <a:t>  EXPECT( name == </a:t>
            </a:r>
            <a:r>
              <a:rPr lang="en-US" dirty="0" err="1"/>
              <a:t>std</a:t>
            </a:r>
            <a:r>
              <a:rPr lang="en-US" dirty="0"/>
              <a:t>::string("</a:t>
            </a:r>
            <a:r>
              <a:rPr lang="en-US" dirty="0" err="1"/>
              <a:t>Wiske</a:t>
            </a:r>
            <a:r>
              <a:rPr lang="en-US" dirty="0"/>
              <a:t>") );</a:t>
            </a:r>
          </a:p>
          <a:p>
            <a:r>
              <a:rPr lang="en-US" dirty="0"/>
              <a:t>  EXPECT( office == 3 );</a:t>
            </a:r>
          </a:p>
          <a:p>
            <a:r>
              <a:rPr lang="en-US" dirty="0">
                <a:solidFill>
                  <a:srgbClr val="FF0000"/>
                </a:solidFill>
              </a:rPr>
              <a:t>}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CASE( "Hash a configuration" ) {</a:t>
            </a:r>
          </a:p>
          <a:p>
            <a:r>
              <a:rPr lang="en-US" dirty="0"/>
              <a:t>…….</a:t>
            </a:r>
          </a:p>
          <a:p>
            <a:r>
              <a:rPr lang="en-US" dirty="0"/>
              <a:t>  EXPECT( </a:t>
            </a:r>
            <a:r>
              <a:rPr lang="en-US" dirty="0" err="1"/>
              <a:t>is_approximately_equal</a:t>
            </a:r>
            <a:r>
              <a:rPr lang="en-US" dirty="0"/>
              <a:t>( d , 777.7, 0.0001 ) );  // accept 0.0001% tolerance</a:t>
            </a:r>
          </a:p>
          <a:p>
            <a:r>
              <a:rPr lang="en-US" dirty="0"/>
              <a:t>……</a:t>
            </a:r>
          </a:p>
          <a:p>
            <a:r>
              <a:rPr lang="en-US" dirty="0">
                <a:solidFill>
                  <a:srgbClr val="FF0000"/>
                </a:solidFill>
              </a:rPr>
              <a:t>}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}  // namespace test</a:t>
            </a:r>
          </a:p>
          <a:p>
            <a:r>
              <a:rPr lang="en-US" dirty="0"/>
              <a:t>}  // namespace </a:t>
            </a:r>
            <a:r>
              <a:rPr lang="en-US" dirty="0" err="1"/>
              <a:t>eckit</a:t>
            </a:r>
            <a:endParaRPr lang="en-US" dirty="0"/>
          </a:p>
          <a:p>
            <a:r>
              <a:rPr lang="en-US" dirty="0"/>
              <a:t>// ---------------------------------------------</a:t>
            </a:r>
          </a:p>
          <a:p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main(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argc</a:t>
            </a:r>
            <a:r>
              <a:rPr lang="en-US" dirty="0">
                <a:solidFill>
                  <a:srgbClr val="FF0000"/>
                </a:solidFill>
              </a:rPr>
              <a:t>, char **</a:t>
            </a:r>
            <a:r>
              <a:rPr lang="en-US" dirty="0" err="1">
                <a:solidFill>
                  <a:srgbClr val="FF0000"/>
                </a:solidFill>
              </a:rPr>
              <a:t>argv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{</a:t>
            </a:r>
          </a:p>
          <a:p>
            <a:r>
              <a:rPr lang="en-US" dirty="0">
                <a:solidFill>
                  <a:srgbClr val="FF0000"/>
                </a:solidFill>
              </a:rPr>
              <a:t>    return </a:t>
            </a:r>
            <a:r>
              <a:rPr lang="en-US" dirty="0" err="1">
                <a:solidFill>
                  <a:srgbClr val="FF0000"/>
                </a:solidFill>
              </a:rPr>
              <a:t>run_tests</a:t>
            </a:r>
            <a:r>
              <a:rPr lang="en-US" dirty="0">
                <a:solidFill>
                  <a:srgbClr val="FF0000"/>
                </a:solidFill>
              </a:rPr>
              <a:t> ( </a:t>
            </a:r>
            <a:r>
              <a:rPr lang="en-US" dirty="0" err="1">
                <a:solidFill>
                  <a:srgbClr val="FF0000"/>
                </a:solidFill>
              </a:rPr>
              <a:t>argc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argv</a:t>
            </a:r>
            <a:r>
              <a:rPr lang="en-US" dirty="0">
                <a:solidFill>
                  <a:srgbClr val="FF0000"/>
                </a:solidFill>
              </a:rPr>
              <a:t> );</a:t>
            </a:r>
          </a:p>
          <a:p>
            <a:r>
              <a:rPr lang="en-US" dirty="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88FCC7-696D-3B48-9D8F-F915EEEC7A88}"/>
              </a:ext>
            </a:extLst>
          </p:cNvPr>
          <p:cNvSpPr txBox="1"/>
          <p:nvPr/>
        </p:nvSpPr>
        <p:spPr>
          <a:xfrm>
            <a:off x="3986373" y="2456278"/>
            <a:ext cx="515762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CMakeLists.txt</a:t>
            </a:r>
            <a:r>
              <a:rPr lang="en-US" dirty="0"/>
              <a:t>:</a:t>
            </a:r>
          </a:p>
          <a:p>
            <a:r>
              <a:rPr lang="en-US" dirty="0"/>
              <a:t>….</a:t>
            </a:r>
          </a:p>
          <a:p>
            <a:r>
              <a:rPr lang="en-US" dirty="0"/>
              <a:t>….</a:t>
            </a:r>
          </a:p>
          <a:p>
            <a:r>
              <a:rPr lang="en-US" dirty="0" err="1"/>
              <a:t>ecbuild_add_test</a:t>
            </a:r>
            <a:r>
              <a:rPr lang="en-US" dirty="0"/>
              <a:t>( TARGET   </a:t>
            </a:r>
            <a:r>
              <a:rPr lang="en-US" dirty="0" err="1"/>
              <a:t>eckit_test_config_resource</a:t>
            </a:r>
            <a:endParaRPr lang="en-US" dirty="0"/>
          </a:p>
          <a:p>
            <a:r>
              <a:rPr lang="en-US" dirty="0"/>
              <a:t>                  SOURCES  </a:t>
            </a:r>
            <a:r>
              <a:rPr lang="en-US" dirty="0" err="1"/>
              <a:t>test_resource.cc</a:t>
            </a:r>
            <a:endParaRPr lang="en-US" dirty="0"/>
          </a:p>
          <a:p>
            <a:r>
              <a:rPr lang="en-US" dirty="0"/>
              <a:t>                  ARGS     -integer 100 -</a:t>
            </a:r>
            <a:r>
              <a:rPr lang="en-US" dirty="0" err="1"/>
              <a:t>listlong</a:t>
            </a:r>
            <a:r>
              <a:rPr lang="en-US" dirty="0"/>
              <a:t> 88,99,11,22</a:t>
            </a:r>
          </a:p>
          <a:p>
            <a:r>
              <a:rPr lang="en-US" dirty="0"/>
              <a:t>                  LIBS     </a:t>
            </a:r>
            <a:r>
              <a:rPr lang="en-US" dirty="0" err="1"/>
              <a:t>eckit</a:t>
            </a:r>
            <a:r>
              <a:rPr lang="en-US" dirty="0"/>
              <a:t> )…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16" name="Shape 271">
            <a:extLst>
              <a:ext uri="{FF2B5EF4-FFF2-40B4-BE49-F238E27FC236}">
                <a16:creationId xmlns:a16="http://schemas.microsoft.com/office/drawing/2014/main" id="{36E7A974-E880-7044-9F91-243D67BC78B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7771200" cy="105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bg1"/>
                </a:solidFill>
              </a:rPr>
              <a:t>Adding a new C++ test in JEDI</a:t>
            </a:r>
          </a:p>
        </p:txBody>
      </p:sp>
    </p:spTree>
    <p:extLst>
      <p:ext uri="{BB962C8B-B14F-4D97-AF65-F5344CB8AC3E}">
        <p14:creationId xmlns:p14="http://schemas.microsoft.com/office/powerpoint/2010/main" val="26860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F24533-A7B8-1C4A-B8C6-F8548C69DCC8}"/>
              </a:ext>
            </a:extLst>
          </p:cNvPr>
          <p:cNvSpPr/>
          <p:nvPr/>
        </p:nvSpPr>
        <p:spPr>
          <a:xfrm>
            <a:off x="557603" y="1148362"/>
            <a:ext cx="7754189" cy="54784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#include "</a:t>
            </a:r>
            <a:r>
              <a:rPr lang="en-US" dirty="0" err="1">
                <a:solidFill>
                  <a:schemeClr val="tx1"/>
                </a:solidFill>
              </a:rPr>
              <a:t>eckit</a:t>
            </a:r>
            <a:r>
              <a:rPr lang="en-US" dirty="0">
                <a:solidFill>
                  <a:schemeClr val="tx1"/>
                </a:solidFill>
              </a:rPr>
              <a:t>/testing/</a:t>
            </a:r>
            <a:r>
              <a:rPr lang="en-US" dirty="0" err="1">
                <a:solidFill>
                  <a:schemeClr val="tx1"/>
                </a:solidFill>
              </a:rPr>
              <a:t>Test.h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  <a:p>
            <a:r>
              <a:rPr lang="en-US" dirty="0">
                <a:solidFill>
                  <a:schemeClr val="tx1"/>
                </a:solidFill>
              </a:rPr>
              <a:t>#include "</a:t>
            </a:r>
            <a:r>
              <a:rPr lang="en-US" dirty="0" err="1">
                <a:solidFill>
                  <a:schemeClr val="tx1"/>
                </a:solidFill>
              </a:rPr>
              <a:t>eckit</a:t>
            </a:r>
            <a:r>
              <a:rPr lang="en-US" dirty="0">
                <a:solidFill>
                  <a:schemeClr val="tx1"/>
                </a:solidFill>
              </a:rPr>
              <a:t>/types/</a:t>
            </a:r>
            <a:r>
              <a:rPr lang="en-US" dirty="0" err="1">
                <a:solidFill>
                  <a:schemeClr val="tx1"/>
                </a:solidFill>
              </a:rPr>
              <a:t>Types.h</a:t>
            </a:r>
            <a:r>
              <a:rPr lang="en-US" dirty="0">
                <a:solidFill>
                  <a:schemeClr val="tx1"/>
                </a:solidFill>
              </a:rPr>
              <a:t>"</a:t>
            </a:r>
          </a:p>
          <a:p>
            <a:r>
              <a:rPr lang="en-US" dirty="0">
                <a:solidFill>
                  <a:schemeClr val="tx1"/>
                </a:solidFill>
              </a:rPr>
              <a:t>using namespace </a:t>
            </a:r>
            <a:r>
              <a:rPr lang="en-US" dirty="0" err="1">
                <a:solidFill>
                  <a:schemeClr val="tx1"/>
                </a:solidFill>
              </a:rPr>
              <a:t>eckit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r>
              <a:rPr lang="en-US" dirty="0">
                <a:solidFill>
                  <a:schemeClr val="tx1"/>
                </a:solidFill>
              </a:rPr>
              <a:t>using namespace </a:t>
            </a:r>
            <a:r>
              <a:rPr lang="en-US" dirty="0" err="1">
                <a:solidFill>
                  <a:schemeClr val="tx1"/>
                </a:solidFill>
              </a:rPr>
              <a:t>eckit</a:t>
            </a:r>
            <a:r>
              <a:rPr lang="en-US" dirty="0">
                <a:solidFill>
                  <a:schemeClr val="tx1"/>
                </a:solidFill>
              </a:rPr>
              <a:t>::testing;</a:t>
            </a:r>
          </a:p>
          <a:p>
            <a:endParaRPr lang="en-US" dirty="0"/>
          </a:p>
          <a:p>
            <a:r>
              <a:rPr lang="en-US" dirty="0"/>
              <a:t>namespace </a:t>
            </a:r>
            <a:r>
              <a:rPr lang="en-US" dirty="0" err="1"/>
              <a:t>eckit</a:t>
            </a:r>
            <a:r>
              <a:rPr lang="en-US" dirty="0"/>
              <a:t> {</a:t>
            </a:r>
          </a:p>
          <a:p>
            <a:r>
              <a:rPr lang="en-US" dirty="0"/>
              <a:t>namespace test {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CASE( ”Case_1" ) {</a:t>
            </a:r>
          </a:p>
          <a:p>
            <a:r>
              <a:rPr lang="en-US" dirty="0">
                <a:solidFill>
                  <a:srgbClr val="FF0000"/>
                </a:solidFill>
              </a:rPr>
              <a:t>   SECTION( ”sec_1") {</a:t>
            </a:r>
          </a:p>
          <a:p>
            <a:r>
              <a:rPr lang="en-US" dirty="0">
                <a:solidFill>
                  <a:srgbClr val="FF0000"/>
                </a:solidFill>
              </a:rPr>
              <a:t>        ………</a:t>
            </a:r>
          </a:p>
          <a:p>
            <a:r>
              <a:rPr lang="en-US" dirty="0">
                <a:solidFill>
                  <a:srgbClr val="FF0000"/>
                </a:solidFill>
              </a:rPr>
              <a:t>   }</a:t>
            </a:r>
          </a:p>
          <a:p>
            <a:r>
              <a:rPr lang="en-US" dirty="0">
                <a:solidFill>
                  <a:srgbClr val="FF0000"/>
                </a:solidFill>
              </a:rPr>
              <a:t>    SECTION( ”sec_2") {</a:t>
            </a:r>
          </a:p>
          <a:p>
            <a:r>
              <a:rPr lang="en-US" dirty="0">
                <a:solidFill>
                  <a:srgbClr val="FF0000"/>
                </a:solidFill>
              </a:rPr>
              <a:t>        ……….</a:t>
            </a:r>
          </a:p>
          <a:p>
            <a:r>
              <a:rPr lang="en-US" dirty="0">
                <a:solidFill>
                  <a:srgbClr val="FF0000"/>
                </a:solidFill>
              </a:rPr>
              <a:t>    }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}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}  // namespace test</a:t>
            </a:r>
          </a:p>
          <a:p>
            <a:r>
              <a:rPr lang="en-US" dirty="0"/>
              <a:t>}  // namespace </a:t>
            </a:r>
            <a:r>
              <a:rPr lang="en-US" dirty="0" err="1"/>
              <a:t>eckit</a:t>
            </a:r>
            <a:endParaRPr lang="en-US" dirty="0"/>
          </a:p>
          <a:p>
            <a:r>
              <a:rPr lang="en-US" dirty="0"/>
              <a:t>// ---------------------------------------------</a:t>
            </a:r>
          </a:p>
          <a:p>
            <a:r>
              <a:rPr lang="en-US" dirty="0" err="1">
                <a:solidFill>
                  <a:schemeClr val="tx1"/>
                </a:solidFill>
              </a:rPr>
              <a:t>int</a:t>
            </a:r>
            <a:r>
              <a:rPr lang="en-US" dirty="0">
                <a:solidFill>
                  <a:schemeClr val="tx1"/>
                </a:solidFill>
              </a:rPr>
              <a:t> main(</a:t>
            </a:r>
            <a:r>
              <a:rPr lang="en-US" dirty="0" err="1">
                <a:solidFill>
                  <a:schemeClr val="tx1"/>
                </a:solidFill>
              </a:rPr>
              <a:t>int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argc</a:t>
            </a:r>
            <a:r>
              <a:rPr lang="en-US" dirty="0">
                <a:solidFill>
                  <a:schemeClr val="tx1"/>
                </a:solidFill>
              </a:rPr>
              <a:t>, char **</a:t>
            </a:r>
            <a:r>
              <a:rPr lang="en-US" dirty="0" err="1">
                <a:solidFill>
                  <a:schemeClr val="tx1"/>
                </a:solidFill>
              </a:rPr>
              <a:t>argv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{</a:t>
            </a:r>
          </a:p>
          <a:p>
            <a:r>
              <a:rPr lang="en-US" dirty="0">
                <a:solidFill>
                  <a:schemeClr val="tx1"/>
                </a:solidFill>
              </a:rPr>
              <a:t>    return </a:t>
            </a:r>
            <a:r>
              <a:rPr lang="en-US" dirty="0" err="1">
                <a:solidFill>
                  <a:schemeClr val="tx1"/>
                </a:solidFill>
              </a:rPr>
              <a:t>run_tests</a:t>
            </a:r>
            <a:r>
              <a:rPr lang="en-US" dirty="0">
                <a:solidFill>
                  <a:schemeClr val="tx1"/>
                </a:solidFill>
              </a:rPr>
              <a:t> ( </a:t>
            </a:r>
            <a:r>
              <a:rPr lang="en-US" dirty="0" err="1">
                <a:solidFill>
                  <a:schemeClr val="tx1"/>
                </a:solidFill>
              </a:rPr>
              <a:t>argc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argv</a:t>
            </a:r>
            <a:r>
              <a:rPr lang="en-US" dirty="0">
                <a:solidFill>
                  <a:schemeClr val="tx1"/>
                </a:solidFill>
              </a:rPr>
              <a:t> );</a:t>
            </a:r>
          </a:p>
          <a:p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6" name="Shape 271">
            <a:extLst>
              <a:ext uri="{FF2B5EF4-FFF2-40B4-BE49-F238E27FC236}">
                <a16:creationId xmlns:a16="http://schemas.microsoft.com/office/drawing/2014/main" id="{36E7A974-E880-7044-9F91-243D67BC78B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7771200" cy="105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bg1"/>
                </a:solidFill>
              </a:rPr>
              <a:t>Adding a new C++ test in JEDI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bg1"/>
                </a:solidFill>
              </a:rPr>
              <a:t>With SECTIONs</a:t>
            </a:r>
          </a:p>
        </p:txBody>
      </p:sp>
    </p:spTree>
    <p:extLst>
      <p:ext uri="{BB962C8B-B14F-4D97-AF65-F5344CB8AC3E}">
        <p14:creationId xmlns:p14="http://schemas.microsoft.com/office/powerpoint/2010/main" val="1635528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3893A-11B5-654C-B3C5-ACD86AFF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50011-276A-4D45-AADE-D830FA44E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Add a test with </a:t>
            </a:r>
            <a:r>
              <a:rPr lang="en-US" sz="3200" b="1" dirty="0" err="1"/>
              <a:t>fckit</a:t>
            </a:r>
            <a:r>
              <a:rPr lang="en-US" sz="3200" b="1" dirty="0"/>
              <a:t> unit test</a:t>
            </a:r>
          </a:p>
        </p:txBody>
      </p:sp>
    </p:spTree>
    <p:extLst>
      <p:ext uri="{BB962C8B-B14F-4D97-AF65-F5344CB8AC3E}">
        <p14:creationId xmlns:p14="http://schemas.microsoft.com/office/powerpoint/2010/main" val="2007722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451619-88C3-364E-8D09-EB5FB4A57EAF}"/>
              </a:ext>
            </a:extLst>
          </p:cNvPr>
          <p:cNvSpPr/>
          <p:nvPr/>
        </p:nvSpPr>
        <p:spPr>
          <a:xfrm>
            <a:off x="220893" y="1237731"/>
            <a:ext cx="5131943" cy="54476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#include "</a:t>
            </a:r>
            <a:r>
              <a:rPr lang="en-US" sz="1200" dirty="0" err="1">
                <a:solidFill>
                  <a:srgbClr val="FF0000"/>
                </a:solidFill>
              </a:rPr>
              <a:t>fckit</a:t>
            </a:r>
            <a:r>
              <a:rPr lang="en-US" sz="1200" dirty="0">
                <a:solidFill>
                  <a:srgbClr val="FF0000"/>
                </a:solidFill>
              </a:rPr>
              <a:t>/</a:t>
            </a:r>
            <a:r>
              <a:rPr lang="en-US" sz="1200" dirty="0" err="1">
                <a:solidFill>
                  <a:srgbClr val="FF0000"/>
                </a:solidFill>
              </a:rPr>
              <a:t>fctest.h</a:t>
            </a:r>
            <a:r>
              <a:rPr lang="en-US" sz="1200" dirty="0">
                <a:solidFill>
                  <a:srgbClr val="FF0000"/>
                </a:solidFill>
              </a:rPr>
              <a:t>"</a:t>
            </a:r>
          </a:p>
          <a:p>
            <a:endParaRPr lang="en-US" sz="1200" dirty="0"/>
          </a:p>
          <a:p>
            <a:r>
              <a:rPr lang="en-US" sz="1200" dirty="0">
                <a:solidFill>
                  <a:srgbClr val="FF0000"/>
                </a:solidFill>
              </a:rPr>
              <a:t>TESTSUITE( array )</a:t>
            </a:r>
          </a:p>
          <a:p>
            <a:endParaRPr lang="en-US" sz="1200" dirty="0"/>
          </a:p>
          <a:p>
            <a:r>
              <a:rPr lang="en-US" sz="1200" dirty="0">
                <a:solidFill>
                  <a:srgbClr val="FF0000"/>
                </a:solidFill>
              </a:rPr>
              <a:t>TEST( test_array_view1d )</a:t>
            </a:r>
          </a:p>
          <a:p>
            <a:r>
              <a:rPr lang="en-US" sz="1200" dirty="0"/>
              <a:t>  use </a:t>
            </a:r>
            <a:r>
              <a:rPr lang="en-US" sz="1200" dirty="0" err="1"/>
              <a:t>fckit_array_module</a:t>
            </a:r>
            <a:r>
              <a:rPr lang="en-US" sz="1200" dirty="0"/>
              <a:t>, only: array_view1d</a:t>
            </a:r>
          </a:p>
          <a:p>
            <a:r>
              <a:rPr lang="en-US" sz="1200" dirty="0"/>
              <a:t>  use, intrinsic :: </a:t>
            </a:r>
            <a:r>
              <a:rPr lang="en-US" sz="1200" dirty="0" err="1"/>
              <a:t>iso_c_binding</a:t>
            </a:r>
            <a:endParaRPr lang="en-US" sz="1200" dirty="0"/>
          </a:p>
          <a:p>
            <a:r>
              <a:rPr lang="en-US" sz="1200" dirty="0"/>
              <a:t>  integer(c_int32_t) :: array_int32_r2(20,10)</a:t>
            </a:r>
          </a:p>
          <a:p>
            <a:r>
              <a:rPr lang="en-US" sz="1200" dirty="0"/>
              <a:t>  integer(c_int32_t), pointer :: view(:)</a:t>
            </a:r>
          </a:p>
          <a:p>
            <a:endParaRPr lang="en-US" sz="1200" dirty="0"/>
          </a:p>
          <a:p>
            <a:r>
              <a:rPr lang="en-US" sz="1200" dirty="0"/>
              <a:t>  write(0,*) "test_array_view1d"</a:t>
            </a:r>
          </a:p>
          <a:p>
            <a:r>
              <a:rPr lang="en-US" sz="1200" dirty="0"/>
              <a:t>  view =&gt; array_view1d(array_int32_r2)</a:t>
            </a:r>
          </a:p>
          <a:p>
            <a:r>
              <a:rPr lang="en-US" sz="1200" dirty="0"/>
              <a:t>  </a:t>
            </a:r>
            <a:r>
              <a:rPr lang="en-US" sz="1200" dirty="0">
                <a:solidFill>
                  <a:srgbClr val="FF0000"/>
                </a:solidFill>
              </a:rPr>
              <a:t>FCTEST_CHECK_EQUAL</a:t>
            </a:r>
            <a:r>
              <a:rPr lang="en-US" sz="1200" dirty="0"/>
              <a:t>( size(view), 200 )</a:t>
            </a:r>
          </a:p>
          <a:p>
            <a:r>
              <a:rPr lang="en-US" sz="1200" dirty="0">
                <a:solidFill>
                  <a:srgbClr val="FF0000"/>
                </a:solidFill>
              </a:rPr>
              <a:t>END_TEST</a:t>
            </a:r>
          </a:p>
          <a:p>
            <a:endParaRPr lang="en-US" sz="1200" dirty="0"/>
          </a:p>
          <a:p>
            <a:r>
              <a:rPr lang="en-US" sz="1200" dirty="0">
                <a:solidFill>
                  <a:srgbClr val="FF0000"/>
                </a:solidFill>
              </a:rPr>
              <a:t>TEST( </a:t>
            </a:r>
            <a:r>
              <a:rPr lang="en-US" sz="1200" dirty="0" err="1">
                <a:solidFill>
                  <a:srgbClr val="FF0000"/>
                </a:solidFill>
              </a:rPr>
              <a:t>test_array_stride</a:t>
            </a:r>
            <a:r>
              <a:rPr lang="en-US" sz="1200" dirty="0">
                <a:solidFill>
                  <a:srgbClr val="FF0000"/>
                </a:solidFill>
              </a:rPr>
              <a:t> )</a:t>
            </a:r>
          </a:p>
          <a:p>
            <a:r>
              <a:rPr lang="en-US" sz="1200" dirty="0"/>
              <a:t>  use </a:t>
            </a:r>
            <a:r>
              <a:rPr lang="en-US" sz="1200" dirty="0" err="1"/>
              <a:t>fckit_array_module</a:t>
            </a:r>
            <a:r>
              <a:rPr lang="en-US" sz="1200" dirty="0"/>
              <a:t>, only: </a:t>
            </a:r>
            <a:r>
              <a:rPr lang="en-US" sz="1200" dirty="0" err="1"/>
              <a:t>array_stride</a:t>
            </a:r>
            <a:r>
              <a:rPr lang="en-US" sz="1200" dirty="0"/>
              <a:t>, </a:t>
            </a:r>
            <a:r>
              <a:rPr lang="en-US" sz="1200" dirty="0" err="1"/>
              <a:t>array_strides</a:t>
            </a:r>
            <a:endParaRPr lang="en-US" sz="1200" dirty="0"/>
          </a:p>
          <a:p>
            <a:r>
              <a:rPr lang="en-US" sz="1200" dirty="0"/>
              <a:t>  use, intrinsic :: </a:t>
            </a:r>
            <a:r>
              <a:rPr lang="en-US" sz="1200" dirty="0" err="1"/>
              <a:t>iso_c_binding</a:t>
            </a:r>
            <a:endParaRPr lang="en-US" sz="1200" dirty="0"/>
          </a:p>
          <a:p>
            <a:r>
              <a:rPr lang="en-US" sz="1200" dirty="0"/>
              <a:t>  integer(c_int32_t) :: array_int32_r2(20,10)</a:t>
            </a:r>
          </a:p>
          <a:p>
            <a:endParaRPr lang="en-US" sz="1200" dirty="0"/>
          </a:p>
          <a:p>
            <a:r>
              <a:rPr lang="en-US" sz="1200" dirty="0"/>
              <a:t>  write(0,*) "</a:t>
            </a:r>
            <a:r>
              <a:rPr lang="en-US" sz="1200" dirty="0" err="1"/>
              <a:t>test_array_stride</a:t>
            </a:r>
            <a:r>
              <a:rPr lang="en-US" sz="1200" dirty="0"/>
              <a:t>"</a:t>
            </a:r>
          </a:p>
          <a:p>
            <a:r>
              <a:rPr lang="en-US" sz="1200" dirty="0"/>
              <a:t>  </a:t>
            </a:r>
            <a:r>
              <a:rPr lang="en-US" sz="1200" dirty="0">
                <a:solidFill>
                  <a:srgbClr val="FF0000"/>
                </a:solidFill>
              </a:rPr>
              <a:t>FCTEST_CHECK_EQUAL</a:t>
            </a:r>
            <a:r>
              <a:rPr lang="en-US" sz="1200" dirty="0"/>
              <a:t>( </a:t>
            </a:r>
            <a:r>
              <a:rPr lang="en-US" sz="1200" dirty="0" err="1"/>
              <a:t>array_stride</a:t>
            </a:r>
            <a:r>
              <a:rPr lang="en-US" sz="1200" dirty="0"/>
              <a:t>(array_int32_r2,1), 1  )</a:t>
            </a:r>
          </a:p>
          <a:p>
            <a:r>
              <a:rPr lang="en-US" sz="1200" dirty="0"/>
              <a:t>  </a:t>
            </a:r>
            <a:r>
              <a:rPr lang="en-US" sz="1200" dirty="0">
                <a:solidFill>
                  <a:srgbClr val="FF0000"/>
                </a:solidFill>
              </a:rPr>
              <a:t>FCTEST_CHECK_EQUAL</a:t>
            </a:r>
            <a:r>
              <a:rPr lang="en-US" sz="1200" dirty="0"/>
              <a:t>( </a:t>
            </a:r>
            <a:r>
              <a:rPr lang="en-US" sz="1200" dirty="0" err="1"/>
              <a:t>array_stride</a:t>
            </a:r>
            <a:r>
              <a:rPr lang="en-US" sz="1200" dirty="0"/>
              <a:t>(array_int32_r2,2), 20 )</a:t>
            </a:r>
          </a:p>
          <a:p>
            <a:endParaRPr lang="en-US" sz="1200" dirty="0"/>
          </a:p>
          <a:p>
            <a:r>
              <a:rPr lang="en-US" sz="1200" dirty="0"/>
              <a:t>  </a:t>
            </a:r>
            <a:r>
              <a:rPr lang="en-US" sz="1200" dirty="0">
                <a:solidFill>
                  <a:srgbClr val="FF0000"/>
                </a:solidFill>
              </a:rPr>
              <a:t>FCTEST_CHECK_EQUAL</a:t>
            </a:r>
            <a:r>
              <a:rPr lang="en-US" sz="1200" dirty="0"/>
              <a:t>( </a:t>
            </a:r>
            <a:r>
              <a:rPr lang="en-US" sz="1200" dirty="0" err="1"/>
              <a:t>array_strides</a:t>
            </a:r>
            <a:r>
              <a:rPr lang="en-US" sz="1200" dirty="0"/>
              <a:t>(array_int32_r2), ([1,20]) )</a:t>
            </a:r>
          </a:p>
          <a:p>
            <a:endParaRPr lang="en-US" sz="1200" dirty="0"/>
          </a:p>
          <a:p>
            <a:r>
              <a:rPr lang="en-US" sz="1200" dirty="0">
                <a:solidFill>
                  <a:srgbClr val="FF0000"/>
                </a:solidFill>
              </a:rPr>
              <a:t>END_TEST</a:t>
            </a:r>
          </a:p>
          <a:p>
            <a:endParaRPr lang="en-US" sz="1200" dirty="0"/>
          </a:p>
          <a:p>
            <a:r>
              <a:rPr lang="en-US" sz="1200" dirty="0">
                <a:solidFill>
                  <a:srgbClr val="FF0000"/>
                </a:solidFill>
              </a:rPr>
              <a:t>END_TESTSUITE</a:t>
            </a:r>
          </a:p>
        </p:txBody>
      </p:sp>
      <p:sp>
        <p:nvSpPr>
          <p:cNvPr id="9" name="Shape 271">
            <a:extLst>
              <a:ext uri="{FF2B5EF4-FFF2-40B4-BE49-F238E27FC236}">
                <a16:creationId xmlns:a16="http://schemas.microsoft.com/office/drawing/2014/main" id="{3504E098-02CF-FB49-9502-F25474BF1583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7771200" cy="105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bg1"/>
                </a:solidFill>
              </a:rPr>
              <a:t>Adding a new Fortran test in JEDI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F2F770-9E5F-1C4C-BABB-DFB2E6D72EF5}"/>
              </a:ext>
            </a:extLst>
          </p:cNvPr>
          <p:cNvSpPr txBox="1"/>
          <p:nvPr/>
        </p:nvSpPr>
        <p:spPr>
          <a:xfrm>
            <a:off x="3986373" y="2219219"/>
            <a:ext cx="5157627" cy="289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CMakeLists.txt</a:t>
            </a:r>
            <a:r>
              <a:rPr lang="en-US" dirty="0"/>
              <a:t>:</a:t>
            </a:r>
          </a:p>
          <a:p>
            <a:r>
              <a:rPr lang="en-US" dirty="0"/>
              <a:t>….</a:t>
            </a:r>
          </a:p>
          <a:p>
            <a:r>
              <a:rPr lang="en-US" dirty="0"/>
              <a:t>….</a:t>
            </a:r>
          </a:p>
          <a:p>
            <a:r>
              <a:rPr lang="en-US" dirty="0" err="1"/>
              <a:t>add_fctest</a:t>
            </a:r>
            <a:r>
              <a:rPr lang="en-US" dirty="0"/>
              <a:t>( TARGET  </a:t>
            </a:r>
            <a:r>
              <a:rPr lang="en-US" dirty="0" err="1"/>
              <a:t>fckit_test_resource</a:t>
            </a:r>
            <a:endParaRPr lang="en-US" dirty="0"/>
          </a:p>
          <a:p>
            <a:r>
              <a:rPr lang="en-US" dirty="0"/>
              <a:t>            LINKER_LANGUAGE Fortran</a:t>
            </a:r>
          </a:p>
          <a:p>
            <a:r>
              <a:rPr lang="en-US" dirty="0"/>
              <a:t>            SOURCES test_resource.F90</a:t>
            </a:r>
          </a:p>
          <a:p>
            <a:r>
              <a:rPr lang="en-US" dirty="0"/>
              <a:t>            ARGS    -integer 10 -long 5000000000 -float 0.123456 </a:t>
            </a:r>
          </a:p>
          <a:p>
            <a:r>
              <a:rPr lang="en-US" dirty="0"/>
              <a:t>            DEFINITIONS ${FCKIT_DEFINITIONS}</a:t>
            </a:r>
          </a:p>
          <a:p>
            <a:r>
              <a:rPr lang="en-US" dirty="0"/>
              <a:t>            CONDITION HAVE_ECKIT</a:t>
            </a:r>
          </a:p>
          <a:p>
            <a:r>
              <a:rPr lang="en-US" dirty="0"/>
              <a:t>            LIBS    </a:t>
            </a:r>
            <a:r>
              <a:rPr lang="en-US" dirty="0" err="1"/>
              <a:t>fckit</a:t>
            </a:r>
            <a:r>
              <a:rPr lang="en-US" dirty="0"/>
              <a:t>)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451619-88C3-364E-8D09-EB5FB4A57EAF}"/>
              </a:ext>
            </a:extLst>
          </p:cNvPr>
          <p:cNvSpPr/>
          <p:nvPr/>
        </p:nvSpPr>
        <p:spPr>
          <a:xfrm>
            <a:off x="2162708" y="1258279"/>
            <a:ext cx="5131943" cy="57554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#include "</a:t>
            </a:r>
            <a:r>
              <a:rPr lang="en-US" dirty="0" err="1"/>
              <a:t>fckit</a:t>
            </a:r>
            <a:r>
              <a:rPr lang="en-US" dirty="0"/>
              <a:t>/</a:t>
            </a:r>
            <a:r>
              <a:rPr lang="en-US" dirty="0" err="1"/>
              <a:t>fctest.h</a:t>
            </a:r>
            <a:r>
              <a:rPr lang="en-US" dirty="0"/>
              <a:t>”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TESTSUITE(</a:t>
            </a:r>
            <a:r>
              <a:rPr lang="en-US" sz="1200" dirty="0" err="1">
                <a:solidFill>
                  <a:schemeClr val="tx1"/>
                </a:solidFill>
              </a:rPr>
              <a:t>fckit_test_log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chemeClr val="bg2"/>
                </a:solidFill>
              </a:rPr>
              <a:t>! </a:t>
            </a:r>
            <a:r>
              <a:rPr lang="en-US" dirty="0">
                <a:solidFill>
                  <a:schemeClr val="bg2"/>
                </a:solidFill>
              </a:rPr>
              <a:t>define a function to be called before any other test</a:t>
            </a:r>
            <a:endParaRPr lang="en-US" sz="1200" dirty="0">
              <a:solidFill>
                <a:schemeClr val="bg2"/>
              </a:solidFill>
            </a:endParaRPr>
          </a:p>
          <a:p>
            <a:r>
              <a:rPr lang="en-US" sz="1200" dirty="0">
                <a:solidFill>
                  <a:schemeClr val="bg2"/>
                </a:solidFill>
              </a:rPr>
              <a:t>TESTSUITE_INIT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 use </a:t>
            </a:r>
            <a:r>
              <a:rPr lang="en-US" sz="1200" dirty="0" err="1">
                <a:solidFill>
                  <a:srgbClr val="FF0000"/>
                </a:solidFill>
              </a:rPr>
              <a:t>fckit_module</a:t>
            </a:r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  implicit none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 call </a:t>
            </a:r>
            <a:r>
              <a:rPr lang="en-US" sz="1200" dirty="0" err="1">
                <a:solidFill>
                  <a:srgbClr val="FF0000"/>
                </a:solidFill>
              </a:rPr>
              <a:t>fckit_main%init</a:t>
            </a:r>
            <a:r>
              <a:rPr lang="en-US" sz="1200" dirty="0">
                <a:solidFill>
                  <a:srgbClr val="FF0000"/>
                </a:solidFill>
              </a:rPr>
              <a:t>()</a:t>
            </a:r>
          </a:p>
          <a:p>
            <a:r>
              <a:rPr lang="en-US" sz="1200" dirty="0">
                <a:solidFill>
                  <a:srgbClr val="FF0000"/>
                </a:solidFill>
              </a:rPr>
              <a:t>END_TESTSUITE_INIT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chemeClr val="bg2"/>
                </a:solidFill>
              </a:rPr>
              <a:t>! </a:t>
            </a:r>
            <a:r>
              <a:rPr lang="en-US" dirty="0">
                <a:solidFill>
                  <a:schemeClr val="bg2"/>
                </a:solidFill>
              </a:rPr>
              <a:t>define a function to be called after any other test</a:t>
            </a:r>
            <a:endParaRPr lang="en-US" sz="1200" dirty="0">
              <a:solidFill>
                <a:schemeClr val="bg2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TESTSUITE_FINALIZE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 use </a:t>
            </a:r>
            <a:r>
              <a:rPr lang="en-US" sz="1200" dirty="0" err="1">
                <a:solidFill>
                  <a:srgbClr val="FF0000"/>
                </a:solidFill>
              </a:rPr>
              <a:t>fckit_module</a:t>
            </a:r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  implicit none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 call </a:t>
            </a:r>
            <a:r>
              <a:rPr lang="en-US" sz="1200" dirty="0" err="1">
                <a:solidFill>
                  <a:srgbClr val="FF0000"/>
                </a:solidFill>
              </a:rPr>
              <a:t>fckit_main%final</a:t>
            </a:r>
            <a:r>
              <a:rPr lang="en-US" sz="1200" dirty="0">
                <a:solidFill>
                  <a:srgbClr val="FF0000"/>
                </a:solidFill>
              </a:rPr>
              <a:t>()</a:t>
            </a:r>
          </a:p>
          <a:p>
            <a:r>
              <a:rPr lang="en-US" sz="1200" dirty="0">
                <a:solidFill>
                  <a:srgbClr val="FF0000"/>
                </a:solidFill>
              </a:rPr>
              <a:t>END_TESTSUITE_FINALIZE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dirty="0"/>
              <a:t>TEST( </a:t>
            </a:r>
            <a:r>
              <a:rPr lang="en-US" dirty="0" err="1"/>
              <a:t>test_fortran_unit</a:t>
            </a:r>
            <a:r>
              <a:rPr lang="en-US" dirty="0"/>
              <a:t> ) </a:t>
            </a:r>
          </a:p>
          <a:p>
            <a:r>
              <a:rPr lang="en-US" dirty="0"/>
              <a:t>…..</a:t>
            </a:r>
          </a:p>
          <a:p>
            <a:r>
              <a:rPr lang="en-US" dirty="0"/>
              <a:t>….</a:t>
            </a:r>
          </a:p>
          <a:p>
            <a:r>
              <a:rPr lang="en-US" dirty="0"/>
              <a:t>END_TEST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TEST( </a:t>
            </a:r>
            <a:r>
              <a:rPr lang="en-US" dirty="0" err="1">
                <a:solidFill>
                  <a:schemeClr val="tx1"/>
                </a:solidFill>
              </a:rPr>
              <a:t>test_file</a:t>
            </a:r>
            <a:r>
              <a:rPr lang="en-US" dirty="0">
                <a:solidFill>
                  <a:schemeClr val="tx1"/>
                </a:solidFill>
              </a:rPr>
              <a:t> )</a:t>
            </a:r>
          </a:p>
          <a:p>
            <a:r>
              <a:rPr lang="en-US" sz="1200" dirty="0"/>
              <a:t>…..</a:t>
            </a:r>
          </a:p>
          <a:p>
            <a:r>
              <a:rPr lang="en-US" sz="1200" dirty="0"/>
              <a:t>….</a:t>
            </a:r>
          </a:p>
          <a:p>
            <a:r>
              <a:rPr lang="en-US" dirty="0">
                <a:solidFill>
                  <a:schemeClr val="tx1"/>
                </a:solidFill>
              </a:rPr>
              <a:t>END_TEST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dirty="0"/>
              <a:t>END_TESTSUITE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Shape 271">
            <a:extLst>
              <a:ext uri="{FF2B5EF4-FFF2-40B4-BE49-F238E27FC236}">
                <a16:creationId xmlns:a16="http://schemas.microsoft.com/office/drawing/2014/main" id="{3504E098-02CF-FB49-9502-F25474BF1583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7771200" cy="105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bg1"/>
                </a:solidFill>
              </a:rPr>
              <a:t>Adding a new Fortran test in JEDI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bg1"/>
                </a:solidFill>
              </a:rPr>
              <a:t>with </a:t>
            </a:r>
            <a:r>
              <a:rPr lang="en-US" sz="3200" dirty="0" err="1">
                <a:solidFill>
                  <a:schemeClr val="bg1"/>
                </a:solidFill>
              </a:rPr>
              <a:t>Init</a:t>
            </a:r>
            <a:r>
              <a:rPr lang="en-US" sz="3200" dirty="0">
                <a:solidFill>
                  <a:schemeClr val="bg1"/>
                </a:solidFill>
              </a:rPr>
              <a:t> and Finalize</a:t>
            </a:r>
          </a:p>
        </p:txBody>
      </p:sp>
    </p:spTree>
    <p:extLst>
      <p:ext uri="{BB962C8B-B14F-4D97-AF65-F5344CB8AC3E}">
        <p14:creationId xmlns:p14="http://schemas.microsoft.com/office/powerpoint/2010/main" val="3539773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451619-88C3-364E-8D09-EB5FB4A57EAF}"/>
              </a:ext>
            </a:extLst>
          </p:cNvPr>
          <p:cNvSpPr/>
          <p:nvPr/>
        </p:nvSpPr>
        <p:spPr>
          <a:xfrm>
            <a:off x="2197469" y="1327027"/>
            <a:ext cx="5131943" cy="52629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#include &lt;</a:t>
            </a:r>
            <a:r>
              <a:rPr lang="en-US" sz="1200" dirty="0" err="1">
                <a:solidFill>
                  <a:schemeClr val="tx1"/>
                </a:solidFill>
              </a:rPr>
              <a:t>fckit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fctest.h</a:t>
            </a:r>
            <a:r>
              <a:rPr lang="en-US" sz="1200" dirty="0">
                <a:solidFill>
                  <a:schemeClr val="tx1"/>
                </a:solidFill>
              </a:rPr>
              <a:t>&gt;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module </a:t>
            </a:r>
            <a:r>
              <a:rPr lang="en-US" sz="1200" dirty="0" err="1">
                <a:solidFill>
                  <a:srgbClr val="FF0000"/>
                </a:solidFill>
              </a:rPr>
              <a:t>TestFixture</a:t>
            </a:r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  use, intrinsic :: </a:t>
            </a:r>
            <a:r>
              <a:rPr lang="en-US" sz="1200" dirty="0" err="1">
                <a:solidFill>
                  <a:srgbClr val="FF0000"/>
                </a:solidFill>
              </a:rPr>
              <a:t>iso_c_binding</a:t>
            </a:r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  use kinds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  implicit none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  type(</a:t>
            </a:r>
            <a:r>
              <a:rPr lang="en-US" sz="1200" dirty="0" err="1">
                <a:solidFill>
                  <a:srgbClr val="FF0000"/>
                </a:solidFill>
              </a:rPr>
              <a:t>c_ptr</a:t>
            </a:r>
            <a:r>
              <a:rPr lang="en-US" sz="1200" dirty="0">
                <a:solidFill>
                  <a:srgbClr val="FF0000"/>
                </a:solidFill>
              </a:rPr>
              <a:t>) :: ptr1 = </a:t>
            </a:r>
            <a:r>
              <a:rPr lang="en-US" sz="1200" dirty="0" err="1">
                <a:solidFill>
                  <a:srgbClr val="FF0000"/>
                </a:solidFill>
              </a:rPr>
              <a:t>c_null_ptr</a:t>
            </a:r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  type(</a:t>
            </a:r>
            <a:r>
              <a:rPr lang="en-US" sz="1200" dirty="0" err="1">
                <a:solidFill>
                  <a:srgbClr val="FF0000"/>
                </a:solidFill>
              </a:rPr>
              <a:t>c_ptr</a:t>
            </a:r>
            <a:r>
              <a:rPr lang="en-US" sz="1200" dirty="0">
                <a:solidFill>
                  <a:srgbClr val="FF0000"/>
                </a:solidFill>
              </a:rPr>
              <a:t>) :: ptr2 = </a:t>
            </a:r>
            <a:r>
              <a:rPr lang="en-US" sz="1200" dirty="0" err="1">
                <a:solidFill>
                  <a:srgbClr val="FF0000"/>
                </a:solidFill>
              </a:rPr>
              <a:t>c_null_ptr</a:t>
            </a:r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end module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TESTSUITE_WITH_FIXTURE(</a:t>
            </a:r>
            <a:r>
              <a:rPr lang="en-US" sz="1200" dirty="0" err="1">
                <a:solidFill>
                  <a:srgbClr val="FF0000"/>
                </a:solidFill>
              </a:rPr>
              <a:t>TestSuiteName</a:t>
            </a:r>
            <a:r>
              <a:rPr lang="en-US" sz="1200" dirty="0">
                <a:solidFill>
                  <a:srgbClr val="FF0000"/>
                </a:solidFill>
              </a:rPr>
              <a:t>, </a:t>
            </a:r>
            <a:r>
              <a:rPr lang="en-US" sz="1200" dirty="0" err="1">
                <a:solidFill>
                  <a:srgbClr val="FF0000"/>
                </a:solidFill>
              </a:rPr>
              <a:t>TestFixture</a:t>
            </a:r>
            <a:r>
              <a:rPr lang="en-US" sz="1200" dirty="0">
                <a:solidFill>
                  <a:srgbClr val="FF0000"/>
                </a:solidFill>
              </a:rPr>
              <a:t>)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TESTSUITE_INIT</a:t>
            </a:r>
          </a:p>
          <a:p>
            <a:r>
              <a:rPr lang="en-US" sz="1200" dirty="0">
                <a:solidFill>
                  <a:schemeClr val="tx1"/>
                </a:solidFill>
              </a:rPr>
              <a:t>END_TESTSUITE_INIT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TESTSUITE_FINALIZE</a:t>
            </a:r>
          </a:p>
          <a:p>
            <a:r>
              <a:rPr lang="en-US" sz="1200" dirty="0">
                <a:solidFill>
                  <a:schemeClr val="tx1"/>
                </a:solidFill>
              </a:rPr>
              <a:t>END_TESTSUITE_FINALIZE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dirty="0"/>
              <a:t>TEST( </a:t>
            </a:r>
            <a:r>
              <a:rPr lang="en-US" dirty="0" err="1"/>
              <a:t>test_fortran_unit</a:t>
            </a:r>
            <a:r>
              <a:rPr lang="en-US" dirty="0"/>
              <a:t> ) </a:t>
            </a:r>
          </a:p>
          <a:p>
            <a:r>
              <a:rPr lang="en-US" dirty="0"/>
              <a:t>…..</a:t>
            </a:r>
          </a:p>
          <a:p>
            <a:r>
              <a:rPr lang="en-US" dirty="0"/>
              <a:t>….</a:t>
            </a:r>
          </a:p>
          <a:p>
            <a:r>
              <a:rPr lang="en-US" dirty="0"/>
              <a:t>END_TEST</a:t>
            </a:r>
          </a:p>
          <a:p>
            <a:endParaRPr lang="en-US" dirty="0"/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dirty="0"/>
              <a:t>END_TESTSUITE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Shape 271">
            <a:extLst>
              <a:ext uri="{FF2B5EF4-FFF2-40B4-BE49-F238E27FC236}">
                <a16:creationId xmlns:a16="http://schemas.microsoft.com/office/drawing/2014/main" id="{3504E098-02CF-FB49-9502-F25474BF1583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7771200" cy="105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bg1"/>
                </a:solidFill>
              </a:rPr>
              <a:t>Adding a new Fortran test in JEDI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bg1"/>
                </a:solidFill>
              </a:rPr>
              <a:t>With Fixture</a:t>
            </a:r>
          </a:p>
        </p:txBody>
      </p:sp>
    </p:spTree>
    <p:extLst>
      <p:ext uri="{BB962C8B-B14F-4D97-AF65-F5344CB8AC3E}">
        <p14:creationId xmlns:p14="http://schemas.microsoft.com/office/powerpoint/2010/main" val="547081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3893A-11B5-654C-B3C5-ACD86AFF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50011-276A-4D45-AADE-D830FA44E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Add a test with Boost unit test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Manually register tests</a:t>
            </a:r>
          </a:p>
        </p:txBody>
      </p:sp>
    </p:spTree>
    <p:extLst>
      <p:ext uri="{BB962C8B-B14F-4D97-AF65-F5344CB8AC3E}">
        <p14:creationId xmlns:p14="http://schemas.microsoft.com/office/powerpoint/2010/main" val="697356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0" y="-1"/>
            <a:ext cx="7771088" cy="105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Adding a new test in JEDI</a:t>
            </a:r>
            <a:endParaRPr dirty="0"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231913" y="1596887"/>
            <a:ext cx="868017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File for your Test Application</a:t>
            </a:r>
            <a:endParaRPr dirty="0"/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A Test Fixture</a:t>
            </a:r>
            <a:endParaRPr dirty="0"/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Your Unit Tests</a:t>
            </a:r>
            <a:endParaRPr dirty="0"/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your Unit Tests with Boost</a:t>
            </a:r>
            <a:endParaRPr dirty="0"/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an Executable</a:t>
            </a:r>
            <a:endParaRPr dirty="0"/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Configuration File</a:t>
            </a:r>
            <a:endParaRPr dirty="0"/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all files with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CMake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CTest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649356" y="6211669"/>
            <a:ext cx="73947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https://jointcenterforsatellitedataassimilation-jedi-docs.readthedocs-hosted.com/en/latest/developer/building_and_testing/adding_a_test.html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109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0" y="-1"/>
            <a:ext cx="7771088" cy="105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Adding a new test in JEDI</a:t>
            </a:r>
            <a:endParaRPr dirty="0"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879184" y="1781822"/>
            <a:ext cx="745315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File for your Test Application</a:t>
            </a:r>
            <a:endParaRPr lang="en-US" b="1"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endParaRPr sz="2000"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 if have a new class in UFO</a:t>
            </a:r>
            <a:endParaRPr sz="2000" dirty="0"/>
          </a:p>
          <a:p>
            <a:pPr marL="1143000" marR="0" lvl="2" indent="-2032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fv3-bundle/</a:t>
            </a:r>
            <a:r>
              <a:rPr lang="en-US" sz="2000" dirty="0" err="1"/>
              <a:t>ufo</a:t>
            </a:r>
            <a:r>
              <a:rPr lang="en-US" sz="2000" dirty="0"/>
              <a:t>/</a:t>
            </a:r>
            <a:r>
              <a:rPr lang="en-US" sz="2000" dirty="0" err="1"/>
              <a:t>src</a:t>
            </a:r>
            <a:r>
              <a:rPr lang="en-US" sz="2000" dirty="0"/>
              <a:t>/</a:t>
            </a:r>
            <a:r>
              <a:rPr lang="en-US" sz="2000" dirty="0" err="1"/>
              <a:t>ufo</a:t>
            </a:r>
            <a:r>
              <a:rPr lang="en-US" sz="2000" dirty="0"/>
              <a:t>/</a:t>
            </a:r>
            <a:r>
              <a:rPr lang="en-US" sz="2000" dirty="0" err="1"/>
              <a:t>mydir</a:t>
            </a:r>
            <a:r>
              <a:rPr lang="en-US" sz="2000" dirty="0"/>
              <a:t>/</a:t>
            </a:r>
            <a:r>
              <a:rPr lang="en-US" sz="2000" dirty="0" err="1"/>
              <a:t>MyClass.h</a:t>
            </a:r>
            <a:endParaRPr sz="2000" dirty="0"/>
          </a:p>
          <a:p>
            <a:pPr marL="91440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create a file that will contain the test application</a:t>
            </a:r>
            <a:endParaRPr sz="2000" dirty="0"/>
          </a:p>
          <a:p>
            <a:pPr marL="1143000" lvl="2" indent="-203200">
              <a:spcBef>
                <a:spcPts val="400"/>
              </a:spcBef>
              <a:buSzPts val="2000"/>
            </a:pPr>
            <a:r>
              <a:rPr lang="en-US" sz="2000" dirty="0"/>
              <a:t>fv3-bundle/</a:t>
            </a:r>
            <a:r>
              <a:rPr lang="en-US" sz="2000" dirty="0" err="1"/>
              <a:t>ufo</a:t>
            </a:r>
            <a:r>
              <a:rPr lang="en-US" sz="2000" dirty="0"/>
              <a:t>/test/</a:t>
            </a:r>
            <a:r>
              <a:rPr lang="en-US" sz="2000" dirty="0" err="1"/>
              <a:t>mydir</a:t>
            </a:r>
            <a:r>
              <a:rPr lang="en-US" sz="2000" dirty="0"/>
              <a:t>/</a:t>
            </a:r>
            <a:r>
              <a:rPr lang="en-US" sz="2000" dirty="0" err="1"/>
              <a:t>MyClass.h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32087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7771200" cy="105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Adding a new test JEDI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rtl="0"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AutoNum type="arabicPeriod" startAt="2"/>
            </a:pPr>
            <a:r>
              <a:rPr lang="en-US" sz="2800"/>
              <a:t>Define A Test Fixture</a:t>
            </a:r>
            <a:endParaRPr sz="2800"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1200">
                <a:solidFill>
                  <a:srgbClr val="404040"/>
                </a:solidFill>
                <a:highlight>
                  <a:srgbClr val="FCFCFC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/>
              <a:t>test fixtures are generally used to create objects as directed by the relevant sections of the </a:t>
            </a:r>
            <a:r>
              <a:rPr lang="en-US" sz="2000">
                <a:uFill>
                  <a:noFill/>
                </a:uFill>
                <a:hlinkClick r:id="rId3"/>
              </a:rPr>
              <a:t>configuration file</a:t>
            </a:r>
            <a:r>
              <a:rPr lang="en-US" sz="2000"/>
              <a:t>, for use with the unit tests</a:t>
            </a:r>
            <a:endParaRPr sz="2000"/>
          </a:p>
          <a:p>
            <a:pPr marL="4572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000"/>
          </a:p>
          <a:p>
            <a:pPr marL="742950" lvl="1" indent="-285750">
              <a:spcBef>
                <a:spcPts val="56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it would be advisable to begin by defining a test::MyClassFixture class in test/mydir/MyClass.h to facilitate the creation of useful objects as specified in the configuration file. For many more examples see the various files in oops/src/test/interface.</a:t>
            </a: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1202935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0" y="-1"/>
            <a:ext cx="7771088" cy="105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Usage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46926" y="1363895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ecbuild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[option...] [--] [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cmake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-argument...] &lt;path-to-source&gt;</a:t>
            </a:r>
            <a:endParaRPr dirty="0"/>
          </a:p>
          <a:p>
            <a:pPr marL="3429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-prefix=&lt;prefix&gt;</a:t>
            </a:r>
            <a:endParaRPr dirty="0"/>
          </a:p>
          <a:p>
            <a:pPr marL="6858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the install path to &lt;prefix&gt;.</a:t>
            </a:r>
            <a:endParaRPr dirty="0"/>
          </a:p>
          <a:p>
            <a:pPr marL="6858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--build=&lt;build-type&gt;</a:t>
            </a:r>
            <a:endParaRPr dirty="0"/>
          </a:p>
          <a:p>
            <a:pPr marL="6858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the build-type to &lt;build-type&gt;: 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debug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release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bit</a:t>
            </a:r>
            <a:endParaRPr dirty="0"/>
          </a:p>
          <a:p>
            <a:pPr marL="6858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--log=&lt;log-level&gt;</a:t>
            </a:r>
            <a:endParaRPr dirty="0"/>
          </a:p>
          <a:p>
            <a:pPr marL="6858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the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ecbuild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log-level: DEBUG; INFO; WARN, ……</a:t>
            </a:r>
          </a:p>
          <a:p>
            <a:pPr marL="6858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US" sz="1800" dirty="0"/>
          </a:p>
          <a:p>
            <a:pPr marL="228600" lvl="1" indent="0">
              <a:spcBef>
                <a:spcPts val="360"/>
              </a:spcBef>
              <a:buSzPts val="1800"/>
              <a:buNone/>
            </a:pPr>
            <a:r>
              <a:rPr lang="en-US" sz="2200" dirty="0"/>
              <a:t>e.g. :</a:t>
            </a:r>
          </a:p>
          <a:p>
            <a:pPr marL="6858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/>
              <a:t>&gt; </a:t>
            </a:r>
            <a:r>
              <a:rPr lang="en-US" sz="1800" dirty="0" err="1"/>
              <a:t>mkdir</a:t>
            </a:r>
            <a:r>
              <a:rPr lang="en-US" sz="1800" dirty="0"/>
              <a:t> build</a:t>
            </a:r>
          </a:p>
          <a:p>
            <a:pPr marL="6858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/>
              <a:t>&gt; cd build</a:t>
            </a:r>
          </a:p>
          <a:p>
            <a:pPr marL="6858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/>
              <a:t>&gt; </a:t>
            </a:r>
            <a:r>
              <a:rPr lang="en-US" sz="1800" dirty="0" err="1"/>
              <a:t>e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cbuild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--build=debug  /path/of/the/source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220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0" y="-1"/>
            <a:ext cx="7771200" cy="105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Adding a new test in JEDI</a:t>
            </a:r>
            <a:endParaRPr dirty="0"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156925" y="1286850"/>
            <a:ext cx="8859300" cy="528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rtl="0"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AutoNum type="arabicPeriod" startAt="3"/>
            </a:pPr>
            <a:r>
              <a:rPr lang="en-US" sz="2800"/>
              <a:t>Define Your Unit Tests</a:t>
            </a:r>
            <a:endParaRPr/>
          </a:p>
          <a:p>
            <a:pPr marL="742950" lvl="1" indent="-23495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define the unit tests themselves as functions within test/mydir/MyClass.h</a:t>
            </a:r>
            <a:endParaRPr sz="2000"/>
          </a:p>
          <a:p>
            <a:pPr marL="45720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sz="2000"/>
          </a:p>
          <a:p>
            <a:pPr marL="91440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template &lt;typename MODEL&gt; void testStateConstructors() {</a:t>
            </a:r>
            <a:b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typedef StateFixture&lt;MODEL&gt;   Test_;</a:t>
            </a:r>
            <a:b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typedef oops::State&lt;MODEL&gt;    State_;</a:t>
            </a:r>
            <a:b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const double norm = Test_::test().getDouble("norm-file");</a:t>
            </a:r>
            <a:b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const double tol = Test_::test().getDouble("tolerance");</a:t>
            </a:r>
            <a:b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const util::DateTime vt(Test_::test().getString("date"));</a:t>
            </a:r>
            <a:b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// Test main constructor</a:t>
            </a:r>
            <a:b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const eckit::LocalConfiguration conf(Test_::test(), "StateFile");</a:t>
            </a:r>
            <a:b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boost::scoped_ptr&lt;State_&gt; xx1(new State_(Test_::resol(), conf));</a:t>
            </a:r>
            <a:b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BOOST_CHECK(xx1.get());</a:t>
            </a:r>
            <a:b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const double norm1 = xx1-&gt;norm();</a:t>
            </a:r>
            <a:b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BOOST_CHECK_CLOSE(norm1, norm, tol);</a:t>
            </a:r>
            <a:b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BOOST_CHECK_EQUAL(xx1-&gt;validTime(), vt);</a:t>
            </a:r>
            <a:b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[...]</a:t>
            </a:r>
            <a:endParaRPr sz="1400">
              <a:solidFill>
                <a:srgbClr val="404040"/>
              </a:solidFill>
              <a:highlight>
                <a:srgbClr val="EEFFC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8248880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0" y="-1"/>
            <a:ext cx="7771200" cy="105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Adding a new test in JEDI</a:t>
            </a:r>
            <a:endParaRPr dirty="0"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551350" y="1059900"/>
            <a:ext cx="8229600" cy="579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rtl="0"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AutoNum type="arabicPeriod" startAt="4"/>
            </a:pPr>
            <a:r>
              <a:rPr lang="en-US" sz="2800" dirty="0"/>
              <a:t>Register your Unit Tests with Boost</a:t>
            </a:r>
            <a:endParaRPr dirty="0"/>
          </a:p>
          <a:p>
            <a:pPr marL="742950" lvl="1" indent="-23495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 dirty="0"/>
              <a:t>In order for Boost to run your tests, you have to generate a </a:t>
            </a:r>
            <a:r>
              <a:rPr lang="en-US" sz="2000" dirty="0">
                <a:uFill>
                  <a:noFill/>
                </a:uFill>
                <a:hlinkClick r:id="rId3"/>
              </a:rPr>
              <a:t>Boost test suite</a:t>
            </a:r>
            <a:r>
              <a:rPr lang="en-US" sz="2000" dirty="0"/>
              <a:t>. This is achieved by means of the </a:t>
            </a:r>
            <a:r>
              <a:rPr lang="en-US" sz="2000" dirty="0" err="1"/>
              <a:t>register_tests</a:t>
            </a:r>
            <a:r>
              <a:rPr lang="en-US" sz="2000" dirty="0"/>
              <a:t>() method of test::</a:t>
            </a:r>
            <a:r>
              <a:rPr lang="en-US" sz="2000" dirty="0" err="1"/>
              <a:t>MyClass</a:t>
            </a:r>
            <a:r>
              <a:rPr lang="en-US" sz="2000" dirty="0"/>
              <a:t> </a:t>
            </a:r>
            <a:endParaRPr sz="2000" dirty="0"/>
          </a:p>
          <a:p>
            <a:pPr marL="1485900" marR="114300" lvl="0" indent="0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template 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sz="11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typename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MODEL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100" b="1" dirty="0">
                <a:solidFill>
                  <a:srgbClr val="00702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100" b="1" dirty="0">
                <a:solidFill>
                  <a:srgbClr val="0E84B5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Increment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: public oops::Test {</a:t>
            </a:r>
            <a:b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public:</a:t>
            </a:r>
            <a:b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Increment() {}</a:t>
            </a:r>
            <a:b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virtual 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Increment() {}</a:t>
            </a:r>
            <a:b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private:</a:t>
            </a:r>
            <a:b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1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::string </a:t>
            </a:r>
            <a:r>
              <a:rPr lang="en-US" sz="11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testid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() </a:t>
            </a:r>
            <a:r>
              <a:rPr lang="en-US" sz="11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r>
              <a:rPr lang="en-US" sz="1100" b="1" dirty="0">
                <a:solidFill>
                  <a:srgbClr val="00702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100" dirty="0">
                <a:solidFill>
                  <a:srgbClr val="4070A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"test::Increment&lt;"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MODEL::name() 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100" dirty="0">
                <a:solidFill>
                  <a:srgbClr val="4070A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"&gt;"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;}</a:t>
            </a:r>
            <a:b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void </a:t>
            </a:r>
            <a:r>
              <a:rPr lang="en-US" sz="11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register_tests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() </a:t>
            </a:r>
            <a:r>
              <a:rPr lang="en-US" sz="11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  boost::</a:t>
            </a:r>
            <a:r>
              <a:rPr lang="en-US" sz="11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unit_test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en-US" sz="11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test_suite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1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ts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BOOST_TEST_SUITE(</a:t>
            </a:r>
            <a:r>
              <a:rPr lang="en-US" sz="1100" dirty="0">
                <a:solidFill>
                  <a:srgbClr val="4070A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"interface/Increment"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1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ts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add(BOOST_TEST_CASE(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en-US" sz="11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testIncrementConstructor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MODEL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));</a:t>
            </a:r>
            <a:b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1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ts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add(BOOST_TEST_CASE(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en-US" sz="11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testIncrementCopyConstructor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MODEL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));</a:t>
            </a:r>
            <a:b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1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ts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add(BOOST_TEST_CASE(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en-US" sz="11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testIncrementTriangle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MODEL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));</a:t>
            </a:r>
            <a:b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1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ts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add(BOOST_TEST_CASE(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en-US" sz="11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testIncrementOpPlusEq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MODEL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));</a:t>
            </a:r>
            <a:b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1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ts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add(BOOST_TEST_CASE(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en-US" sz="11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testIncrementDotProduct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MODEL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));</a:t>
            </a:r>
            <a:b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1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ts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add(BOOST_TEST_CASE(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en-US" sz="11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testIncrementAxpy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MODEL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));</a:t>
            </a:r>
            <a:b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  boost::</a:t>
            </a:r>
            <a:r>
              <a:rPr lang="en-US" sz="11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unit_test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::framework::</a:t>
            </a:r>
            <a:r>
              <a:rPr lang="en-US" sz="11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master_test_suite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-US" sz="1100" dirty="0">
                <a:solidFill>
                  <a:srgbClr val="666666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add(</a:t>
            </a:r>
            <a:r>
              <a:rPr lang="en-US" sz="11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ts</a:t>
            </a: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b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};</a:t>
            </a:r>
            <a:br>
              <a:rPr lang="en-US" sz="11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endParaRPr sz="1100" dirty="0">
              <a:solidFill>
                <a:srgbClr val="404040"/>
              </a:solidFill>
              <a:highlight>
                <a:srgbClr val="EEFFCC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900" dirty="0">
              <a:solidFill>
                <a:srgbClr val="404040"/>
              </a:solidFill>
              <a:highlight>
                <a:srgbClr val="EEFFCC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>
              <a:spcBef>
                <a:spcPts val="180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01289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7771200" cy="105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Adding a new test in JEDI</a:t>
            </a:r>
            <a:endParaRPr dirty="0"/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380475"/>
            <a:ext cx="8229600" cy="52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rtl="0"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AutoNum type="arabicPeriod" startAt="5"/>
            </a:pPr>
            <a:r>
              <a:rPr lang="en-US" sz="2800"/>
              <a:t>Create an Executable</a:t>
            </a:r>
            <a:endParaRPr/>
          </a:p>
          <a:p>
            <a:pPr marL="742950" lvl="1" indent="-23495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Executables for each test are generally located in the test/executables directory of each JEDI repository, though sometimes this directory is called test/mains. </a:t>
            </a:r>
            <a:endParaRPr sz="2000"/>
          </a:p>
          <a:p>
            <a:pPr marL="742950" lvl="1" indent="-23495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Create an oops::Run object</a:t>
            </a:r>
            <a:endParaRPr sz="2000"/>
          </a:p>
          <a:p>
            <a:pPr marL="742950" lvl="1" indent="-23495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Create an oops::Application object (in our example, this would be test::MyClass)</a:t>
            </a:r>
            <a:endParaRPr sz="2000"/>
          </a:p>
          <a:p>
            <a:pPr marL="742950" lvl="1" indent="-23495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Pass the Application object to the execute() method of the Run object</a:t>
            </a:r>
            <a:endParaRPr sz="2000"/>
          </a:p>
          <a:p>
            <a:pPr marL="2400300" marR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04040"/>
              </a:solidFill>
              <a:highlight>
                <a:srgbClr val="EEFFCC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2400300" marR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#include "oops/runs/Run.h"</a:t>
            </a:r>
            <a:b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#include "../mydir/MyClass.h"</a:t>
            </a:r>
            <a:b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int main(int argc,  char ** argv) {</a:t>
            </a:r>
            <a:b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oops::Run run(argc, argv);</a:t>
            </a:r>
            <a:b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test::MyClass tests;</a:t>
            </a:r>
            <a:b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run.execute(tests);</a:t>
            </a:r>
            <a:b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return 0;</a:t>
            </a:r>
            <a:b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400">
              <a:solidFill>
                <a:srgbClr val="404040"/>
              </a:solidFill>
              <a:highlight>
                <a:srgbClr val="EEFFCC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2400300" marR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04040"/>
              </a:solidFill>
              <a:highlight>
                <a:srgbClr val="EEFFC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5412540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0" y="-1"/>
            <a:ext cx="7771200" cy="105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Adding a new test in JEDI</a:t>
            </a:r>
            <a:endParaRPr dirty="0"/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457200" y="1318250"/>
            <a:ext cx="8229600" cy="480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rtl="0"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AutoNum type="arabicPeriod" startAt="6"/>
            </a:pPr>
            <a:r>
              <a:rPr lang="en-US" sz="2800"/>
              <a:t>Create a Configuration File</a:t>
            </a:r>
            <a:endParaRPr sz="2800"/>
          </a:p>
          <a:p>
            <a:pPr marL="742950" lvl="1" indent="-23495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Along with the executable, the </a:t>
            </a:r>
            <a:r>
              <a:rPr lang="en-US" sz="2000">
                <a:uFill>
                  <a:noFill/>
                </a:uFill>
                <a:hlinkClick r:id="rId3"/>
              </a:rPr>
              <a:t>configuration file</a:t>
            </a:r>
            <a:r>
              <a:rPr lang="en-US" sz="2000"/>
              <a:t> is the way to tell JEDI what you want it to do. </a:t>
            </a:r>
            <a:endParaRPr sz="2000"/>
          </a:p>
          <a:p>
            <a:pPr marL="457200" lvl="0" indent="0" rtl="0">
              <a:spcBef>
                <a:spcPts val="560"/>
              </a:spcBef>
              <a:spcAft>
                <a:spcPts val="0"/>
              </a:spcAft>
              <a:buNone/>
            </a:pPr>
            <a:endParaRPr sz="2000"/>
          </a:p>
          <a:p>
            <a:pPr marL="742950" lvl="1" indent="-234950" rtl="0">
              <a:spcBef>
                <a:spcPts val="56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the proper place to put it is in the test/testinput or test/mydir/testinput directory.</a:t>
            </a:r>
            <a:endParaRPr sz="2000"/>
          </a:p>
          <a:p>
            <a:pPr marL="457200" lvl="0" indent="0" rtl="0">
              <a:spcBef>
                <a:spcPts val="560"/>
              </a:spcBef>
              <a:spcAft>
                <a:spcPts val="0"/>
              </a:spcAft>
              <a:buNone/>
            </a:pPr>
            <a:endParaRPr sz="2000"/>
          </a:p>
          <a:p>
            <a:pPr marL="742950" lvl="1" indent="-234950" rtl="0">
              <a:spcBef>
                <a:spcPts val="56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call our configuration file test/testinput/myclass.json. 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79025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0" y="-1"/>
            <a:ext cx="7771200" cy="105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Adding a new test in JEDI</a:t>
            </a:r>
            <a:endParaRPr dirty="0"/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rtl="0"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AutoNum type="arabicPeriod" startAt="7"/>
            </a:pPr>
            <a:r>
              <a:rPr lang="en-US" sz="2800" dirty="0"/>
              <a:t>Register all files with </a:t>
            </a:r>
            <a:r>
              <a:rPr lang="en-US" sz="2800" dirty="0" err="1"/>
              <a:t>CMake</a:t>
            </a:r>
            <a:r>
              <a:rPr lang="en-US" sz="2800" dirty="0"/>
              <a:t> and </a:t>
            </a:r>
            <a:r>
              <a:rPr lang="en-US" sz="2800" dirty="0" err="1"/>
              <a:t>CTest</a:t>
            </a:r>
            <a:endParaRPr sz="2800" dirty="0"/>
          </a:p>
          <a:p>
            <a:pPr marL="742950" lvl="1" indent="-23495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 dirty="0"/>
              <a:t>In steps 1-6 above we have created or modified three files, namely the source code for our tests, test/</a:t>
            </a:r>
            <a:r>
              <a:rPr lang="en-US" sz="2000" dirty="0" err="1"/>
              <a:t>mydir</a:t>
            </a:r>
            <a:r>
              <a:rPr lang="en-US" sz="2000" dirty="0"/>
              <a:t>/</a:t>
            </a:r>
            <a:r>
              <a:rPr lang="en-US" sz="2000" dirty="0" err="1"/>
              <a:t>MyClass.h</a:t>
            </a:r>
            <a:r>
              <a:rPr lang="en-US" sz="2000" dirty="0"/>
              <a:t>, the executable test/executables/</a:t>
            </a:r>
            <a:r>
              <a:rPr lang="en-US" sz="2000" dirty="0" err="1"/>
              <a:t>TestMyClass.cc</a:t>
            </a:r>
            <a:r>
              <a:rPr lang="en-US" sz="2000" dirty="0"/>
              <a:t>, and the configuration file test/</a:t>
            </a:r>
            <a:r>
              <a:rPr lang="en-US" sz="2000" dirty="0" err="1"/>
              <a:t>testinput</a:t>
            </a:r>
            <a:r>
              <a:rPr lang="en-US" sz="2000" dirty="0"/>
              <a:t>/</a:t>
            </a:r>
            <a:r>
              <a:rPr lang="en-US" sz="2000" dirty="0" err="1"/>
              <a:t>myclass.json</a:t>
            </a:r>
            <a:endParaRPr sz="2000" dirty="0"/>
          </a:p>
          <a:p>
            <a:pPr marL="742950" lvl="1" indent="-23495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 dirty="0"/>
              <a:t>editing the file test/</a:t>
            </a:r>
            <a:r>
              <a:rPr lang="en-US" sz="2000" dirty="0" err="1"/>
              <a:t>CMakeLists.txt</a:t>
            </a:r>
            <a:r>
              <a:rPr lang="en-US" sz="2000" dirty="0"/>
              <a:t>. </a:t>
            </a:r>
            <a:endParaRPr sz="2000" dirty="0"/>
          </a:p>
          <a:p>
            <a:pPr marL="742950" lvl="1" indent="-23495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 dirty="0"/>
              <a:t>add your input file, test/</a:t>
            </a:r>
            <a:r>
              <a:rPr lang="en-US" sz="2000" dirty="0" err="1"/>
              <a:t>testinput</a:t>
            </a:r>
            <a:r>
              <a:rPr lang="en-US" sz="2000" dirty="0"/>
              <a:t>/</a:t>
            </a:r>
            <a:r>
              <a:rPr lang="en-US" sz="2000" dirty="0" err="1"/>
              <a:t>myclass.json</a:t>
            </a:r>
            <a:r>
              <a:rPr lang="en-US" sz="2000" dirty="0"/>
              <a:t> to </a:t>
            </a:r>
            <a:r>
              <a:rPr lang="en-US" sz="2000" dirty="0" err="1"/>
              <a:t>json</a:t>
            </a:r>
            <a:r>
              <a:rPr lang="en-US" sz="2000" dirty="0"/>
              <a:t>/</a:t>
            </a:r>
            <a:r>
              <a:rPr lang="en-US" sz="2000" dirty="0" err="1"/>
              <a:t>yaml</a:t>
            </a:r>
            <a:r>
              <a:rPr lang="en-US" sz="2000" dirty="0"/>
              <a:t> list</a:t>
            </a:r>
            <a:endParaRPr sz="2000" dirty="0"/>
          </a:p>
          <a:p>
            <a:pPr marL="742950" lvl="1" indent="-23495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 dirty="0"/>
              <a:t> register your test with </a:t>
            </a:r>
            <a:r>
              <a:rPr lang="en-US" sz="2000" dirty="0" err="1"/>
              <a:t>CTest</a:t>
            </a:r>
            <a:r>
              <a:rPr lang="en-US" sz="2000" dirty="0"/>
              <a:t>. We can do this with a call to </a:t>
            </a:r>
            <a:r>
              <a:rPr lang="en-US" sz="2000" dirty="0" err="1"/>
              <a:t>ecbuild_add_test</a:t>
            </a:r>
            <a:r>
              <a:rPr lang="en-US" sz="2000" dirty="0"/>
              <a:t>() in the test/</a:t>
            </a:r>
            <a:r>
              <a:rPr lang="en-US" sz="2000" dirty="0" err="1"/>
              <a:t>CMakeLists.txt</a:t>
            </a:r>
            <a:r>
              <a:rPr lang="en-US" sz="2000" dirty="0"/>
              <a:t> file.</a:t>
            </a:r>
            <a:endParaRPr sz="2000" dirty="0"/>
          </a:p>
          <a:p>
            <a:pPr marL="45720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sz="2000" dirty="0"/>
          </a:p>
          <a:p>
            <a:pPr marL="1028700" marR="1143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ecbuild_add_test</a:t>
            </a:r>
            <a:r>
              <a:rPr lang="en-US" sz="14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( TARGET  </a:t>
            </a:r>
            <a:r>
              <a:rPr lang="en-US" sz="14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test_myrepo_myclass</a:t>
            </a:r>
            <a:br>
              <a:rPr lang="en-US" sz="14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</a:t>
            </a:r>
            <a:r>
              <a:rPr lang="en-US" sz="1400" b="1" dirty="0">
                <a:solidFill>
                  <a:srgbClr val="FF000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BOOST</a:t>
            </a:r>
            <a:br>
              <a:rPr lang="en-US" sz="14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SOURCES executables/</a:t>
            </a:r>
            <a:r>
              <a:rPr lang="en-US" sz="14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TestMyClass.cc</a:t>
            </a:r>
            <a:br>
              <a:rPr lang="en-US" sz="14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ARGS    "../</a:t>
            </a:r>
            <a:r>
              <a:rPr lang="en-US" sz="14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testinput</a:t>
            </a:r>
            <a:r>
              <a:rPr lang="en-US" sz="14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14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myclass.json</a:t>
            </a:r>
            <a:r>
              <a:rPr lang="en-US" sz="14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br>
              <a:rPr lang="en-US" sz="14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LIBS    </a:t>
            </a:r>
            <a:r>
              <a:rPr lang="en-US" sz="1400" dirty="0" err="1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myrepo</a:t>
            </a:r>
            <a:r>
              <a:rPr lang="en-US" sz="1400" dirty="0">
                <a:solidFill>
                  <a:srgbClr val="404040"/>
                </a:solidFill>
                <a:highlight>
                  <a:srgbClr val="EEFFCC"/>
                </a:highlight>
                <a:latin typeface="Courier New"/>
                <a:ea typeface="Courier New"/>
                <a:cs typeface="Courier New"/>
                <a:sym typeface="Courier New"/>
              </a:rPr>
              <a:t> )</a:t>
            </a:r>
            <a:endParaRPr sz="1400" dirty="0">
              <a:solidFill>
                <a:srgbClr val="404040"/>
              </a:solidFill>
              <a:highlight>
                <a:srgbClr val="EEFFCC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>
              <a:spcBef>
                <a:spcPts val="640"/>
              </a:spcBef>
              <a:spcAft>
                <a:spcPts val="0"/>
              </a:spcAft>
              <a:buNone/>
            </a:pPr>
            <a:endParaRPr sz="1400" dirty="0">
              <a:solidFill>
                <a:srgbClr val="404040"/>
              </a:solidFill>
              <a:highlight>
                <a:srgbClr val="EEFFC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15984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EE3860-61A4-8444-B3D9-1B25B20F9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15" y="1850226"/>
            <a:ext cx="8521607" cy="42474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7B0A85-87B3-5A49-8BBE-064E7771C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1" y="113016"/>
            <a:ext cx="7771088" cy="914401"/>
          </a:xfrm>
        </p:spPr>
        <p:txBody>
          <a:bodyPr/>
          <a:lstStyle/>
          <a:p>
            <a:r>
              <a:rPr lang="en-US" sz="3600" dirty="0"/>
              <a:t>fv3-bundle </a:t>
            </a:r>
            <a:r>
              <a:rPr lang="en-US" sz="3600" dirty="0">
                <a:solidFill>
                  <a:srgbClr val="FF0000"/>
                </a:solidFill>
              </a:rPr>
              <a:t>bundle</a:t>
            </a:r>
            <a:r>
              <a:rPr lang="en-US" sz="3600" dirty="0"/>
              <a:t> building system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DE070C6-FE85-4F46-ABAE-7FC00BB89EA7}"/>
              </a:ext>
            </a:extLst>
          </p:cNvPr>
          <p:cNvSpPr/>
          <p:nvPr/>
        </p:nvSpPr>
        <p:spPr>
          <a:xfrm>
            <a:off x="748301" y="2266328"/>
            <a:ext cx="2251753" cy="374129"/>
          </a:xfrm>
          <a:custGeom>
            <a:avLst/>
            <a:gdLst>
              <a:gd name="connsiteX0" fmla="*/ 92468 w 1510301"/>
              <a:gd name="connsiteY0" fmla="*/ 0 h 256854"/>
              <a:gd name="connsiteX1" fmla="*/ 92468 w 1510301"/>
              <a:gd name="connsiteY1" fmla="*/ 0 h 256854"/>
              <a:gd name="connsiteX2" fmla="*/ 544531 w 1510301"/>
              <a:gd name="connsiteY2" fmla="*/ 10274 h 256854"/>
              <a:gd name="connsiteX3" fmla="*/ 626724 w 1510301"/>
              <a:gd name="connsiteY3" fmla="*/ 20548 h 256854"/>
              <a:gd name="connsiteX4" fmla="*/ 791110 w 1510301"/>
              <a:gd name="connsiteY4" fmla="*/ 30822 h 256854"/>
              <a:gd name="connsiteX5" fmla="*/ 1140432 w 1510301"/>
              <a:gd name="connsiteY5" fmla="*/ 51371 h 256854"/>
              <a:gd name="connsiteX6" fmla="*/ 1222625 w 1510301"/>
              <a:gd name="connsiteY6" fmla="*/ 61645 h 256854"/>
              <a:gd name="connsiteX7" fmla="*/ 1294544 w 1510301"/>
              <a:gd name="connsiteY7" fmla="*/ 71919 h 256854"/>
              <a:gd name="connsiteX8" fmla="*/ 1366463 w 1510301"/>
              <a:gd name="connsiteY8" fmla="*/ 92467 h 256854"/>
              <a:gd name="connsiteX9" fmla="*/ 1397286 w 1510301"/>
              <a:gd name="connsiteY9" fmla="*/ 113016 h 256854"/>
              <a:gd name="connsiteX10" fmla="*/ 1428108 w 1510301"/>
              <a:gd name="connsiteY10" fmla="*/ 123290 h 256854"/>
              <a:gd name="connsiteX11" fmla="*/ 1510301 w 1510301"/>
              <a:gd name="connsiteY11" fmla="*/ 184935 h 256854"/>
              <a:gd name="connsiteX12" fmla="*/ 1500027 w 1510301"/>
              <a:gd name="connsiteY12" fmla="*/ 226031 h 256854"/>
              <a:gd name="connsiteX13" fmla="*/ 1469205 w 1510301"/>
              <a:gd name="connsiteY13" fmla="*/ 236305 h 256854"/>
              <a:gd name="connsiteX14" fmla="*/ 1397286 w 1510301"/>
              <a:gd name="connsiteY14" fmla="*/ 246580 h 256854"/>
              <a:gd name="connsiteX15" fmla="*/ 1058238 w 1510301"/>
              <a:gd name="connsiteY15" fmla="*/ 236305 h 256854"/>
              <a:gd name="connsiteX16" fmla="*/ 410967 w 1510301"/>
              <a:gd name="connsiteY16" fmla="*/ 256854 h 256854"/>
              <a:gd name="connsiteX17" fmla="*/ 164387 w 1510301"/>
              <a:gd name="connsiteY17" fmla="*/ 246580 h 256854"/>
              <a:gd name="connsiteX18" fmla="*/ 102742 w 1510301"/>
              <a:gd name="connsiteY18" fmla="*/ 215757 h 256854"/>
              <a:gd name="connsiteX19" fmla="*/ 71919 w 1510301"/>
              <a:gd name="connsiteY19" fmla="*/ 205483 h 256854"/>
              <a:gd name="connsiteX20" fmla="*/ 41097 w 1510301"/>
              <a:gd name="connsiteY20" fmla="*/ 184935 h 256854"/>
              <a:gd name="connsiteX21" fmla="*/ 0 w 1510301"/>
              <a:gd name="connsiteY21" fmla="*/ 143838 h 256854"/>
              <a:gd name="connsiteX22" fmla="*/ 20549 w 1510301"/>
              <a:gd name="connsiteY22" fmla="*/ 71919 h 256854"/>
              <a:gd name="connsiteX23" fmla="*/ 82193 w 1510301"/>
              <a:gd name="connsiteY23" fmla="*/ 41096 h 256854"/>
              <a:gd name="connsiteX24" fmla="*/ 92468 w 1510301"/>
              <a:gd name="connsiteY24" fmla="*/ 0 h 25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10301" h="256854">
                <a:moveTo>
                  <a:pt x="92468" y="0"/>
                </a:moveTo>
                <a:lnTo>
                  <a:pt x="92468" y="0"/>
                </a:lnTo>
                <a:lnTo>
                  <a:pt x="544531" y="10274"/>
                </a:lnTo>
                <a:cubicBezTo>
                  <a:pt x="572121" y="11335"/>
                  <a:pt x="599208" y="18255"/>
                  <a:pt x="626724" y="20548"/>
                </a:cubicBezTo>
                <a:cubicBezTo>
                  <a:pt x="681437" y="25107"/>
                  <a:pt x="736302" y="27598"/>
                  <a:pt x="791110" y="30822"/>
                </a:cubicBezTo>
                <a:lnTo>
                  <a:pt x="1140432" y="51371"/>
                </a:lnTo>
                <a:cubicBezTo>
                  <a:pt x="1167947" y="53664"/>
                  <a:pt x="1195256" y="57996"/>
                  <a:pt x="1222625" y="61645"/>
                </a:cubicBezTo>
                <a:cubicBezTo>
                  <a:pt x="1246629" y="64845"/>
                  <a:pt x="1270718" y="67587"/>
                  <a:pt x="1294544" y="71919"/>
                </a:cubicBezTo>
                <a:cubicBezTo>
                  <a:pt x="1322927" y="77080"/>
                  <a:pt x="1340054" y="83664"/>
                  <a:pt x="1366463" y="92467"/>
                </a:cubicBezTo>
                <a:cubicBezTo>
                  <a:pt x="1376737" y="99317"/>
                  <a:pt x="1386241" y="107494"/>
                  <a:pt x="1397286" y="113016"/>
                </a:cubicBezTo>
                <a:cubicBezTo>
                  <a:pt x="1406972" y="117859"/>
                  <a:pt x="1418641" y="118031"/>
                  <a:pt x="1428108" y="123290"/>
                </a:cubicBezTo>
                <a:cubicBezTo>
                  <a:pt x="1480390" y="152335"/>
                  <a:pt x="1479125" y="153757"/>
                  <a:pt x="1510301" y="184935"/>
                </a:cubicBezTo>
                <a:cubicBezTo>
                  <a:pt x="1506876" y="198634"/>
                  <a:pt x="1508848" y="215005"/>
                  <a:pt x="1500027" y="226031"/>
                </a:cubicBezTo>
                <a:cubicBezTo>
                  <a:pt x="1493262" y="234488"/>
                  <a:pt x="1479824" y="234181"/>
                  <a:pt x="1469205" y="236305"/>
                </a:cubicBezTo>
                <a:cubicBezTo>
                  <a:pt x="1445459" y="241054"/>
                  <a:pt x="1421259" y="243155"/>
                  <a:pt x="1397286" y="246580"/>
                </a:cubicBezTo>
                <a:cubicBezTo>
                  <a:pt x="1284270" y="243155"/>
                  <a:pt x="1171306" y="236305"/>
                  <a:pt x="1058238" y="236305"/>
                </a:cubicBezTo>
                <a:cubicBezTo>
                  <a:pt x="967172" y="236305"/>
                  <a:pt x="526860" y="252715"/>
                  <a:pt x="410967" y="256854"/>
                </a:cubicBezTo>
                <a:cubicBezTo>
                  <a:pt x="328774" y="253429"/>
                  <a:pt x="246427" y="252657"/>
                  <a:pt x="164387" y="246580"/>
                </a:cubicBezTo>
                <a:cubicBezTo>
                  <a:pt x="134072" y="244334"/>
                  <a:pt x="128640" y="228706"/>
                  <a:pt x="102742" y="215757"/>
                </a:cubicBezTo>
                <a:cubicBezTo>
                  <a:pt x="93055" y="210914"/>
                  <a:pt x="82193" y="208908"/>
                  <a:pt x="71919" y="205483"/>
                </a:cubicBezTo>
                <a:cubicBezTo>
                  <a:pt x="61645" y="198634"/>
                  <a:pt x="50472" y="192971"/>
                  <a:pt x="41097" y="184935"/>
                </a:cubicBezTo>
                <a:cubicBezTo>
                  <a:pt x="26388" y="172327"/>
                  <a:pt x="0" y="143838"/>
                  <a:pt x="0" y="143838"/>
                </a:cubicBezTo>
                <a:cubicBezTo>
                  <a:pt x="672" y="141149"/>
                  <a:pt x="15187" y="78621"/>
                  <a:pt x="20549" y="71919"/>
                </a:cubicBezTo>
                <a:cubicBezTo>
                  <a:pt x="36848" y="51545"/>
                  <a:pt x="60297" y="49854"/>
                  <a:pt x="82193" y="41096"/>
                </a:cubicBezTo>
                <a:cubicBezTo>
                  <a:pt x="89303" y="38252"/>
                  <a:pt x="95892" y="34247"/>
                  <a:pt x="92468" y="0"/>
                </a:cubicBezTo>
                <a:close/>
              </a:path>
            </a:pathLst>
          </a:cu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8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0" y="-1"/>
            <a:ext cx="7771088" cy="105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ecBuild Bundle</a:t>
            </a:r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bundle is used to build a number of projects together. </a:t>
            </a:r>
            <a:endParaRPr dirty="0"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subproject needs to be declared with a call to </a:t>
            </a:r>
            <a:r>
              <a:rPr lang="en-US" sz="2400" b="0" i="1" u="none" strike="noStrike" cap="none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ecbuild_bundle</a:t>
            </a:r>
            <a:endParaRPr sz="2400" b="0" i="1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order of projects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important and needs to respect dependencies: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project B depends on project A,  A should be listed before B in the bundle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Subprojects are configured and built in order.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7297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0" y="335965"/>
            <a:ext cx="7886700" cy="3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Structure of CMakeLists.txt using ecBuild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13253" y="1602180"/>
            <a:ext cx="9144000" cy="483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5763" marR="0" lvl="0" indent="-3857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### header</a:t>
            </a:r>
            <a:endParaRPr/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1" u="none" strike="noStrike" cap="non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cmake_minimum_required( VERSION 3.3.2 FATAL_ERROR )</a:t>
            </a:r>
            <a:endParaRPr/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project(oops C CXX Fortran)</a:t>
            </a:r>
            <a:endParaRPr/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set( CMAKE_MODULE_PATH ${CMAKE_MODULE_PATH} "${CMAKE_CURRENT_SOURCE_DIR}/cmake" )</a:t>
            </a:r>
            <a:endParaRPr/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include( </a:t>
            </a:r>
            <a:r>
              <a:rPr lang="en-US" sz="1200" b="1" i="1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ecbuild_bundle </a:t>
            </a:r>
            <a:r>
              <a:rPr lang="en-US" sz="12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/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lang="en-US" sz="1200" b="1" i="1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ecbuild_bundle_initialize()</a:t>
            </a:r>
            <a:endParaRPr/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ecbuild_requires_macro_version( 2.7 )</a:t>
            </a:r>
            <a:endParaRPr/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5763" marR="0" lvl="0" indent="-38576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### Sources</a:t>
            </a:r>
            <a:endParaRPr/>
          </a:p>
          <a:p>
            <a:pPr marL="385763" marR="0" lvl="0" indent="-38576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### finalize</a:t>
            </a:r>
            <a:endParaRPr/>
          </a:p>
          <a:p>
            <a:pPr marL="40005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4948" y="3220277"/>
            <a:ext cx="4414982" cy="34506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Shape 178"/>
          <p:cNvCxnSpPr/>
          <p:nvPr/>
        </p:nvCxnSpPr>
        <p:spPr>
          <a:xfrm rot="10800000">
            <a:off x="2597428" y="3124881"/>
            <a:ext cx="1707520" cy="163265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triangle" w="lg" len="lg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43091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0" y="335965"/>
            <a:ext cx="7886700" cy="3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Structure of CMakeLists.txt using ecBuild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3253" y="1457739"/>
            <a:ext cx="9144000" cy="528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5763" marR="0" lvl="0" indent="-3857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AutoNum type="arabicPeriod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### header</a:t>
            </a:r>
            <a:endParaRPr dirty="0"/>
          </a:p>
          <a:p>
            <a:pPr marL="457200" marR="0" lvl="1" indent="0" algn="l" rtl="0">
              <a:spcBef>
                <a:spcPts val="222"/>
              </a:spcBef>
              <a:spcAft>
                <a:spcPts val="0"/>
              </a:spcAft>
              <a:buClr>
                <a:schemeClr val="dk1"/>
              </a:buClr>
              <a:buSzPts val="1110"/>
              <a:buFont typeface="Arial"/>
              <a:buNone/>
            </a:pPr>
            <a:endParaRPr sz="1110" b="0" i="1" u="none" strike="noStrike" cap="none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2"/>
              <a:buFont typeface="Arial"/>
              <a:buNone/>
            </a:pPr>
            <a:r>
              <a:rPr lang="en-US" sz="1202" b="0" i="1" u="none" strike="noStrike" cap="none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cmake_minimum_required</a:t>
            </a: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( VERSION 3.3.2 FATAL_ERROR )</a:t>
            </a:r>
            <a:endParaRPr dirty="0"/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2"/>
              <a:buFont typeface="Arial"/>
              <a:buNone/>
            </a:pP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project(oops C CXX Fortran)</a:t>
            </a:r>
            <a:endParaRPr dirty="0"/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2"/>
              <a:buFont typeface="Arial"/>
              <a:buNone/>
            </a:pP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set( CMAKE_MODULE_PATH ${CMAKE_MODULE_PATH} "${CMAKE_CURRENT_SOURCE_DIR}/</a:t>
            </a:r>
            <a:r>
              <a:rPr lang="en-US" sz="1202" b="0" i="1" u="none" strike="noStrike" cap="none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cmake</a:t>
            </a: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" )</a:t>
            </a:r>
            <a:endParaRPr dirty="0"/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2"/>
              <a:buFont typeface="Arial"/>
              <a:buNone/>
            </a:pP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include( </a:t>
            </a:r>
            <a:r>
              <a:rPr lang="en-US" sz="1202" b="1" i="1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ecbuild_bundle</a:t>
            </a:r>
            <a:r>
              <a:rPr lang="en-US" sz="1202" b="1" i="1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dirty="0"/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ts val="1202"/>
              <a:buFont typeface="Arial"/>
              <a:buNone/>
            </a:pPr>
            <a:r>
              <a:rPr lang="en-US" sz="1202" b="1" i="1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ecbuild_bundle_initialize</a:t>
            </a:r>
            <a:r>
              <a:rPr lang="en-US" sz="1202" b="1" i="1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()</a:t>
            </a:r>
            <a:endParaRPr dirty="0"/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2"/>
              <a:buFont typeface="Arial"/>
              <a:buNone/>
            </a:pPr>
            <a:r>
              <a:rPr lang="en-US" sz="1202" b="0" i="1" u="none" strike="noStrike" cap="none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ecbuild_requires_macro_version</a:t>
            </a: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( 2.7 )</a:t>
            </a:r>
            <a:endParaRPr dirty="0"/>
          </a:p>
          <a:p>
            <a:pPr marL="457200" marR="0" lvl="1" indent="0" algn="l" rtl="0">
              <a:spcBef>
                <a:spcPts val="259"/>
              </a:spcBef>
              <a:spcAft>
                <a:spcPts val="0"/>
              </a:spcAft>
              <a:buClr>
                <a:schemeClr val="dk1"/>
              </a:buClr>
              <a:buSzPts val="1295"/>
              <a:buFont typeface="Arial"/>
              <a:buNone/>
            </a:pPr>
            <a:endParaRPr sz="1295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5763" marR="0" lvl="0" indent="-385763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AutoNum type="arabicPeriod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### Sources</a:t>
            </a:r>
            <a:endParaRPr dirty="0"/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ts val="1202"/>
              <a:buFont typeface="Arial"/>
              <a:buNone/>
            </a:pPr>
            <a:r>
              <a:rPr lang="en-US" sz="1202" b="1" i="1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ecbuild_bundle</a:t>
            </a: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( PROJECT </a:t>
            </a:r>
            <a:r>
              <a:rPr lang="en-US" sz="1202" b="0" i="1" u="none" strike="noStrike" cap="none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eckit</a:t>
            </a: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   GIT "https://</a:t>
            </a:r>
            <a:r>
              <a:rPr lang="en-US" sz="1202" b="0" i="1" u="none" strike="noStrike" cap="none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github.com</a:t>
            </a: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/ECMWF/</a:t>
            </a:r>
            <a:r>
              <a:rPr lang="en-US" sz="1202" b="0" i="1" u="none" strike="noStrike" cap="none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eckit.git</a:t>
            </a: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"     TAG 0.18.5 )</a:t>
            </a:r>
            <a:endParaRPr dirty="0"/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ts val="1202"/>
              <a:buFont typeface="Arial"/>
              <a:buNone/>
            </a:pPr>
            <a:r>
              <a:rPr lang="en-US" sz="1202" b="1" i="1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ecbuild_bundle</a:t>
            </a: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( PROJECT </a:t>
            </a:r>
            <a:r>
              <a:rPr lang="en-US" sz="1202" b="0" i="1" u="none" strike="noStrike" cap="none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fckit</a:t>
            </a: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    GIT "https://</a:t>
            </a:r>
            <a:r>
              <a:rPr lang="en-US" sz="1202" b="0" i="1" u="none" strike="noStrike" cap="none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github.com</a:t>
            </a: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/ECMWF/</a:t>
            </a:r>
            <a:r>
              <a:rPr lang="en-US" sz="1202" b="0" i="1" u="none" strike="noStrike" cap="none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fckit.git</a:t>
            </a: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"      TAG 0.5.0  )</a:t>
            </a:r>
            <a:endParaRPr dirty="0"/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ts val="1202"/>
              <a:buFont typeface="Arial"/>
              <a:buNone/>
            </a:pPr>
            <a:r>
              <a:rPr lang="en-US" sz="1202" b="1" i="1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ecbuild_bundle</a:t>
            </a: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( PROJECT </a:t>
            </a:r>
            <a:r>
              <a:rPr lang="en-US" sz="1202" b="0" i="1" u="none" strike="noStrike" cap="none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crtm</a:t>
            </a: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r>
              <a:rPr lang="en-US" sz="1202" b="1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SOURCE</a:t>
            </a: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“${HOME}/</a:t>
            </a:r>
            <a:r>
              <a:rPr lang="en-US" sz="1202" b="0" i="1" u="none" strike="noStrike" cap="none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jedi</a:t>
            </a: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1202" b="0" i="1" u="none" strike="noStrike" cap="none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crtm</a:t>
            </a: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"                     BRANCH develop   UPDATE )</a:t>
            </a:r>
            <a:endParaRPr dirty="0"/>
          </a:p>
          <a:p>
            <a:pPr marL="400050" marR="0" lvl="1" indent="0" algn="l" rtl="0"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/>
              <a:buNone/>
            </a:pPr>
            <a:r>
              <a:rPr lang="en-US" sz="203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</a:t>
            </a:r>
            <a:endParaRPr dirty="0"/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ts val="1202"/>
              <a:buFont typeface="Arial"/>
              <a:buNone/>
            </a:pPr>
            <a:r>
              <a:rPr lang="en-US" sz="1202" b="1" i="1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ecbuild_bundle</a:t>
            </a: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( PROJECT </a:t>
            </a:r>
            <a:r>
              <a:rPr lang="en-US" sz="1202" b="0" i="1" u="none" strike="noStrike" cap="none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fms</a:t>
            </a: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     GIT "https://</a:t>
            </a:r>
            <a:r>
              <a:rPr lang="en-US" sz="1202" b="0" i="1" u="none" strike="noStrike" cap="none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github.com</a:t>
            </a: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/JCSDA/</a:t>
            </a:r>
            <a:r>
              <a:rPr lang="en-US" sz="1202" b="0" i="1" u="none" strike="noStrike" cap="none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fms.git</a:t>
            </a: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"        BRANCH develop   UPDATE )</a:t>
            </a:r>
            <a:endParaRPr dirty="0"/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ts val="1202"/>
              <a:buFont typeface="Arial"/>
              <a:buNone/>
            </a:pPr>
            <a:r>
              <a:rPr lang="en-US" sz="1202" b="1" i="1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ecbuild_bundle</a:t>
            </a: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( PROJECT fv3      GIT "https://</a:t>
            </a:r>
            <a:r>
              <a:rPr lang="en-US" sz="1202" b="0" i="1" u="none" strike="noStrike" cap="none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github.com</a:t>
            </a: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/JCSDA/fv3.git"         BRANCH develop   UPDATE )</a:t>
            </a:r>
            <a:endParaRPr dirty="0"/>
          </a:p>
          <a:p>
            <a: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ts val="1202"/>
              <a:buFont typeface="Arial"/>
              <a:buNone/>
            </a:pPr>
            <a:r>
              <a:rPr lang="en-US" sz="1202" b="1" i="1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ecbuild_bundle</a:t>
            </a: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( PROJECT fv3-jedi GIT "https://</a:t>
            </a:r>
            <a:r>
              <a:rPr lang="en-US" sz="1202" b="0" i="1" u="none" strike="noStrike" cap="none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github.com</a:t>
            </a:r>
            <a:r>
              <a:rPr lang="en-US" sz="1202" b="0" i="1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/JCSDA/fv3-jedi.git" BRANCH develop   UPDATE )</a:t>
            </a:r>
            <a:endParaRPr dirty="0"/>
          </a:p>
          <a:p>
            <a:pPr marL="400050" marR="0" lvl="1" indent="0" algn="l" rtl="0"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/>
              <a:buNone/>
            </a:pPr>
            <a:endParaRPr sz="203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5763" marR="0" lvl="0" indent="-385763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AutoNum type="arabicPeriod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### finalize</a:t>
            </a:r>
            <a:endParaRPr dirty="0"/>
          </a:p>
          <a:p>
            <a:pPr marL="40005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ts val="1202"/>
              <a:buFont typeface="Arial"/>
              <a:buNone/>
            </a:pPr>
            <a:r>
              <a:rPr lang="en-US" sz="1202" b="1" i="1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ecbuild_bundle_finalize</a:t>
            </a:r>
            <a:r>
              <a:rPr lang="en-US" sz="1202" b="1" i="1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()</a:t>
            </a:r>
            <a:endParaRPr dirty="0"/>
          </a:p>
          <a:p>
            <a:pPr marL="400050" marR="0" lvl="1" indent="0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B22542E-4E0C-3A4B-97CA-CF5703C67313}"/>
              </a:ext>
            </a:extLst>
          </p:cNvPr>
          <p:cNvCxnSpPr>
            <a:cxnSpLocks/>
          </p:cNvCxnSpPr>
          <p:nvPr/>
        </p:nvCxnSpPr>
        <p:spPr>
          <a:xfrm>
            <a:off x="328773" y="3965825"/>
            <a:ext cx="0" cy="1808251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A19D96D-C3CA-D44A-B87A-72A7C6C74746}"/>
              </a:ext>
            </a:extLst>
          </p:cNvPr>
          <p:cNvSpPr txBox="1"/>
          <p:nvPr/>
        </p:nvSpPr>
        <p:spPr>
          <a:xfrm>
            <a:off x="3943350" y="3256908"/>
            <a:ext cx="2198669" cy="30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order does matter 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C8792A-3757-374A-B1AE-07032F8F952F}"/>
              </a:ext>
            </a:extLst>
          </p:cNvPr>
          <p:cNvCxnSpPr/>
          <p:nvPr/>
        </p:nvCxnSpPr>
        <p:spPr>
          <a:xfrm flipH="1">
            <a:off x="421240" y="3369924"/>
            <a:ext cx="3328827" cy="731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47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EE3860-61A4-8444-B3D9-1B25B20F9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42" y="1413912"/>
            <a:ext cx="6059612" cy="3020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7B0A85-87B3-5A49-8BBE-064E7771C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1" y="113016"/>
            <a:ext cx="7771088" cy="914401"/>
          </a:xfrm>
        </p:spPr>
        <p:txBody>
          <a:bodyPr/>
          <a:lstStyle/>
          <a:p>
            <a:r>
              <a:rPr lang="en-US" sz="3600" dirty="0"/>
              <a:t>Structure of fv3-bundle building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A87A19-0A46-5545-985B-E2C617F26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624" y="3275294"/>
            <a:ext cx="6265238" cy="303067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229809-13B6-9F45-89BA-EAF1D0600B9E}"/>
              </a:ext>
            </a:extLst>
          </p:cNvPr>
          <p:cNvCxnSpPr>
            <a:cxnSpLocks/>
          </p:cNvCxnSpPr>
          <p:nvPr/>
        </p:nvCxnSpPr>
        <p:spPr>
          <a:xfrm>
            <a:off x="1058238" y="4048018"/>
            <a:ext cx="801386" cy="1243173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DDE070C6-FE85-4F46-ABAE-7FC00BB89EA7}"/>
              </a:ext>
            </a:extLst>
          </p:cNvPr>
          <p:cNvSpPr/>
          <p:nvPr/>
        </p:nvSpPr>
        <p:spPr>
          <a:xfrm>
            <a:off x="604462" y="1721799"/>
            <a:ext cx="1510301" cy="256854"/>
          </a:xfrm>
          <a:custGeom>
            <a:avLst/>
            <a:gdLst>
              <a:gd name="connsiteX0" fmla="*/ 92468 w 1510301"/>
              <a:gd name="connsiteY0" fmla="*/ 0 h 256854"/>
              <a:gd name="connsiteX1" fmla="*/ 92468 w 1510301"/>
              <a:gd name="connsiteY1" fmla="*/ 0 h 256854"/>
              <a:gd name="connsiteX2" fmla="*/ 544531 w 1510301"/>
              <a:gd name="connsiteY2" fmla="*/ 10274 h 256854"/>
              <a:gd name="connsiteX3" fmla="*/ 626724 w 1510301"/>
              <a:gd name="connsiteY3" fmla="*/ 20548 h 256854"/>
              <a:gd name="connsiteX4" fmla="*/ 791110 w 1510301"/>
              <a:gd name="connsiteY4" fmla="*/ 30822 h 256854"/>
              <a:gd name="connsiteX5" fmla="*/ 1140432 w 1510301"/>
              <a:gd name="connsiteY5" fmla="*/ 51371 h 256854"/>
              <a:gd name="connsiteX6" fmla="*/ 1222625 w 1510301"/>
              <a:gd name="connsiteY6" fmla="*/ 61645 h 256854"/>
              <a:gd name="connsiteX7" fmla="*/ 1294544 w 1510301"/>
              <a:gd name="connsiteY7" fmla="*/ 71919 h 256854"/>
              <a:gd name="connsiteX8" fmla="*/ 1366463 w 1510301"/>
              <a:gd name="connsiteY8" fmla="*/ 92467 h 256854"/>
              <a:gd name="connsiteX9" fmla="*/ 1397286 w 1510301"/>
              <a:gd name="connsiteY9" fmla="*/ 113016 h 256854"/>
              <a:gd name="connsiteX10" fmla="*/ 1428108 w 1510301"/>
              <a:gd name="connsiteY10" fmla="*/ 123290 h 256854"/>
              <a:gd name="connsiteX11" fmla="*/ 1510301 w 1510301"/>
              <a:gd name="connsiteY11" fmla="*/ 184935 h 256854"/>
              <a:gd name="connsiteX12" fmla="*/ 1500027 w 1510301"/>
              <a:gd name="connsiteY12" fmla="*/ 226031 h 256854"/>
              <a:gd name="connsiteX13" fmla="*/ 1469205 w 1510301"/>
              <a:gd name="connsiteY13" fmla="*/ 236305 h 256854"/>
              <a:gd name="connsiteX14" fmla="*/ 1397286 w 1510301"/>
              <a:gd name="connsiteY14" fmla="*/ 246580 h 256854"/>
              <a:gd name="connsiteX15" fmla="*/ 1058238 w 1510301"/>
              <a:gd name="connsiteY15" fmla="*/ 236305 h 256854"/>
              <a:gd name="connsiteX16" fmla="*/ 410967 w 1510301"/>
              <a:gd name="connsiteY16" fmla="*/ 256854 h 256854"/>
              <a:gd name="connsiteX17" fmla="*/ 164387 w 1510301"/>
              <a:gd name="connsiteY17" fmla="*/ 246580 h 256854"/>
              <a:gd name="connsiteX18" fmla="*/ 102742 w 1510301"/>
              <a:gd name="connsiteY18" fmla="*/ 215757 h 256854"/>
              <a:gd name="connsiteX19" fmla="*/ 71919 w 1510301"/>
              <a:gd name="connsiteY19" fmla="*/ 205483 h 256854"/>
              <a:gd name="connsiteX20" fmla="*/ 41097 w 1510301"/>
              <a:gd name="connsiteY20" fmla="*/ 184935 h 256854"/>
              <a:gd name="connsiteX21" fmla="*/ 0 w 1510301"/>
              <a:gd name="connsiteY21" fmla="*/ 143838 h 256854"/>
              <a:gd name="connsiteX22" fmla="*/ 20549 w 1510301"/>
              <a:gd name="connsiteY22" fmla="*/ 71919 h 256854"/>
              <a:gd name="connsiteX23" fmla="*/ 82193 w 1510301"/>
              <a:gd name="connsiteY23" fmla="*/ 41096 h 256854"/>
              <a:gd name="connsiteX24" fmla="*/ 92468 w 1510301"/>
              <a:gd name="connsiteY24" fmla="*/ 0 h 25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10301" h="256854">
                <a:moveTo>
                  <a:pt x="92468" y="0"/>
                </a:moveTo>
                <a:lnTo>
                  <a:pt x="92468" y="0"/>
                </a:lnTo>
                <a:lnTo>
                  <a:pt x="544531" y="10274"/>
                </a:lnTo>
                <a:cubicBezTo>
                  <a:pt x="572121" y="11335"/>
                  <a:pt x="599208" y="18255"/>
                  <a:pt x="626724" y="20548"/>
                </a:cubicBezTo>
                <a:cubicBezTo>
                  <a:pt x="681437" y="25107"/>
                  <a:pt x="736302" y="27598"/>
                  <a:pt x="791110" y="30822"/>
                </a:cubicBezTo>
                <a:lnTo>
                  <a:pt x="1140432" y="51371"/>
                </a:lnTo>
                <a:cubicBezTo>
                  <a:pt x="1167947" y="53664"/>
                  <a:pt x="1195256" y="57996"/>
                  <a:pt x="1222625" y="61645"/>
                </a:cubicBezTo>
                <a:cubicBezTo>
                  <a:pt x="1246629" y="64845"/>
                  <a:pt x="1270718" y="67587"/>
                  <a:pt x="1294544" y="71919"/>
                </a:cubicBezTo>
                <a:cubicBezTo>
                  <a:pt x="1322927" y="77080"/>
                  <a:pt x="1340054" y="83664"/>
                  <a:pt x="1366463" y="92467"/>
                </a:cubicBezTo>
                <a:cubicBezTo>
                  <a:pt x="1376737" y="99317"/>
                  <a:pt x="1386241" y="107494"/>
                  <a:pt x="1397286" y="113016"/>
                </a:cubicBezTo>
                <a:cubicBezTo>
                  <a:pt x="1406972" y="117859"/>
                  <a:pt x="1418641" y="118031"/>
                  <a:pt x="1428108" y="123290"/>
                </a:cubicBezTo>
                <a:cubicBezTo>
                  <a:pt x="1480390" y="152335"/>
                  <a:pt x="1479125" y="153757"/>
                  <a:pt x="1510301" y="184935"/>
                </a:cubicBezTo>
                <a:cubicBezTo>
                  <a:pt x="1506876" y="198634"/>
                  <a:pt x="1508848" y="215005"/>
                  <a:pt x="1500027" y="226031"/>
                </a:cubicBezTo>
                <a:cubicBezTo>
                  <a:pt x="1493262" y="234488"/>
                  <a:pt x="1479824" y="234181"/>
                  <a:pt x="1469205" y="236305"/>
                </a:cubicBezTo>
                <a:cubicBezTo>
                  <a:pt x="1445459" y="241054"/>
                  <a:pt x="1421259" y="243155"/>
                  <a:pt x="1397286" y="246580"/>
                </a:cubicBezTo>
                <a:cubicBezTo>
                  <a:pt x="1284270" y="243155"/>
                  <a:pt x="1171306" y="236305"/>
                  <a:pt x="1058238" y="236305"/>
                </a:cubicBezTo>
                <a:cubicBezTo>
                  <a:pt x="967172" y="236305"/>
                  <a:pt x="526860" y="252715"/>
                  <a:pt x="410967" y="256854"/>
                </a:cubicBezTo>
                <a:cubicBezTo>
                  <a:pt x="328774" y="253429"/>
                  <a:pt x="246427" y="252657"/>
                  <a:pt x="164387" y="246580"/>
                </a:cubicBezTo>
                <a:cubicBezTo>
                  <a:pt x="134072" y="244334"/>
                  <a:pt x="128640" y="228706"/>
                  <a:pt x="102742" y="215757"/>
                </a:cubicBezTo>
                <a:cubicBezTo>
                  <a:pt x="93055" y="210914"/>
                  <a:pt x="82193" y="208908"/>
                  <a:pt x="71919" y="205483"/>
                </a:cubicBezTo>
                <a:cubicBezTo>
                  <a:pt x="61645" y="198634"/>
                  <a:pt x="50472" y="192971"/>
                  <a:pt x="41097" y="184935"/>
                </a:cubicBezTo>
                <a:cubicBezTo>
                  <a:pt x="26388" y="172327"/>
                  <a:pt x="0" y="143838"/>
                  <a:pt x="0" y="143838"/>
                </a:cubicBezTo>
                <a:cubicBezTo>
                  <a:pt x="672" y="141149"/>
                  <a:pt x="15187" y="78621"/>
                  <a:pt x="20549" y="71919"/>
                </a:cubicBezTo>
                <a:cubicBezTo>
                  <a:pt x="36848" y="51545"/>
                  <a:pt x="60297" y="49854"/>
                  <a:pt x="82193" y="41096"/>
                </a:cubicBezTo>
                <a:cubicBezTo>
                  <a:pt x="89303" y="38252"/>
                  <a:pt x="95892" y="34247"/>
                  <a:pt x="92468" y="0"/>
                </a:cubicBezTo>
                <a:close/>
              </a:path>
            </a:pathLst>
          </a:cu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A988817-2336-3B47-9E43-37B4F3F0FD62}"/>
              </a:ext>
            </a:extLst>
          </p:cNvPr>
          <p:cNvSpPr/>
          <p:nvPr/>
        </p:nvSpPr>
        <p:spPr>
          <a:xfrm>
            <a:off x="2195045" y="3556052"/>
            <a:ext cx="1510301" cy="256854"/>
          </a:xfrm>
          <a:custGeom>
            <a:avLst/>
            <a:gdLst>
              <a:gd name="connsiteX0" fmla="*/ 92468 w 1510301"/>
              <a:gd name="connsiteY0" fmla="*/ 0 h 256854"/>
              <a:gd name="connsiteX1" fmla="*/ 92468 w 1510301"/>
              <a:gd name="connsiteY1" fmla="*/ 0 h 256854"/>
              <a:gd name="connsiteX2" fmla="*/ 544531 w 1510301"/>
              <a:gd name="connsiteY2" fmla="*/ 10274 h 256854"/>
              <a:gd name="connsiteX3" fmla="*/ 626724 w 1510301"/>
              <a:gd name="connsiteY3" fmla="*/ 20548 h 256854"/>
              <a:gd name="connsiteX4" fmla="*/ 791110 w 1510301"/>
              <a:gd name="connsiteY4" fmla="*/ 30822 h 256854"/>
              <a:gd name="connsiteX5" fmla="*/ 1140432 w 1510301"/>
              <a:gd name="connsiteY5" fmla="*/ 51371 h 256854"/>
              <a:gd name="connsiteX6" fmla="*/ 1222625 w 1510301"/>
              <a:gd name="connsiteY6" fmla="*/ 61645 h 256854"/>
              <a:gd name="connsiteX7" fmla="*/ 1294544 w 1510301"/>
              <a:gd name="connsiteY7" fmla="*/ 71919 h 256854"/>
              <a:gd name="connsiteX8" fmla="*/ 1366463 w 1510301"/>
              <a:gd name="connsiteY8" fmla="*/ 92467 h 256854"/>
              <a:gd name="connsiteX9" fmla="*/ 1397286 w 1510301"/>
              <a:gd name="connsiteY9" fmla="*/ 113016 h 256854"/>
              <a:gd name="connsiteX10" fmla="*/ 1428108 w 1510301"/>
              <a:gd name="connsiteY10" fmla="*/ 123290 h 256854"/>
              <a:gd name="connsiteX11" fmla="*/ 1510301 w 1510301"/>
              <a:gd name="connsiteY11" fmla="*/ 184935 h 256854"/>
              <a:gd name="connsiteX12" fmla="*/ 1500027 w 1510301"/>
              <a:gd name="connsiteY12" fmla="*/ 226031 h 256854"/>
              <a:gd name="connsiteX13" fmla="*/ 1469205 w 1510301"/>
              <a:gd name="connsiteY13" fmla="*/ 236305 h 256854"/>
              <a:gd name="connsiteX14" fmla="*/ 1397286 w 1510301"/>
              <a:gd name="connsiteY14" fmla="*/ 246580 h 256854"/>
              <a:gd name="connsiteX15" fmla="*/ 1058238 w 1510301"/>
              <a:gd name="connsiteY15" fmla="*/ 236305 h 256854"/>
              <a:gd name="connsiteX16" fmla="*/ 410967 w 1510301"/>
              <a:gd name="connsiteY16" fmla="*/ 256854 h 256854"/>
              <a:gd name="connsiteX17" fmla="*/ 164387 w 1510301"/>
              <a:gd name="connsiteY17" fmla="*/ 246580 h 256854"/>
              <a:gd name="connsiteX18" fmla="*/ 102742 w 1510301"/>
              <a:gd name="connsiteY18" fmla="*/ 215757 h 256854"/>
              <a:gd name="connsiteX19" fmla="*/ 71919 w 1510301"/>
              <a:gd name="connsiteY19" fmla="*/ 205483 h 256854"/>
              <a:gd name="connsiteX20" fmla="*/ 41097 w 1510301"/>
              <a:gd name="connsiteY20" fmla="*/ 184935 h 256854"/>
              <a:gd name="connsiteX21" fmla="*/ 0 w 1510301"/>
              <a:gd name="connsiteY21" fmla="*/ 143838 h 256854"/>
              <a:gd name="connsiteX22" fmla="*/ 20549 w 1510301"/>
              <a:gd name="connsiteY22" fmla="*/ 71919 h 256854"/>
              <a:gd name="connsiteX23" fmla="*/ 82193 w 1510301"/>
              <a:gd name="connsiteY23" fmla="*/ 41096 h 256854"/>
              <a:gd name="connsiteX24" fmla="*/ 92468 w 1510301"/>
              <a:gd name="connsiteY24" fmla="*/ 0 h 25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10301" h="256854">
                <a:moveTo>
                  <a:pt x="92468" y="0"/>
                </a:moveTo>
                <a:lnTo>
                  <a:pt x="92468" y="0"/>
                </a:lnTo>
                <a:lnTo>
                  <a:pt x="544531" y="10274"/>
                </a:lnTo>
                <a:cubicBezTo>
                  <a:pt x="572121" y="11335"/>
                  <a:pt x="599208" y="18255"/>
                  <a:pt x="626724" y="20548"/>
                </a:cubicBezTo>
                <a:cubicBezTo>
                  <a:pt x="681437" y="25107"/>
                  <a:pt x="736302" y="27598"/>
                  <a:pt x="791110" y="30822"/>
                </a:cubicBezTo>
                <a:lnTo>
                  <a:pt x="1140432" y="51371"/>
                </a:lnTo>
                <a:cubicBezTo>
                  <a:pt x="1167947" y="53664"/>
                  <a:pt x="1195256" y="57996"/>
                  <a:pt x="1222625" y="61645"/>
                </a:cubicBezTo>
                <a:cubicBezTo>
                  <a:pt x="1246629" y="64845"/>
                  <a:pt x="1270718" y="67587"/>
                  <a:pt x="1294544" y="71919"/>
                </a:cubicBezTo>
                <a:cubicBezTo>
                  <a:pt x="1322927" y="77080"/>
                  <a:pt x="1340054" y="83664"/>
                  <a:pt x="1366463" y="92467"/>
                </a:cubicBezTo>
                <a:cubicBezTo>
                  <a:pt x="1376737" y="99317"/>
                  <a:pt x="1386241" y="107494"/>
                  <a:pt x="1397286" y="113016"/>
                </a:cubicBezTo>
                <a:cubicBezTo>
                  <a:pt x="1406972" y="117859"/>
                  <a:pt x="1418641" y="118031"/>
                  <a:pt x="1428108" y="123290"/>
                </a:cubicBezTo>
                <a:cubicBezTo>
                  <a:pt x="1480390" y="152335"/>
                  <a:pt x="1479125" y="153757"/>
                  <a:pt x="1510301" y="184935"/>
                </a:cubicBezTo>
                <a:cubicBezTo>
                  <a:pt x="1506876" y="198634"/>
                  <a:pt x="1508848" y="215005"/>
                  <a:pt x="1500027" y="226031"/>
                </a:cubicBezTo>
                <a:cubicBezTo>
                  <a:pt x="1493262" y="234488"/>
                  <a:pt x="1479824" y="234181"/>
                  <a:pt x="1469205" y="236305"/>
                </a:cubicBezTo>
                <a:cubicBezTo>
                  <a:pt x="1445459" y="241054"/>
                  <a:pt x="1421259" y="243155"/>
                  <a:pt x="1397286" y="246580"/>
                </a:cubicBezTo>
                <a:cubicBezTo>
                  <a:pt x="1284270" y="243155"/>
                  <a:pt x="1171306" y="236305"/>
                  <a:pt x="1058238" y="236305"/>
                </a:cubicBezTo>
                <a:cubicBezTo>
                  <a:pt x="967172" y="236305"/>
                  <a:pt x="526860" y="252715"/>
                  <a:pt x="410967" y="256854"/>
                </a:cubicBezTo>
                <a:cubicBezTo>
                  <a:pt x="328774" y="253429"/>
                  <a:pt x="246427" y="252657"/>
                  <a:pt x="164387" y="246580"/>
                </a:cubicBezTo>
                <a:cubicBezTo>
                  <a:pt x="134072" y="244334"/>
                  <a:pt x="128640" y="228706"/>
                  <a:pt x="102742" y="215757"/>
                </a:cubicBezTo>
                <a:cubicBezTo>
                  <a:pt x="93055" y="210914"/>
                  <a:pt x="82193" y="208908"/>
                  <a:pt x="71919" y="205483"/>
                </a:cubicBezTo>
                <a:cubicBezTo>
                  <a:pt x="61645" y="198634"/>
                  <a:pt x="50472" y="192971"/>
                  <a:pt x="41097" y="184935"/>
                </a:cubicBezTo>
                <a:cubicBezTo>
                  <a:pt x="26388" y="172327"/>
                  <a:pt x="0" y="143838"/>
                  <a:pt x="0" y="143838"/>
                </a:cubicBezTo>
                <a:cubicBezTo>
                  <a:pt x="672" y="141149"/>
                  <a:pt x="15187" y="78621"/>
                  <a:pt x="20549" y="71919"/>
                </a:cubicBezTo>
                <a:cubicBezTo>
                  <a:pt x="36848" y="51545"/>
                  <a:pt x="60297" y="49854"/>
                  <a:pt x="82193" y="41096"/>
                </a:cubicBezTo>
                <a:cubicBezTo>
                  <a:pt x="89303" y="38252"/>
                  <a:pt x="95892" y="34247"/>
                  <a:pt x="92468" y="0"/>
                </a:cubicBezTo>
                <a:close/>
              </a:path>
            </a:pathLst>
          </a:cu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4466</Words>
  <Application>Microsoft Macintosh PowerPoint</Application>
  <PresentationFormat>On-screen Show (4:3)</PresentationFormat>
  <Paragraphs>659</Paragraphs>
  <Slides>44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Noto Sans Symbols</vt:lpstr>
      <vt:lpstr>Arial</vt:lpstr>
      <vt:lpstr>Calibri</vt:lpstr>
      <vt:lpstr>Courier New</vt:lpstr>
      <vt:lpstr>Mangal</vt:lpstr>
      <vt:lpstr>Times New Roman</vt:lpstr>
      <vt:lpstr>Verdana</vt:lpstr>
      <vt:lpstr>1_Office Theme</vt:lpstr>
      <vt:lpstr>ecBuild, ctest, debug and adding test</vt:lpstr>
      <vt:lpstr>Structure of fv3-bundle building system</vt:lpstr>
      <vt:lpstr>ecBuild https://github.com/ecmwf/ecbuild</vt:lpstr>
      <vt:lpstr>Usage</vt:lpstr>
      <vt:lpstr>fv3-bundle bundle building system</vt:lpstr>
      <vt:lpstr>ecBuild Bundle</vt:lpstr>
      <vt:lpstr>Structure of CMakeLists.txt using ecBuild</vt:lpstr>
      <vt:lpstr>Structure of CMakeLists.txt using ecBuild</vt:lpstr>
      <vt:lpstr>Structure of fv3-bundle building system</vt:lpstr>
      <vt:lpstr>Structure of CMakeLists.txt using ecBuild</vt:lpstr>
      <vt:lpstr>Structure of CMakeLists.txt using ecBuild</vt:lpstr>
      <vt:lpstr>Structure of CMakeLists.txt using ecBuild</vt:lpstr>
      <vt:lpstr>Structure of CMakeLists.txt using ecBuild</vt:lpstr>
      <vt:lpstr>Structure of CMakeLists.txt using ecBuild</vt:lpstr>
      <vt:lpstr>Structure of CMakeLists.txt using ecBuild</vt:lpstr>
      <vt:lpstr>Structure of CMakeLists.txt using ecBuild</vt:lpstr>
      <vt:lpstr>Add Dependencies</vt:lpstr>
      <vt:lpstr>JEDI working Philosophy</vt:lpstr>
      <vt:lpstr>Basic ctest usage in JEDI</vt:lpstr>
      <vt:lpstr>Basic ctest usage in JEDI</vt:lpstr>
      <vt:lpstr>Debug failed test</vt:lpstr>
      <vt:lpstr>Debug with kdbg in Singularity</vt:lpstr>
      <vt:lpstr>Debug with kdbg in Singularity</vt:lpstr>
      <vt:lpstr>Testing Directory Governance</vt:lpstr>
      <vt:lpstr>PowerPoint Presentation</vt:lpstr>
      <vt:lpstr>Basics of Boost Test</vt:lpstr>
      <vt:lpstr>Basics of Boost Test Suite</vt:lpstr>
      <vt:lpstr>Boost Test with Fixture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Adding a new test in JEDI</vt:lpstr>
      <vt:lpstr>Adding a new test in JEDI</vt:lpstr>
      <vt:lpstr> Adding a new test JEDI </vt:lpstr>
      <vt:lpstr>Adding a new test in JEDI</vt:lpstr>
      <vt:lpstr>Adding a new test in JEDI</vt:lpstr>
      <vt:lpstr>Adding a new test in JEDI</vt:lpstr>
      <vt:lpstr>Adding a new test in JEDI</vt:lpstr>
      <vt:lpstr>Adding a new test in JEDI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ecBuild, ctest, debug and adding test</dc:title>
  <cp:lastModifiedBy>Microsoft Office User</cp:lastModifiedBy>
  <cp:revision>37</cp:revision>
  <dcterms:modified xsi:type="dcterms:W3CDTF">2018-11-16T14:16:07Z</dcterms:modified>
</cp:coreProperties>
</file>