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433" r:id="rId3"/>
    <p:sldId id="297" r:id="rId4"/>
    <p:sldId id="257" r:id="rId5"/>
    <p:sldId id="392" r:id="rId6"/>
    <p:sldId id="418" r:id="rId7"/>
    <p:sldId id="416" r:id="rId8"/>
    <p:sldId id="439" r:id="rId9"/>
    <p:sldId id="417" r:id="rId10"/>
    <p:sldId id="419" r:id="rId11"/>
    <p:sldId id="420" r:id="rId12"/>
    <p:sldId id="421" r:id="rId13"/>
    <p:sldId id="422" r:id="rId14"/>
    <p:sldId id="432" r:id="rId15"/>
    <p:sldId id="423" r:id="rId16"/>
    <p:sldId id="424" r:id="rId17"/>
    <p:sldId id="425" r:id="rId18"/>
    <p:sldId id="268" r:id="rId19"/>
    <p:sldId id="430" r:id="rId20"/>
    <p:sldId id="438" r:id="rId21"/>
    <p:sldId id="435" r:id="rId22"/>
    <p:sldId id="441" r:id="rId23"/>
    <p:sldId id="437" r:id="rId24"/>
    <p:sldId id="442" r:id="rId25"/>
    <p:sldId id="415" r:id="rId26"/>
    <p:sldId id="426" r:id="rId27"/>
    <p:sldId id="427" r:id="rId28"/>
    <p:sldId id="446" r:id="rId29"/>
    <p:sldId id="443" r:id="rId30"/>
    <p:sldId id="444" r:id="rId31"/>
    <p:sldId id="428" r:id="rId32"/>
    <p:sldId id="429" r:id="rId33"/>
    <p:sldId id="431" r:id="rId34"/>
    <p:sldId id="281" r:id="rId35"/>
    <p:sldId id="434" r:id="rId36"/>
    <p:sldId id="312" r:id="rId37"/>
    <p:sldId id="44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333"/>
    <a:srgbClr val="FFFFFF"/>
    <a:srgbClr val="F1DB3B"/>
    <a:srgbClr val="AF8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21"/>
    <p:restoredTop sz="95329"/>
  </p:normalViewPr>
  <p:slideViewPr>
    <p:cSldViewPr snapToGrid="0" snapToObjects="1">
      <p:cViewPr>
        <p:scale>
          <a:sx n="96" d="100"/>
          <a:sy n="96" d="100"/>
        </p:scale>
        <p:origin x="568"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9EB47D-FC60-D245-ABCB-28ECBE8214BB}" type="datetimeFigureOut">
              <a:rPr lang="en-US" smtClean="0"/>
              <a:t>11/13/18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419385-5266-524A-8E90-A28FB07813AD}" type="slidenum">
              <a:rPr lang="en-US" smtClean="0"/>
              <a:t>‹#›</a:t>
            </a:fld>
            <a:endParaRPr lang="en-US"/>
          </a:p>
        </p:txBody>
      </p:sp>
    </p:spTree>
    <p:extLst>
      <p:ext uri="{BB962C8B-B14F-4D97-AF65-F5344CB8AC3E}">
        <p14:creationId xmlns:p14="http://schemas.microsoft.com/office/powerpoint/2010/main" val="1604491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419385-5266-524A-8E90-A28FB07813AD}" type="slidenum">
              <a:rPr lang="en-US" smtClean="0"/>
              <a:t>1</a:t>
            </a:fld>
            <a:endParaRPr lang="en-US"/>
          </a:p>
        </p:txBody>
      </p:sp>
    </p:spTree>
    <p:extLst>
      <p:ext uri="{BB962C8B-B14F-4D97-AF65-F5344CB8AC3E}">
        <p14:creationId xmlns:p14="http://schemas.microsoft.com/office/powerpoint/2010/main" val="221996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419385-5266-524A-8E90-A28FB07813AD}" type="slidenum">
              <a:rPr lang="en-US" smtClean="0"/>
              <a:t>18</a:t>
            </a:fld>
            <a:endParaRPr lang="en-US"/>
          </a:p>
        </p:txBody>
      </p:sp>
    </p:spTree>
    <p:extLst>
      <p:ext uri="{BB962C8B-B14F-4D97-AF65-F5344CB8AC3E}">
        <p14:creationId xmlns:p14="http://schemas.microsoft.com/office/powerpoint/2010/main" val="3000992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A59F5-B058-BC4E-BCB8-FDF90AEF84BB}"/>
              </a:ext>
            </a:extLst>
          </p:cNvPr>
          <p:cNvSpPr>
            <a:spLocks noGrp="1"/>
          </p:cNvSpPr>
          <p:nvPr>
            <p:ph type="ctrTitle"/>
          </p:nvPr>
        </p:nvSpPr>
        <p:spPr>
          <a:xfrm>
            <a:off x="1524000" y="1122363"/>
            <a:ext cx="9144000" cy="2387600"/>
          </a:xfrm>
        </p:spPr>
        <p:txBody>
          <a:bodyPr anchor="b"/>
          <a:lstStyle>
            <a:lvl1pPr algn="ctr">
              <a:defRPr sz="6000">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B6F34BB3-32C3-0746-8DBA-8F501D78BC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58ED15-26D0-134B-A44E-FA2AE459F6F7}"/>
              </a:ext>
            </a:extLst>
          </p:cNvPr>
          <p:cNvSpPr>
            <a:spLocks noGrp="1"/>
          </p:cNvSpPr>
          <p:nvPr>
            <p:ph type="dt" sz="half" idx="10"/>
          </p:nvPr>
        </p:nvSpPr>
        <p:spPr>
          <a:xfrm>
            <a:off x="838200" y="6356350"/>
            <a:ext cx="2743200" cy="365125"/>
          </a:xfrm>
          <a:prstGeom prst="rect">
            <a:avLst/>
          </a:prstGeom>
        </p:spPr>
        <p:txBody>
          <a:bodyPr/>
          <a:lstStyle/>
          <a:p>
            <a:fld id="{7EC65165-2404-CE4D-A900-859B1F4AF2DB}" type="datetimeFigureOut">
              <a:rPr lang="en-US" smtClean="0"/>
              <a:t>11/13/18</a:t>
            </a:fld>
            <a:endParaRPr lang="en-US"/>
          </a:p>
        </p:txBody>
      </p:sp>
      <p:sp>
        <p:nvSpPr>
          <p:cNvPr id="5" name="Footer Placeholder 4">
            <a:extLst>
              <a:ext uri="{FF2B5EF4-FFF2-40B4-BE49-F238E27FC236}">
                <a16:creationId xmlns:a16="http://schemas.microsoft.com/office/drawing/2014/main" id="{F25AFA8E-3732-3543-A7F8-A21340B10C65}"/>
              </a:ext>
            </a:extLst>
          </p:cNvPr>
          <p:cNvSpPr>
            <a:spLocks noGrp="1"/>
          </p:cNvSpPr>
          <p:nvPr>
            <p:ph type="ftr" sz="quarter" idx="11"/>
          </p:nvPr>
        </p:nvSpPr>
        <p:spPr>
          <a:xfrm>
            <a:off x="190500" y="6424612"/>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C7CE6C9-2392-E64A-83B0-CF70182EA8B5}"/>
              </a:ext>
            </a:extLst>
          </p:cNvPr>
          <p:cNvSpPr>
            <a:spLocks noGrp="1"/>
          </p:cNvSpPr>
          <p:nvPr>
            <p:ph type="sldNum" sz="quarter" idx="12"/>
          </p:nvPr>
        </p:nvSpPr>
        <p:spPr/>
        <p:txBody>
          <a:bodyPr/>
          <a:lstStyle/>
          <a:p>
            <a:fld id="{D9A58F4A-EA1E-3D44-AD5A-27BAE630CE99}" type="slidenum">
              <a:rPr lang="en-US" smtClean="0"/>
              <a:t>‹#›</a:t>
            </a:fld>
            <a:endParaRPr lang="en-US"/>
          </a:p>
        </p:txBody>
      </p:sp>
    </p:spTree>
    <p:extLst>
      <p:ext uri="{BB962C8B-B14F-4D97-AF65-F5344CB8AC3E}">
        <p14:creationId xmlns:p14="http://schemas.microsoft.com/office/powerpoint/2010/main" val="1612899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A3B5-5640-9943-8B04-7887661329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9892FA-F857-D04E-B0AB-BC57DDC90A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3E8EE-BB8F-EE49-8C03-375E0F83B370}"/>
              </a:ext>
            </a:extLst>
          </p:cNvPr>
          <p:cNvSpPr>
            <a:spLocks noGrp="1"/>
          </p:cNvSpPr>
          <p:nvPr>
            <p:ph type="dt" sz="half" idx="10"/>
          </p:nvPr>
        </p:nvSpPr>
        <p:spPr>
          <a:xfrm>
            <a:off x="838200" y="6356350"/>
            <a:ext cx="2743200" cy="365125"/>
          </a:xfrm>
          <a:prstGeom prst="rect">
            <a:avLst/>
          </a:prstGeom>
        </p:spPr>
        <p:txBody>
          <a:bodyPr/>
          <a:lstStyle/>
          <a:p>
            <a:fld id="{7EC65165-2404-CE4D-A900-859B1F4AF2DB}" type="datetimeFigureOut">
              <a:rPr lang="en-US" smtClean="0"/>
              <a:t>11/13/18</a:t>
            </a:fld>
            <a:endParaRPr lang="en-US"/>
          </a:p>
        </p:txBody>
      </p:sp>
      <p:sp>
        <p:nvSpPr>
          <p:cNvPr id="5" name="Footer Placeholder 4">
            <a:extLst>
              <a:ext uri="{FF2B5EF4-FFF2-40B4-BE49-F238E27FC236}">
                <a16:creationId xmlns:a16="http://schemas.microsoft.com/office/drawing/2014/main" id="{28E92A62-F4A5-0747-84B4-219D6A7D2D24}"/>
              </a:ext>
            </a:extLst>
          </p:cNvPr>
          <p:cNvSpPr>
            <a:spLocks noGrp="1"/>
          </p:cNvSpPr>
          <p:nvPr>
            <p:ph type="ftr" sz="quarter" idx="11"/>
          </p:nvPr>
        </p:nvSpPr>
        <p:spPr>
          <a:xfrm>
            <a:off x="190500" y="642461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4598323-B8A3-F542-8AF3-6C6F776BF78F}"/>
              </a:ext>
            </a:extLst>
          </p:cNvPr>
          <p:cNvSpPr>
            <a:spLocks noGrp="1"/>
          </p:cNvSpPr>
          <p:nvPr>
            <p:ph type="sldNum" sz="quarter" idx="12"/>
          </p:nvPr>
        </p:nvSpPr>
        <p:spPr/>
        <p:txBody>
          <a:bodyPr/>
          <a:lstStyle/>
          <a:p>
            <a:fld id="{D9A58F4A-EA1E-3D44-AD5A-27BAE630CE99}" type="slidenum">
              <a:rPr lang="en-US" smtClean="0"/>
              <a:t>‹#›</a:t>
            </a:fld>
            <a:endParaRPr lang="en-US"/>
          </a:p>
        </p:txBody>
      </p:sp>
    </p:spTree>
    <p:extLst>
      <p:ext uri="{BB962C8B-B14F-4D97-AF65-F5344CB8AC3E}">
        <p14:creationId xmlns:p14="http://schemas.microsoft.com/office/powerpoint/2010/main" val="1307842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150727-A67F-4545-A425-B428162362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22EAF2-F29D-0F4D-AB51-3C58D21C2F5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B7A2D5-9856-3044-8F87-8B043C50A487}"/>
              </a:ext>
            </a:extLst>
          </p:cNvPr>
          <p:cNvSpPr>
            <a:spLocks noGrp="1"/>
          </p:cNvSpPr>
          <p:nvPr>
            <p:ph type="dt" sz="half" idx="10"/>
          </p:nvPr>
        </p:nvSpPr>
        <p:spPr>
          <a:xfrm>
            <a:off x="838200" y="6356350"/>
            <a:ext cx="2743200" cy="365125"/>
          </a:xfrm>
          <a:prstGeom prst="rect">
            <a:avLst/>
          </a:prstGeom>
        </p:spPr>
        <p:txBody>
          <a:bodyPr/>
          <a:lstStyle/>
          <a:p>
            <a:fld id="{7EC65165-2404-CE4D-A900-859B1F4AF2DB}" type="datetimeFigureOut">
              <a:rPr lang="en-US" smtClean="0"/>
              <a:t>11/13/18</a:t>
            </a:fld>
            <a:endParaRPr lang="en-US"/>
          </a:p>
        </p:txBody>
      </p:sp>
      <p:sp>
        <p:nvSpPr>
          <p:cNvPr id="5" name="Footer Placeholder 4">
            <a:extLst>
              <a:ext uri="{FF2B5EF4-FFF2-40B4-BE49-F238E27FC236}">
                <a16:creationId xmlns:a16="http://schemas.microsoft.com/office/drawing/2014/main" id="{E27A1E96-D0D1-9C47-92AB-D9A5A17DB52C}"/>
              </a:ext>
            </a:extLst>
          </p:cNvPr>
          <p:cNvSpPr>
            <a:spLocks noGrp="1"/>
          </p:cNvSpPr>
          <p:nvPr>
            <p:ph type="ftr" sz="quarter" idx="11"/>
          </p:nvPr>
        </p:nvSpPr>
        <p:spPr>
          <a:xfrm>
            <a:off x="190500" y="642461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F3C67-CC69-0A4B-A36A-92E8CEB41B37}"/>
              </a:ext>
            </a:extLst>
          </p:cNvPr>
          <p:cNvSpPr>
            <a:spLocks noGrp="1"/>
          </p:cNvSpPr>
          <p:nvPr>
            <p:ph type="sldNum" sz="quarter" idx="12"/>
          </p:nvPr>
        </p:nvSpPr>
        <p:spPr/>
        <p:txBody>
          <a:bodyPr/>
          <a:lstStyle/>
          <a:p>
            <a:fld id="{D9A58F4A-EA1E-3D44-AD5A-27BAE630CE99}" type="slidenum">
              <a:rPr lang="en-US" smtClean="0"/>
              <a:t>‹#›</a:t>
            </a:fld>
            <a:endParaRPr lang="en-US"/>
          </a:p>
        </p:txBody>
      </p:sp>
    </p:spTree>
    <p:extLst>
      <p:ext uri="{BB962C8B-B14F-4D97-AF65-F5344CB8AC3E}">
        <p14:creationId xmlns:p14="http://schemas.microsoft.com/office/powerpoint/2010/main" val="254242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02071-0374-E547-9B30-7E54B415FCB3}"/>
              </a:ext>
            </a:extLst>
          </p:cNvPr>
          <p:cNvSpPr>
            <a:spLocks noGrp="1"/>
          </p:cNvSpPr>
          <p:nvPr>
            <p:ph type="title"/>
          </p:nvPr>
        </p:nvSpPr>
        <p:spPr/>
        <p:txBody>
          <a:bodyPr/>
          <a:lstStyle/>
          <a:p>
            <a:r>
              <a:rPr lang="en-US" dirty="0"/>
              <a:t>Click to edit Master title style</a:t>
            </a:r>
          </a:p>
        </p:txBody>
      </p:sp>
      <p:sp>
        <p:nvSpPr>
          <p:cNvPr id="6" name="Text Placeholder 5">
            <a:extLst>
              <a:ext uri="{FF2B5EF4-FFF2-40B4-BE49-F238E27FC236}">
                <a16:creationId xmlns:a16="http://schemas.microsoft.com/office/drawing/2014/main" id="{E92126F6-6315-0844-A018-B4278C113B30}"/>
              </a:ext>
            </a:extLst>
          </p:cNvPr>
          <p:cNvSpPr>
            <a:spLocks noGrp="1"/>
          </p:cNvSpPr>
          <p:nvPr>
            <p:ph type="body" sz="quarter" idx="10"/>
          </p:nvPr>
        </p:nvSpPr>
        <p:spPr>
          <a:xfrm>
            <a:off x="409990" y="1444143"/>
            <a:ext cx="11410950" cy="50228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203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CE66-7ED1-2B41-BE8E-1F37A0D1EB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C7AE38-3071-244C-AD1B-49F2F53601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72D4E7C-5878-DE46-A042-43E1CC49DCFF}"/>
              </a:ext>
            </a:extLst>
          </p:cNvPr>
          <p:cNvSpPr>
            <a:spLocks noGrp="1"/>
          </p:cNvSpPr>
          <p:nvPr>
            <p:ph type="dt" sz="half" idx="10"/>
          </p:nvPr>
        </p:nvSpPr>
        <p:spPr>
          <a:xfrm>
            <a:off x="838200" y="6356350"/>
            <a:ext cx="2743200" cy="365125"/>
          </a:xfrm>
          <a:prstGeom prst="rect">
            <a:avLst/>
          </a:prstGeom>
        </p:spPr>
        <p:txBody>
          <a:bodyPr/>
          <a:lstStyle/>
          <a:p>
            <a:fld id="{7EC65165-2404-CE4D-A900-859B1F4AF2DB}" type="datetimeFigureOut">
              <a:rPr lang="en-US" smtClean="0"/>
              <a:t>11/13/18</a:t>
            </a:fld>
            <a:endParaRPr lang="en-US"/>
          </a:p>
        </p:txBody>
      </p:sp>
      <p:sp>
        <p:nvSpPr>
          <p:cNvPr id="5" name="Footer Placeholder 4">
            <a:extLst>
              <a:ext uri="{FF2B5EF4-FFF2-40B4-BE49-F238E27FC236}">
                <a16:creationId xmlns:a16="http://schemas.microsoft.com/office/drawing/2014/main" id="{1177FCA0-4C63-A348-8762-AD7B3274D2B0}"/>
              </a:ext>
            </a:extLst>
          </p:cNvPr>
          <p:cNvSpPr>
            <a:spLocks noGrp="1"/>
          </p:cNvSpPr>
          <p:nvPr>
            <p:ph type="ftr" sz="quarter" idx="11"/>
          </p:nvPr>
        </p:nvSpPr>
        <p:spPr>
          <a:xfrm>
            <a:off x="190500" y="642461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E2CBFE-411D-2B47-B142-D57B6C7CD7CF}"/>
              </a:ext>
            </a:extLst>
          </p:cNvPr>
          <p:cNvSpPr>
            <a:spLocks noGrp="1"/>
          </p:cNvSpPr>
          <p:nvPr>
            <p:ph type="sldNum" sz="quarter" idx="12"/>
          </p:nvPr>
        </p:nvSpPr>
        <p:spPr/>
        <p:txBody>
          <a:bodyPr/>
          <a:lstStyle/>
          <a:p>
            <a:fld id="{D9A58F4A-EA1E-3D44-AD5A-27BAE630CE99}" type="slidenum">
              <a:rPr lang="en-US" smtClean="0"/>
              <a:t>‹#›</a:t>
            </a:fld>
            <a:endParaRPr lang="en-US"/>
          </a:p>
        </p:txBody>
      </p:sp>
    </p:spTree>
    <p:extLst>
      <p:ext uri="{BB962C8B-B14F-4D97-AF65-F5344CB8AC3E}">
        <p14:creationId xmlns:p14="http://schemas.microsoft.com/office/powerpoint/2010/main" val="3256772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3CDD0-783E-C140-82E4-B4F7D12AAB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AE4D0D-6EC5-1249-B026-ACAAC32CB6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60E76B-0B0C-D649-B343-181A78B68F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9B4DE3-6B5C-E64A-B82B-B8F2B11C2FEA}"/>
              </a:ext>
            </a:extLst>
          </p:cNvPr>
          <p:cNvSpPr>
            <a:spLocks noGrp="1"/>
          </p:cNvSpPr>
          <p:nvPr>
            <p:ph type="dt" sz="half" idx="10"/>
          </p:nvPr>
        </p:nvSpPr>
        <p:spPr>
          <a:xfrm>
            <a:off x="838200" y="6356350"/>
            <a:ext cx="2743200" cy="365125"/>
          </a:xfrm>
          <a:prstGeom prst="rect">
            <a:avLst/>
          </a:prstGeom>
        </p:spPr>
        <p:txBody>
          <a:bodyPr/>
          <a:lstStyle/>
          <a:p>
            <a:fld id="{7EC65165-2404-CE4D-A900-859B1F4AF2DB}" type="datetimeFigureOut">
              <a:rPr lang="en-US" smtClean="0"/>
              <a:t>11/13/18</a:t>
            </a:fld>
            <a:endParaRPr lang="en-US"/>
          </a:p>
        </p:txBody>
      </p:sp>
      <p:sp>
        <p:nvSpPr>
          <p:cNvPr id="6" name="Footer Placeholder 5">
            <a:extLst>
              <a:ext uri="{FF2B5EF4-FFF2-40B4-BE49-F238E27FC236}">
                <a16:creationId xmlns:a16="http://schemas.microsoft.com/office/drawing/2014/main" id="{7EB0A650-9531-F24F-8BB1-9A44DC7BEA77}"/>
              </a:ext>
            </a:extLst>
          </p:cNvPr>
          <p:cNvSpPr>
            <a:spLocks noGrp="1"/>
          </p:cNvSpPr>
          <p:nvPr>
            <p:ph type="ftr" sz="quarter" idx="11"/>
          </p:nvPr>
        </p:nvSpPr>
        <p:spPr>
          <a:xfrm>
            <a:off x="190500" y="642461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2FD7284-62C1-A34D-B0E5-8C23132FD0A0}"/>
              </a:ext>
            </a:extLst>
          </p:cNvPr>
          <p:cNvSpPr>
            <a:spLocks noGrp="1"/>
          </p:cNvSpPr>
          <p:nvPr>
            <p:ph type="sldNum" sz="quarter" idx="12"/>
          </p:nvPr>
        </p:nvSpPr>
        <p:spPr/>
        <p:txBody>
          <a:bodyPr/>
          <a:lstStyle/>
          <a:p>
            <a:fld id="{D9A58F4A-EA1E-3D44-AD5A-27BAE630CE99}" type="slidenum">
              <a:rPr lang="en-US" smtClean="0"/>
              <a:t>‹#›</a:t>
            </a:fld>
            <a:endParaRPr lang="en-US"/>
          </a:p>
        </p:txBody>
      </p:sp>
    </p:spTree>
    <p:extLst>
      <p:ext uri="{BB962C8B-B14F-4D97-AF65-F5344CB8AC3E}">
        <p14:creationId xmlns:p14="http://schemas.microsoft.com/office/powerpoint/2010/main" val="2508917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DA37-0550-144B-A020-CEAC379922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06D220-B184-CF40-8F8E-BCC1078BA0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E1AED9-D206-3042-B951-FD62897B0F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E1C80C-CE0C-3343-89B1-4BF697B826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5B8DCE7-18CD-A649-BAD2-D9B5F42B16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FEED2F-F207-0949-8580-308B2714A40B}"/>
              </a:ext>
            </a:extLst>
          </p:cNvPr>
          <p:cNvSpPr>
            <a:spLocks noGrp="1"/>
          </p:cNvSpPr>
          <p:nvPr>
            <p:ph type="dt" sz="half" idx="10"/>
          </p:nvPr>
        </p:nvSpPr>
        <p:spPr>
          <a:xfrm>
            <a:off x="838200" y="6356350"/>
            <a:ext cx="2743200" cy="365125"/>
          </a:xfrm>
          <a:prstGeom prst="rect">
            <a:avLst/>
          </a:prstGeom>
        </p:spPr>
        <p:txBody>
          <a:bodyPr/>
          <a:lstStyle/>
          <a:p>
            <a:fld id="{7EC65165-2404-CE4D-A900-859B1F4AF2DB}" type="datetimeFigureOut">
              <a:rPr lang="en-US" smtClean="0"/>
              <a:t>11/13/18</a:t>
            </a:fld>
            <a:endParaRPr lang="en-US"/>
          </a:p>
        </p:txBody>
      </p:sp>
      <p:sp>
        <p:nvSpPr>
          <p:cNvPr id="8" name="Footer Placeholder 7">
            <a:extLst>
              <a:ext uri="{FF2B5EF4-FFF2-40B4-BE49-F238E27FC236}">
                <a16:creationId xmlns:a16="http://schemas.microsoft.com/office/drawing/2014/main" id="{E8256123-92A8-B648-8BCC-4B75CB1D3B51}"/>
              </a:ext>
            </a:extLst>
          </p:cNvPr>
          <p:cNvSpPr>
            <a:spLocks noGrp="1"/>
          </p:cNvSpPr>
          <p:nvPr>
            <p:ph type="ftr" sz="quarter" idx="11"/>
          </p:nvPr>
        </p:nvSpPr>
        <p:spPr>
          <a:xfrm>
            <a:off x="190500" y="6424612"/>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652417B-A8BE-5148-B9A3-BF3E712AEACA}"/>
              </a:ext>
            </a:extLst>
          </p:cNvPr>
          <p:cNvSpPr>
            <a:spLocks noGrp="1"/>
          </p:cNvSpPr>
          <p:nvPr>
            <p:ph type="sldNum" sz="quarter" idx="12"/>
          </p:nvPr>
        </p:nvSpPr>
        <p:spPr/>
        <p:txBody>
          <a:bodyPr/>
          <a:lstStyle/>
          <a:p>
            <a:fld id="{D9A58F4A-EA1E-3D44-AD5A-27BAE630CE99}" type="slidenum">
              <a:rPr lang="en-US" smtClean="0"/>
              <a:t>‹#›</a:t>
            </a:fld>
            <a:endParaRPr lang="en-US"/>
          </a:p>
        </p:txBody>
      </p:sp>
    </p:spTree>
    <p:extLst>
      <p:ext uri="{BB962C8B-B14F-4D97-AF65-F5344CB8AC3E}">
        <p14:creationId xmlns:p14="http://schemas.microsoft.com/office/powerpoint/2010/main" val="730058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32C9E-BE45-D74A-983A-18FA50F12C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28E3A4-3C71-EA46-ADCB-3FB004CA5EE9}"/>
              </a:ext>
            </a:extLst>
          </p:cNvPr>
          <p:cNvSpPr>
            <a:spLocks noGrp="1"/>
          </p:cNvSpPr>
          <p:nvPr>
            <p:ph type="dt" sz="half" idx="10"/>
          </p:nvPr>
        </p:nvSpPr>
        <p:spPr>
          <a:xfrm>
            <a:off x="838200" y="6356350"/>
            <a:ext cx="2743200" cy="365125"/>
          </a:xfrm>
          <a:prstGeom prst="rect">
            <a:avLst/>
          </a:prstGeom>
        </p:spPr>
        <p:txBody>
          <a:bodyPr/>
          <a:lstStyle/>
          <a:p>
            <a:fld id="{7EC65165-2404-CE4D-A900-859B1F4AF2DB}" type="datetimeFigureOut">
              <a:rPr lang="en-US" smtClean="0"/>
              <a:t>11/13/18</a:t>
            </a:fld>
            <a:endParaRPr lang="en-US"/>
          </a:p>
        </p:txBody>
      </p:sp>
      <p:sp>
        <p:nvSpPr>
          <p:cNvPr id="4" name="Footer Placeholder 3">
            <a:extLst>
              <a:ext uri="{FF2B5EF4-FFF2-40B4-BE49-F238E27FC236}">
                <a16:creationId xmlns:a16="http://schemas.microsoft.com/office/drawing/2014/main" id="{065C402B-A97B-914A-96ED-E670CE9EAADD}"/>
              </a:ext>
            </a:extLst>
          </p:cNvPr>
          <p:cNvSpPr>
            <a:spLocks noGrp="1"/>
          </p:cNvSpPr>
          <p:nvPr>
            <p:ph type="ftr" sz="quarter" idx="11"/>
          </p:nvPr>
        </p:nvSpPr>
        <p:spPr>
          <a:xfrm>
            <a:off x="190500" y="6424612"/>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E21133B-FFEA-EE40-9478-4ABE6BF782ED}"/>
              </a:ext>
            </a:extLst>
          </p:cNvPr>
          <p:cNvSpPr>
            <a:spLocks noGrp="1"/>
          </p:cNvSpPr>
          <p:nvPr>
            <p:ph type="sldNum" sz="quarter" idx="12"/>
          </p:nvPr>
        </p:nvSpPr>
        <p:spPr/>
        <p:txBody>
          <a:bodyPr/>
          <a:lstStyle/>
          <a:p>
            <a:fld id="{D9A58F4A-EA1E-3D44-AD5A-27BAE630CE99}" type="slidenum">
              <a:rPr lang="en-US" smtClean="0"/>
              <a:t>‹#›</a:t>
            </a:fld>
            <a:endParaRPr lang="en-US"/>
          </a:p>
        </p:txBody>
      </p:sp>
    </p:spTree>
    <p:extLst>
      <p:ext uri="{BB962C8B-B14F-4D97-AF65-F5344CB8AC3E}">
        <p14:creationId xmlns:p14="http://schemas.microsoft.com/office/powerpoint/2010/main" val="2882170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625C1F-E349-464E-8F8B-B1EA4866CE6E}"/>
              </a:ext>
            </a:extLst>
          </p:cNvPr>
          <p:cNvSpPr>
            <a:spLocks noGrp="1"/>
          </p:cNvSpPr>
          <p:nvPr>
            <p:ph type="dt" sz="half" idx="10"/>
          </p:nvPr>
        </p:nvSpPr>
        <p:spPr>
          <a:xfrm>
            <a:off x="838200" y="6356350"/>
            <a:ext cx="2743200" cy="365125"/>
          </a:xfrm>
          <a:prstGeom prst="rect">
            <a:avLst/>
          </a:prstGeom>
        </p:spPr>
        <p:txBody>
          <a:bodyPr/>
          <a:lstStyle/>
          <a:p>
            <a:fld id="{7EC65165-2404-CE4D-A900-859B1F4AF2DB}" type="datetimeFigureOut">
              <a:rPr lang="en-US" smtClean="0"/>
              <a:t>11/13/18</a:t>
            </a:fld>
            <a:endParaRPr lang="en-US"/>
          </a:p>
        </p:txBody>
      </p:sp>
      <p:sp>
        <p:nvSpPr>
          <p:cNvPr id="3" name="Footer Placeholder 2">
            <a:extLst>
              <a:ext uri="{FF2B5EF4-FFF2-40B4-BE49-F238E27FC236}">
                <a16:creationId xmlns:a16="http://schemas.microsoft.com/office/drawing/2014/main" id="{6524A37C-E16F-BA4A-A0F3-5B2A74F317D0}"/>
              </a:ext>
            </a:extLst>
          </p:cNvPr>
          <p:cNvSpPr>
            <a:spLocks noGrp="1"/>
          </p:cNvSpPr>
          <p:nvPr>
            <p:ph type="ftr" sz="quarter" idx="11"/>
          </p:nvPr>
        </p:nvSpPr>
        <p:spPr>
          <a:xfrm>
            <a:off x="190500" y="6424612"/>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4E37649-8EA9-8A49-B545-17F1034BBD80}"/>
              </a:ext>
            </a:extLst>
          </p:cNvPr>
          <p:cNvSpPr>
            <a:spLocks noGrp="1"/>
          </p:cNvSpPr>
          <p:nvPr>
            <p:ph type="sldNum" sz="quarter" idx="12"/>
          </p:nvPr>
        </p:nvSpPr>
        <p:spPr/>
        <p:txBody>
          <a:bodyPr/>
          <a:lstStyle/>
          <a:p>
            <a:fld id="{D9A58F4A-EA1E-3D44-AD5A-27BAE630CE99}" type="slidenum">
              <a:rPr lang="en-US" smtClean="0"/>
              <a:t>‹#›</a:t>
            </a:fld>
            <a:endParaRPr lang="en-US"/>
          </a:p>
        </p:txBody>
      </p:sp>
    </p:spTree>
    <p:extLst>
      <p:ext uri="{BB962C8B-B14F-4D97-AF65-F5344CB8AC3E}">
        <p14:creationId xmlns:p14="http://schemas.microsoft.com/office/powerpoint/2010/main" val="3786224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4C23E-89B2-CC46-A3F4-3D07120C75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E91E6C-D3FC-6D4D-AC21-3C9DABA165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2D6A25-4ACA-C64B-95AD-A54F0991E5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CF2DD9-5594-DD4A-A560-392C76AB8109}"/>
              </a:ext>
            </a:extLst>
          </p:cNvPr>
          <p:cNvSpPr>
            <a:spLocks noGrp="1"/>
          </p:cNvSpPr>
          <p:nvPr>
            <p:ph type="dt" sz="half" idx="10"/>
          </p:nvPr>
        </p:nvSpPr>
        <p:spPr>
          <a:xfrm>
            <a:off x="838200" y="6356350"/>
            <a:ext cx="2743200" cy="365125"/>
          </a:xfrm>
          <a:prstGeom prst="rect">
            <a:avLst/>
          </a:prstGeom>
        </p:spPr>
        <p:txBody>
          <a:bodyPr/>
          <a:lstStyle/>
          <a:p>
            <a:fld id="{7EC65165-2404-CE4D-A900-859B1F4AF2DB}" type="datetimeFigureOut">
              <a:rPr lang="en-US" smtClean="0"/>
              <a:t>11/13/18</a:t>
            </a:fld>
            <a:endParaRPr lang="en-US"/>
          </a:p>
        </p:txBody>
      </p:sp>
      <p:sp>
        <p:nvSpPr>
          <p:cNvPr id="6" name="Footer Placeholder 5">
            <a:extLst>
              <a:ext uri="{FF2B5EF4-FFF2-40B4-BE49-F238E27FC236}">
                <a16:creationId xmlns:a16="http://schemas.microsoft.com/office/drawing/2014/main" id="{2F33B3B1-45CB-D346-96AA-992D9A3E96F9}"/>
              </a:ext>
            </a:extLst>
          </p:cNvPr>
          <p:cNvSpPr>
            <a:spLocks noGrp="1"/>
          </p:cNvSpPr>
          <p:nvPr>
            <p:ph type="ftr" sz="quarter" idx="11"/>
          </p:nvPr>
        </p:nvSpPr>
        <p:spPr>
          <a:xfrm>
            <a:off x="190500" y="642461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B1C2BA-EB7A-384A-B8AE-CC6A3408B259}"/>
              </a:ext>
            </a:extLst>
          </p:cNvPr>
          <p:cNvSpPr>
            <a:spLocks noGrp="1"/>
          </p:cNvSpPr>
          <p:nvPr>
            <p:ph type="sldNum" sz="quarter" idx="12"/>
          </p:nvPr>
        </p:nvSpPr>
        <p:spPr/>
        <p:txBody>
          <a:bodyPr/>
          <a:lstStyle/>
          <a:p>
            <a:fld id="{D9A58F4A-EA1E-3D44-AD5A-27BAE630CE99}" type="slidenum">
              <a:rPr lang="en-US" smtClean="0"/>
              <a:t>‹#›</a:t>
            </a:fld>
            <a:endParaRPr lang="en-US"/>
          </a:p>
        </p:txBody>
      </p:sp>
    </p:spTree>
    <p:extLst>
      <p:ext uri="{BB962C8B-B14F-4D97-AF65-F5344CB8AC3E}">
        <p14:creationId xmlns:p14="http://schemas.microsoft.com/office/powerpoint/2010/main" val="120077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6718F-EC13-C340-B894-134175069D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36D83A-CB5B-C74D-8078-F6AC083B5E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E6DE12-0901-1949-84EA-4BAA961D65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01A6F2-9A32-234E-A852-A6C03BE0F9CB}"/>
              </a:ext>
            </a:extLst>
          </p:cNvPr>
          <p:cNvSpPr>
            <a:spLocks noGrp="1"/>
          </p:cNvSpPr>
          <p:nvPr>
            <p:ph type="dt" sz="half" idx="10"/>
          </p:nvPr>
        </p:nvSpPr>
        <p:spPr>
          <a:xfrm>
            <a:off x="838200" y="6356350"/>
            <a:ext cx="2743200" cy="365125"/>
          </a:xfrm>
          <a:prstGeom prst="rect">
            <a:avLst/>
          </a:prstGeom>
        </p:spPr>
        <p:txBody>
          <a:bodyPr/>
          <a:lstStyle/>
          <a:p>
            <a:fld id="{7EC65165-2404-CE4D-A900-859B1F4AF2DB}" type="datetimeFigureOut">
              <a:rPr lang="en-US" smtClean="0"/>
              <a:t>11/13/18</a:t>
            </a:fld>
            <a:endParaRPr lang="en-US"/>
          </a:p>
        </p:txBody>
      </p:sp>
      <p:sp>
        <p:nvSpPr>
          <p:cNvPr id="6" name="Footer Placeholder 5">
            <a:extLst>
              <a:ext uri="{FF2B5EF4-FFF2-40B4-BE49-F238E27FC236}">
                <a16:creationId xmlns:a16="http://schemas.microsoft.com/office/drawing/2014/main" id="{CFCBBF02-98E6-0D49-BCCE-8F71BDFC0676}"/>
              </a:ext>
            </a:extLst>
          </p:cNvPr>
          <p:cNvSpPr>
            <a:spLocks noGrp="1"/>
          </p:cNvSpPr>
          <p:nvPr>
            <p:ph type="ftr" sz="quarter" idx="11"/>
          </p:nvPr>
        </p:nvSpPr>
        <p:spPr>
          <a:xfrm>
            <a:off x="190500" y="642461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A5C1BF5-C1A3-4A48-9170-395105629999}"/>
              </a:ext>
            </a:extLst>
          </p:cNvPr>
          <p:cNvSpPr>
            <a:spLocks noGrp="1"/>
          </p:cNvSpPr>
          <p:nvPr>
            <p:ph type="sldNum" sz="quarter" idx="12"/>
          </p:nvPr>
        </p:nvSpPr>
        <p:spPr/>
        <p:txBody>
          <a:bodyPr/>
          <a:lstStyle/>
          <a:p>
            <a:fld id="{D9A58F4A-EA1E-3D44-AD5A-27BAE630CE99}" type="slidenum">
              <a:rPr lang="en-US" smtClean="0"/>
              <a:t>‹#›</a:t>
            </a:fld>
            <a:endParaRPr lang="en-US"/>
          </a:p>
        </p:txBody>
      </p:sp>
    </p:spTree>
    <p:extLst>
      <p:ext uri="{BB962C8B-B14F-4D97-AF65-F5344CB8AC3E}">
        <p14:creationId xmlns:p14="http://schemas.microsoft.com/office/powerpoint/2010/main" val="1247855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BD9A01-9B9E-7A4A-8F1F-BEF8ECAC0502}"/>
              </a:ext>
            </a:extLst>
          </p:cNvPr>
          <p:cNvSpPr>
            <a:spLocks noGrp="1"/>
          </p:cNvSpPr>
          <p:nvPr>
            <p:ph type="body" idx="1"/>
          </p:nvPr>
        </p:nvSpPr>
        <p:spPr>
          <a:xfrm>
            <a:off x="822242" y="1416697"/>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409D9AA-CAFB-284C-B659-5338573E24BF}"/>
              </a:ext>
            </a:extLst>
          </p:cNvPr>
          <p:cNvSpPr>
            <a:spLocks noGrp="1"/>
          </p:cNvSpPr>
          <p:nvPr>
            <p:ph type="sldNum" sz="quarter" idx="4"/>
          </p:nvPr>
        </p:nvSpPr>
        <p:spPr>
          <a:xfrm>
            <a:off x="197809" y="177605"/>
            <a:ext cx="64039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58F4A-EA1E-3D44-AD5A-27BAE630CE99}" type="slidenum">
              <a:rPr lang="en-US" smtClean="0"/>
              <a:pPr/>
              <a:t>‹#›</a:t>
            </a:fld>
            <a:endParaRPr lang="en-US" dirty="0"/>
          </a:p>
        </p:txBody>
      </p:sp>
      <p:sp>
        <p:nvSpPr>
          <p:cNvPr id="2" name="Title Placeholder 1">
            <a:extLst>
              <a:ext uri="{FF2B5EF4-FFF2-40B4-BE49-F238E27FC236}">
                <a16:creationId xmlns:a16="http://schemas.microsoft.com/office/drawing/2014/main" id="{DE3FA62A-0D62-AF48-AF99-548AC9AFB97D}"/>
              </a:ext>
            </a:extLst>
          </p:cNvPr>
          <p:cNvSpPr>
            <a:spLocks noGrp="1"/>
          </p:cNvSpPr>
          <p:nvPr>
            <p:ph type="title"/>
          </p:nvPr>
        </p:nvSpPr>
        <p:spPr>
          <a:xfrm>
            <a:off x="200439" y="105664"/>
            <a:ext cx="9750287" cy="832196"/>
          </a:xfrm>
          <a:prstGeom prst="rect">
            <a:avLst/>
          </a:prstGeom>
        </p:spPr>
        <p:txBody>
          <a:bodyPr vert="horz" lIns="91440" tIns="45720" rIns="91440" bIns="45720" rtlCol="0" anchor="ctr">
            <a:normAutofit/>
          </a:bodyPr>
          <a:lstStyle/>
          <a:p>
            <a:r>
              <a:rPr lang="en-US" dirty="0"/>
              <a:t>Click to edit Master title style</a:t>
            </a:r>
          </a:p>
        </p:txBody>
      </p:sp>
      <p:pic>
        <p:nvPicPr>
          <p:cNvPr id="5" name="Picture 4">
            <a:extLst>
              <a:ext uri="{FF2B5EF4-FFF2-40B4-BE49-F238E27FC236}">
                <a16:creationId xmlns:a16="http://schemas.microsoft.com/office/drawing/2014/main" id="{61072A51-768B-A946-8E6F-BD840D183E5C}"/>
              </a:ext>
            </a:extLst>
          </p:cNvPr>
          <p:cNvPicPr>
            <a:picLocks noChangeAspect="1"/>
          </p:cNvPicPr>
          <p:nvPr userDrawn="1"/>
        </p:nvPicPr>
        <p:blipFill>
          <a:blip r:embed="rId13"/>
          <a:stretch>
            <a:fillRect/>
          </a:stretch>
        </p:blipFill>
        <p:spPr>
          <a:xfrm>
            <a:off x="-2" y="11523"/>
            <a:ext cx="12233225" cy="1025540"/>
          </a:xfrm>
          <a:prstGeom prst="rect">
            <a:avLst/>
          </a:prstGeom>
        </p:spPr>
      </p:pic>
      <p:sp>
        <p:nvSpPr>
          <p:cNvPr id="9" name="Rectangle 8">
            <a:extLst>
              <a:ext uri="{FF2B5EF4-FFF2-40B4-BE49-F238E27FC236}">
                <a16:creationId xmlns:a16="http://schemas.microsoft.com/office/drawing/2014/main" id="{61C56A8D-7030-8649-84DE-2A91D24280FA}"/>
              </a:ext>
            </a:extLst>
          </p:cNvPr>
          <p:cNvSpPr/>
          <p:nvPr userDrawn="1"/>
        </p:nvSpPr>
        <p:spPr>
          <a:xfrm>
            <a:off x="9310" y="-21405"/>
            <a:ext cx="12223913" cy="106012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6">
            <a:extLst>
              <a:ext uri="{FF2B5EF4-FFF2-40B4-BE49-F238E27FC236}">
                <a16:creationId xmlns:a16="http://schemas.microsoft.com/office/drawing/2014/main" id="{C08C4290-B283-1A40-9852-E23A42583265}"/>
              </a:ext>
            </a:extLst>
          </p:cNvPr>
          <p:cNvPicPr>
            <a:picLocks noChangeAspect="1"/>
          </p:cNvPicPr>
          <p:nvPr userDrawn="1"/>
        </p:nvPicPr>
        <p:blipFill>
          <a:blip r:embed="rId14"/>
          <a:stretch>
            <a:fillRect/>
          </a:stretch>
        </p:blipFill>
        <p:spPr>
          <a:xfrm>
            <a:off x="10817322" y="90977"/>
            <a:ext cx="1270027" cy="1270027"/>
          </a:xfrm>
          <a:prstGeom prst="rect">
            <a:avLst/>
          </a:prstGeom>
        </p:spPr>
      </p:pic>
    </p:spTree>
    <p:extLst>
      <p:ext uri="{BB962C8B-B14F-4D97-AF65-F5344CB8AC3E}">
        <p14:creationId xmlns:p14="http://schemas.microsoft.com/office/powerpoint/2010/main" val="3874448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0" i="0" kern="1200">
          <a:solidFill>
            <a:schemeClr val="bg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01EAA3-D616-FF4F-B0EE-E424B15E342D}"/>
              </a:ext>
            </a:extLst>
          </p:cNvPr>
          <p:cNvPicPr>
            <a:picLocks noChangeAspect="1"/>
          </p:cNvPicPr>
          <p:nvPr/>
        </p:nvPicPr>
        <p:blipFill>
          <a:blip r:embed="rId3"/>
          <a:stretch>
            <a:fillRect/>
          </a:stretch>
        </p:blipFill>
        <p:spPr>
          <a:xfrm>
            <a:off x="2827108" y="4491531"/>
            <a:ext cx="6365818" cy="1987550"/>
          </a:xfrm>
          <a:prstGeom prst="rect">
            <a:avLst/>
          </a:prstGeom>
        </p:spPr>
      </p:pic>
      <p:sp>
        <p:nvSpPr>
          <p:cNvPr id="5" name="Title 1">
            <a:extLst>
              <a:ext uri="{FF2B5EF4-FFF2-40B4-BE49-F238E27FC236}">
                <a16:creationId xmlns:a16="http://schemas.microsoft.com/office/drawing/2014/main" id="{118951D6-3FE6-2843-BAF7-68821367BD34}"/>
              </a:ext>
            </a:extLst>
          </p:cNvPr>
          <p:cNvSpPr txBox="1">
            <a:spLocks/>
          </p:cNvSpPr>
          <p:nvPr/>
        </p:nvSpPr>
        <p:spPr>
          <a:xfrm>
            <a:off x="829741" y="1968571"/>
            <a:ext cx="10360551" cy="2130424"/>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Model Interfacing and </a:t>
            </a:r>
            <a:r>
              <a:rPr lang="en-US" dirty="0" err="1"/>
              <a:t>getValues</a:t>
            </a:r>
            <a:endParaRPr lang="en-US" dirty="0"/>
          </a:p>
        </p:txBody>
      </p:sp>
    </p:spTree>
    <p:extLst>
      <p:ext uri="{BB962C8B-B14F-4D97-AF65-F5344CB8AC3E}">
        <p14:creationId xmlns:p14="http://schemas.microsoft.com/office/powerpoint/2010/main" val="4169418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737D7-945D-5D4A-BFAE-7983D83585DF}"/>
              </a:ext>
            </a:extLst>
          </p:cNvPr>
          <p:cNvSpPr>
            <a:spLocks noGrp="1"/>
          </p:cNvSpPr>
          <p:nvPr>
            <p:ph type="title"/>
          </p:nvPr>
        </p:nvSpPr>
        <p:spPr/>
        <p:txBody>
          <a:bodyPr/>
          <a:lstStyle/>
          <a:p>
            <a:r>
              <a:rPr lang="en-US" dirty="0"/>
              <a:t>Geometry Class: Fortran Methods</a:t>
            </a:r>
          </a:p>
        </p:txBody>
      </p:sp>
      <p:pic>
        <p:nvPicPr>
          <p:cNvPr id="4" name="Picture 3">
            <a:extLst>
              <a:ext uri="{FF2B5EF4-FFF2-40B4-BE49-F238E27FC236}">
                <a16:creationId xmlns:a16="http://schemas.microsoft.com/office/drawing/2014/main" id="{3AC3C817-0838-8A4B-9220-1374B709ABBF}"/>
              </a:ext>
            </a:extLst>
          </p:cNvPr>
          <p:cNvPicPr>
            <a:picLocks noChangeAspect="1"/>
          </p:cNvPicPr>
          <p:nvPr/>
        </p:nvPicPr>
        <p:blipFill>
          <a:blip r:embed="rId2"/>
          <a:stretch>
            <a:fillRect/>
          </a:stretch>
        </p:blipFill>
        <p:spPr>
          <a:xfrm>
            <a:off x="376582" y="1100667"/>
            <a:ext cx="4699000" cy="5638800"/>
          </a:xfrm>
          <a:prstGeom prst="rect">
            <a:avLst/>
          </a:prstGeom>
          <a:ln>
            <a:solidFill>
              <a:schemeClr val="bg2">
                <a:lumMod val="50000"/>
              </a:schemeClr>
            </a:solidFill>
          </a:ln>
        </p:spPr>
      </p:pic>
      <p:pic>
        <p:nvPicPr>
          <p:cNvPr id="5" name="Picture 4">
            <a:extLst>
              <a:ext uri="{FF2B5EF4-FFF2-40B4-BE49-F238E27FC236}">
                <a16:creationId xmlns:a16="http://schemas.microsoft.com/office/drawing/2014/main" id="{E3A1B4EB-A81E-2847-9D5C-6CC5CACA221E}"/>
              </a:ext>
            </a:extLst>
          </p:cNvPr>
          <p:cNvPicPr>
            <a:picLocks noChangeAspect="1"/>
          </p:cNvPicPr>
          <p:nvPr/>
        </p:nvPicPr>
        <p:blipFill>
          <a:blip r:embed="rId3"/>
          <a:stretch>
            <a:fillRect/>
          </a:stretch>
        </p:blipFill>
        <p:spPr>
          <a:xfrm>
            <a:off x="5371915" y="1270000"/>
            <a:ext cx="4737083" cy="3045884"/>
          </a:xfrm>
          <a:prstGeom prst="rect">
            <a:avLst/>
          </a:prstGeom>
          <a:ln>
            <a:solidFill>
              <a:schemeClr val="bg2">
                <a:lumMod val="50000"/>
              </a:schemeClr>
            </a:solidFill>
          </a:ln>
        </p:spPr>
      </p:pic>
      <p:pic>
        <p:nvPicPr>
          <p:cNvPr id="6" name="Picture 5">
            <a:extLst>
              <a:ext uri="{FF2B5EF4-FFF2-40B4-BE49-F238E27FC236}">
                <a16:creationId xmlns:a16="http://schemas.microsoft.com/office/drawing/2014/main" id="{59C25B7E-59A2-D84D-9800-A0B7DEA0C277}"/>
              </a:ext>
            </a:extLst>
          </p:cNvPr>
          <p:cNvPicPr>
            <a:picLocks noChangeAspect="1"/>
          </p:cNvPicPr>
          <p:nvPr/>
        </p:nvPicPr>
        <p:blipFill>
          <a:blip r:embed="rId4"/>
          <a:stretch>
            <a:fillRect/>
          </a:stretch>
        </p:blipFill>
        <p:spPr>
          <a:xfrm>
            <a:off x="7436936" y="3556001"/>
            <a:ext cx="4361989" cy="3031067"/>
          </a:xfrm>
          <a:prstGeom prst="rect">
            <a:avLst/>
          </a:prstGeom>
          <a:ln>
            <a:solidFill>
              <a:schemeClr val="bg2">
                <a:lumMod val="50000"/>
              </a:schemeClr>
            </a:solidFill>
          </a:ln>
        </p:spPr>
      </p:pic>
      <p:sp>
        <p:nvSpPr>
          <p:cNvPr id="7" name="Oval 6">
            <a:extLst>
              <a:ext uri="{FF2B5EF4-FFF2-40B4-BE49-F238E27FC236}">
                <a16:creationId xmlns:a16="http://schemas.microsoft.com/office/drawing/2014/main" id="{D540C90E-2883-D945-98E1-717E46F54082}"/>
              </a:ext>
            </a:extLst>
          </p:cNvPr>
          <p:cNvSpPr/>
          <p:nvPr/>
        </p:nvSpPr>
        <p:spPr>
          <a:xfrm>
            <a:off x="200439" y="2844801"/>
            <a:ext cx="1645294"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AF4E990-23F6-AD45-98A1-70E88359087A}"/>
              </a:ext>
            </a:extLst>
          </p:cNvPr>
          <p:cNvSpPr txBox="1"/>
          <p:nvPr/>
        </p:nvSpPr>
        <p:spPr>
          <a:xfrm>
            <a:off x="2558130" y="3371335"/>
            <a:ext cx="2247715" cy="369332"/>
          </a:xfrm>
          <a:prstGeom prst="rect">
            <a:avLst/>
          </a:prstGeom>
          <a:noFill/>
          <a:ln>
            <a:solidFill>
              <a:srgbClr val="FF0000"/>
            </a:solidFill>
          </a:ln>
        </p:spPr>
        <p:txBody>
          <a:bodyPr wrap="square" rtlCol="0">
            <a:spAutoFit/>
          </a:bodyPr>
          <a:lstStyle/>
          <a:p>
            <a:r>
              <a:rPr lang="en-US" dirty="0">
                <a:solidFill>
                  <a:srgbClr val="FF0000"/>
                </a:solidFill>
              </a:rPr>
              <a:t>Call to dynamical core</a:t>
            </a:r>
          </a:p>
        </p:txBody>
      </p:sp>
      <p:cxnSp>
        <p:nvCxnSpPr>
          <p:cNvPr id="13" name="Straight Connector 12">
            <a:extLst>
              <a:ext uri="{FF2B5EF4-FFF2-40B4-BE49-F238E27FC236}">
                <a16:creationId xmlns:a16="http://schemas.microsoft.com/office/drawing/2014/main" id="{B90899CA-68C6-9946-B699-DFA45D055EDE}"/>
              </a:ext>
            </a:extLst>
          </p:cNvPr>
          <p:cNvCxnSpPr>
            <a:cxnSpLocks/>
            <a:stCxn id="7" idx="6"/>
            <a:endCxn id="11" idx="1"/>
          </p:cNvCxnSpPr>
          <p:nvPr/>
        </p:nvCxnSpPr>
        <p:spPr>
          <a:xfrm>
            <a:off x="1845733" y="2997201"/>
            <a:ext cx="712397" cy="558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54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Bent-Up Arrow 99">
            <a:extLst>
              <a:ext uri="{FF2B5EF4-FFF2-40B4-BE49-F238E27FC236}">
                <a16:creationId xmlns:a16="http://schemas.microsoft.com/office/drawing/2014/main" id="{D2F77CFF-7208-E249-923F-AC2A3EE484F0}"/>
              </a:ext>
            </a:extLst>
          </p:cNvPr>
          <p:cNvSpPr/>
          <p:nvPr/>
        </p:nvSpPr>
        <p:spPr>
          <a:xfrm rot="5400000">
            <a:off x="9267317" y="4136156"/>
            <a:ext cx="538355" cy="488011"/>
          </a:xfrm>
          <a:prstGeom prst="bentUpArrow">
            <a:avLst>
              <a:gd name="adj1" fmla="val 10278"/>
              <a:gd name="adj2" fmla="val 13624"/>
              <a:gd name="adj3" fmla="val 25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FF0AB1-2F52-8147-B9F2-953436D04816}"/>
              </a:ext>
            </a:extLst>
          </p:cNvPr>
          <p:cNvSpPr>
            <a:spLocks noGrp="1"/>
          </p:cNvSpPr>
          <p:nvPr>
            <p:ph type="title"/>
          </p:nvPr>
        </p:nvSpPr>
        <p:spPr>
          <a:xfrm>
            <a:off x="200439" y="105664"/>
            <a:ext cx="9750287" cy="832196"/>
          </a:xfrm>
        </p:spPr>
        <p:txBody>
          <a:bodyPr/>
          <a:lstStyle/>
          <a:p>
            <a:r>
              <a:rPr lang="en-US" dirty="0"/>
              <a:t>State and Increment: File Structure (Fields)</a:t>
            </a:r>
          </a:p>
        </p:txBody>
      </p:sp>
      <p:sp>
        <p:nvSpPr>
          <p:cNvPr id="4" name="Rounded Rectangle 3">
            <a:extLst>
              <a:ext uri="{FF2B5EF4-FFF2-40B4-BE49-F238E27FC236}">
                <a16:creationId xmlns:a16="http://schemas.microsoft.com/office/drawing/2014/main" id="{5199E8BC-1992-A44A-B0B9-A1B474561331}"/>
              </a:ext>
            </a:extLst>
          </p:cNvPr>
          <p:cNvSpPr/>
          <p:nvPr/>
        </p:nvSpPr>
        <p:spPr>
          <a:xfrm>
            <a:off x="528529" y="1976104"/>
            <a:ext cx="3155720" cy="64175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urier" pitchFamily="2" charset="0"/>
              </a:rPr>
              <a:t>fv3jedi_state_mod.f90</a:t>
            </a:r>
            <a:endParaRPr lang="en-US" b="1" dirty="0"/>
          </a:p>
        </p:txBody>
      </p:sp>
      <p:sp>
        <p:nvSpPr>
          <p:cNvPr id="6" name="Rounded Rectangle 5">
            <a:extLst>
              <a:ext uri="{FF2B5EF4-FFF2-40B4-BE49-F238E27FC236}">
                <a16:creationId xmlns:a16="http://schemas.microsoft.com/office/drawing/2014/main" id="{BF8583DD-BA34-6F47-9C65-44E4B1D11265}"/>
              </a:ext>
            </a:extLst>
          </p:cNvPr>
          <p:cNvSpPr/>
          <p:nvPr/>
        </p:nvSpPr>
        <p:spPr>
          <a:xfrm>
            <a:off x="4993520" y="1520790"/>
            <a:ext cx="3684957" cy="64667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urier" pitchFamily="2" charset="0"/>
              </a:rPr>
              <a:t>State Utilities</a:t>
            </a:r>
            <a:endParaRPr lang="en-US" b="1" dirty="0"/>
          </a:p>
        </p:txBody>
      </p:sp>
      <p:sp>
        <p:nvSpPr>
          <p:cNvPr id="7" name="Rounded Rectangle 6">
            <a:extLst>
              <a:ext uri="{FF2B5EF4-FFF2-40B4-BE49-F238E27FC236}">
                <a16:creationId xmlns:a16="http://schemas.microsoft.com/office/drawing/2014/main" id="{089B9C6B-5CFA-A246-B9A5-A152B295DB2B}"/>
              </a:ext>
            </a:extLst>
          </p:cNvPr>
          <p:cNvSpPr/>
          <p:nvPr/>
        </p:nvSpPr>
        <p:spPr>
          <a:xfrm>
            <a:off x="5010454" y="2476430"/>
            <a:ext cx="3668023" cy="64667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urier" pitchFamily="2" charset="0"/>
              </a:rPr>
              <a:t>State IO</a:t>
            </a:r>
            <a:endParaRPr lang="en-US" b="1" dirty="0"/>
          </a:p>
        </p:txBody>
      </p:sp>
      <p:cxnSp>
        <p:nvCxnSpPr>
          <p:cNvPr id="9" name="Straight Connector 8">
            <a:extLst>
              <a:ext uri="{FF2B5EF4-FFF2-40B4-BE49-F238E27FC236}">
                <a16:creationId xmlns:a16="http://schemas.microsoft.com/office/drawing/2014/main" id="{FA064938-7B10-F04F-B8FC-0246D2C696EA}"/>
              </a:ext>
            </a:extLst>
          </p:cNvPr>
          <p:cNvCxnSpPr>
            <a:cxnSpLocks/>
            <a:stCxn id="4" idx="3"/>
            <a:endCxn id="7" idx="1"/>
          </p:cNvCxnSpPr>
          <p:nvPr/>
        </p:nvCxnSpPr>
        <p:spPr>
          <a:xfrm>
            <a:off x="3684249" y="2296981"/>
            <a:ext cx="1326205" cy="5027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8C480D-56C2-1544-871C-DEC126C32507}"/>
              </a:ext>
            </a:extLst>
          </p:cNvPr>
          <p:cNvCxnSpPr>
            <a:cxnSpLocks/>
            <a:stCxn id="4" idx="3"/>
            <a:endCxn id="6" idx="1"/>
          </p:cNvCxnSpPr>
          <p:nvPr/>
        </p:nvCxnSpPr>
        <p:spPr>
          <a:xfrm flipV="1">
            <a:off x="3684249" y="1844128"/>
            <a:ext cx="1309271" cy="4528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ounded Rectangle 55">
            <a:extLst>
              <a:ext uri="{FF2B5EF4-FFF2-40B4-BE49-F238E27FC236}">
                <a16:creationId xmlns:a16="http://schemas.microsoft.com/office/drawing/2014/main" id="{DE144BFC-B029-A848-95C4-3A424D2367D9}"/>
              </a:ext>
            </a:extLst>
          </p:cNvPr>
          <p:cNvSpPr/>
          <p:nvPr/>
        </p:nvSpPr>
        <p:spPr>
          <a:xfrm>
            <a:off x="5010454" y="3464306"/>
            <a:ext cx="3668023" cy="64667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urier" pitchFamily="2" charset="0"/>
              </a:rPr>
              <a:t>Get Values</a:t>
            </a:r>
            <a:endParaRPr lang="en-US" b="1" dirty="0"/>
          </a:p>
        </p:txBody>
      </p:sp>
      <p:cxnSp>
        <p:nvCxnSpPr>
          <p:cNvPr id="57" name="Straight Connector 56">
            <a:extLst>
              <a:ext uri="{FF2B5EF4-FFF2-40B4-BE49-F238E27FC236}">
                <a16:creationId xmlns:a16="http://schemas.microsoft.com/office/drawing/2014/main" id="{761AEDFA-B8E7-AC4E-BA3E-86588C1E24D9}"/>
              </a:ext>
            </a:extLst>
          </p:cNvPr>
          <p:cNvCxnSpPr>
            <a:cxnSpLocks/>
            <a:stCxn id="4" idx="3"/>
            <a:endCxn id="56" idx="1"/>
          </p:cNvCxnSpPr>
          <p:nvPr/>
        </p:nvCxnSpPr>
        <p:spPr>
          <a:xfrm>
            <a:off x="3684249" y="2296981"/>
            <a:ext cx="1326205" cy="14906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ounded Rectangle 59">
            <a:extLst>
              <a:ext uri="{FF2B5EF4-FFF2-40B4-BE49-F238E27FC236}">
                <a16:creationId xmlns:a16="http://schemas.microsoft.com/office/drawing/2014/main" id="{84377C03-F668-9E4D-95CC-1DDB81122468}"/>
              </a:ext>
            </a:extLst>
          </p:cNvPr>
          <p:cNvSpPr/>
          <p:nvPr/>
        </p:nvSpPr>
        <p:spPr>
          <a:xfrm>
            <a:off x="528529" y="4896331"/>
            <a:ext cx="3155720" cy="64175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urier" pitchFamily="2" charset="0"/>
              </a:rPr>
              <a:t>fv3jedi_inc_mod.f90</a:t>
            </a:r>
            <a:endParaRPr lang="en-US" b="1" dirty="0"/>
          </a:p>
        </p:txBody>
      </p:sp>
      <p:sp>
        <p:nvSpPr>
          <p:cNvPr id="61" name="Rounded Rectangle 60">
            <a:extLst>
              <a:ext uri="{FF2B5EF4-FFF2-40B4-BE49-F238E27FC236}">
                <a16:creationId xmlns:a16="http://schemas.microsoft.com/office/drawing/2014/main" id="{21216E03-2AFA-7744-AB35-EEEBDF16563B}"/>
              </a:ext>
            </a:extLst>
          </p:cNvPr>
          <p:cNvSpPr/>
          <p:nvPr/>
        </p:nvSpPr>
        <p:spPr>
          <a:xfrm>
            <a:off x="5010454" y="5402121"/>
            <a:ext cx="3668023" cy="64667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urier" pitchFamily="2" charset="0"/>
              </a:rPr>
              <a:t>Increment Utilities</a:t>
            </a:r>
          </a:p>
        </p:txBody>
      </p:sp>
      <p:sp>
        <p:nvSpPr>
          <p:cNvPr id="62" name="Rounded Rectangle 61">
            <a:extLst>
              <a:ext uri="{FF2B5EF4-FFF2-40B4-BE49-F238E27FC236}">
                <a16:creationId xmlns:a16="http://schemas.microsoft.com/office/drawing/2014/main" id="{7232A8C0-56D6-9F47-BEC8-B8CBBF5DF99A}"/>
              </a:ext>
            </a:extLst>
          </p:cNvPr>
          <p:cNvSpPr/>
          <p:nvPr/>
        </p:nvSpPr>
        <p:spPr>
          <a:xfrm>
            <a:off x="5010454" y="4434320"/>
            <a:ext cx="3668023" cy="64667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urier" pitchFamily="2" charset="0"/>
              </a:rPr>
              <a:t>Increment IO</a:t>
            </a:r>
            <a:endParaRPr lang="en-US" b="1" dirty="0"/>
          </a:p>
        </p:txBody>
      </p:sp>
      <p:cxnSp>
        <p:nvCxnSpPr>
          <p:cNvPr id="63" name="Straight Connector 62">
            <a:extLst>
              <a:ext uri="{FF2B5EF4-FFF2-40B4-BE49-F238E27FC236}">
                <a16:creationId xmlns:a16="http://schemas.microsoft.com/office/drawing/2014/main" id="{1A4BE770-7178-0745-BAA4-B42A9E721E5D}"/>
              </a:ext>
            </a:extLst>
          </p:cNvPr>
          <p:cNvCxnSpPr>
            <a:cxnSpLocks/>
            <a:stCxn id="60" idx="3"/>
            <a:endCxn id="62" idx="1"/>
          </p:cNvCxnSpPr>
          <p:nvPr/>
        </p:nvCxnSpPr>
        <p:spPr>
          <a:xfrm flipV="1">
            <a:off x="3684249" y="4757658"/>
            <a:ext cx="1326205" cy="459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8681FBE-BC7A-AE4D-949C-9C288F6CD7E5}"/>
              </a:ext>
            </a:extLst>
          </p:cNvPr>
          <p:cNvCxnSpPr>
            <a:cxnSpLocks/>
            <a:stCxn id="60" idx="3"/>
            <a:endCxn id="61" idx="1"/>
          </p:cNvCxnSpPr>
          <p:nvPr/>
        </p:nvCxnSpPr>
        <p:spPr>
          <a:xfrm>
            <a:off x="3684249" y="5217208"/>
            <a:ext cx="1326205" cy="508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B6AF7A9-0779-1F4A-851A-E92DF6F16892}"/>
              </a:ext>
            </a:extLst>
          </p:cNvPr>
          <p:cNvCxnSpPr>
            <a:cxnSpLocks/>
            <a:stCxn id="60" idx="3"/>
            <a:endCxn id="56" idx="1"/>
          </p:cNvCxnSpPr>
          <p:nvPr/>
        </p:nvCxnSpPr>
        <p:spPr>
          <a:xfrm flipV="1">
            <a:off x="3684249" y="3787644"/>
            <a:ext cx="1326205" cy="14295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ounded Rectangle 69">
            <a:extLst>
              <a:ext uri="{FF2B5EF4-FFF2-40B4-BE49-F238E27FC236}">
                <a16:creationId xmlns:a16="http://schemas.microsoft.com/office/drawing/2014/main" id="{4976ABE4-21B2-9442-B41B-A77A4C9EA663}"/>
              </a:ext>
            </a:extLst>
          </p:cNvPr>
          <p:cNvSpPr/>
          <p:nvPr/>
        </p:nvSpPr>
        <p:spPr>
          <a:xfrm>
            <a:off x="8985485" y="3464306"/>
            <a:ext cx="3003319" cy="64667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urier" pitchFamily="2" charset="0"/>
              </a:rPr>
              <a:t>Common IO</a:t>
            </a:r>
            <a:endParaRPr lang="en-US" b="1" dirty="0"/>
          </a:p>
        </p:txBody>
      </p:sp>
      <p:cxnSp>
        <p:nvCxnSpPr>
          <p:cNvPr id="71" name="Straight Connector 70">
            <a:extLst>
              <a:ext uri="{FF2B5EF4-FFF2-40B4-BE49-F238E27FC236}">
                <a16:creationId xmlns:a16="http://schemas.microsoft.com/office/drawing/2014/main" id="{A11F51DB-CFD5-CE49-9C1B-B35F4CB3CABC}"/>
              </a:ext>
            </a:extLst>
          </p:cNvPr>
          <p:cNvCxnSpPr>
            <a:cxnSpLocks/>
            <a:stCxn id="7" idx="3"/>
            <a:endCxn id="70" idx="1"/>
          </p:cNvCxnSpPr>
          <p:nvPr/>
        </p:nvCxnSpPr>
        <p:spPr>
          <a:xfrm>
            <a:off x="8678477" y="2799768"/>
            <a:ext cx="307008" cy="987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36A620B-8A0D-0840-92B7-1FB9787C714F}"/>
              </a:ext>
            </a:extLst>
          </p:cNvPr>
          <p:cNvCxnSpPr>
            <a:cxnSpLocks/>
            <a:stCxn id="62" idx="3"/>
            <a:endCxn id="70" idx="1"/>
          </p:cNvCxnSpPr>
          <p:nvPr/>
        </p:nvCxnSpPr>
        <p:spPr>
          <a:xfrm flipV="1">
            <a:off x="8678477" y="3787644"/>
            <a:ext cx="307008" cy="9700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Rounded Rectangle 83">
            <a:extLst>
              <a:ext uri="{FF2B5EF4-FFF2-40B4-BE49-F238E27FC236}">
                <a16:creationId xmlns:a16="http://schemas.microsoft.com/office/drawing/2014/main" id="{4E319A4D-C802-3E46-888A-F78E40FB16BD}"/>
              </a:ext>
            </a:extLst>
          </p:cNvPr>
          <p:cNvSpPr/>
          <p:nvPr/>
        </p:nvSpPr>
        <p:spPr>
          <a:xfrm>
            <a:off x="9801486" y="4272651"/>
            <a:ext cx="2187318" cy="64667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urier" pitchFamily="2" charset="0"/>
              </a:rPr>
              <a:t>MAPL</a:t>
            </a:r>
            <a:endParaRPr lang="en-US" b="1" dirty="0"/>
          </a:p>
        </p:txBody>
      </p:sp>
      <p:sp>
        <p:nvSpPr>
          <p:cNvPr id="85" name="Rounded Rectangle 84">
            <a:extLst>
              <a:ext uri="{FF2B5EF4-FFF2-40B4-BE49-F238E27FC236}">
                <a16:creationId xmlns:a16="http://schemas.microsoft.com/office/drawing/2014/main" id="{CF12D239-04C2-8646-87E8-57C676C31D3D}"/>
              </a:ext>
            </a:extLst>
          </p:cNvPr>
          <p:cNvSpPr/>
          <p:nvPr/>
        </p:nvSpPr>
        <p:spPr>
          <a:xfrm>
            <a:off x="9801486" y="5078783"/>
            <a:ext cx="2187318" cy="64667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urier" pitchFamily="2" charset="0"/>
              </a:rPr>
              <a:t>NEMS</a:t>
            </a:r>
            <a:endParaRPr lang="en-US" b="1" dirty="0"/>
          </a:p>
        </p:txBody>
      </p:sp>
      <p:sp>
        <p:nvSpPr>
          <p:cNvPr id="101" name="Bent-Up Arrow 100">
            <a:extLst>
              <a:ext uri="{FF2B5EF4-FFF2-40B4-BE49-F238E27FC236}">
                <a16:creationId xmlns:a16="http://schemas.microsoft.com/office/drawing/2014/main" id="{363FD2D9-A4F8-A54B-8249-885F313D33D7}"/>
              </a:ext>
            </a:extLst>
          </p:cNvPr>
          <p:cNvSpPr/>
          <p:nvPr/>
        </p:nvSpPr>
        <p:spPr>
          <a:xfrm rot="5400000">
            <a:off x="8932887" y="4632254"/>
            <a:ext cx="1207218" cy="488011"/>
          </a:xfrm>
          <a:prstGeom prst="bentUpArrow">
            <a:avLst>
              <a:gd name="adj1" fmla="val 10278"/>
              <a:gd name="adj2" fmla="val 13624"/>
              <a:gd name="adj3" fmla="val 25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453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6529F3-F3E6-964A-BA08-EEBC27398691}"/>
              </a:ext>
            </a:extLst>
          </p:cNvPr>
          <p:cNvPicPr>
            <a:picLocks noChangeAspect="1"/>
          </p:cNvPicPr>
          <p:nvPr/>
        </p:nvPicPr>
        <p:blipFill>
          <a:blip r:embed="rId2"/>
          <a:stretch>
            <a:fillRect/>
          </a:stretch>
        </p:blipFill>
        <p:spPr>
          <a:xfrm>
            <a:off x="301527" y="1117601"/>
            <a:ext cx="7997166" cy="5638800"/>
          </a:xfrm>
          <a:prstGeom prst="rect">
            <a:avLst/>
          </a:prstGeom>
          <a:ln>
            <a:solidFill>
              <a:schemeClr val="bg2">
                <a:lumMod val="50000"/>
              </a:schemeClr>
            </a:solidFill>
          </a:ln>
        </p:spPr>
      </p:pic>
      <p:sp>
        <p:nvSpPr>
          <p:cNvPr id="5" name="Title 1">
            <a:extLst>
              <a:ext uri="{FF2B5EF4-FFF2-40B4-BE49-F238E27FC236}">
                <a16:creationId xmlns:a16="http://schemas.microsoft.com/office/drawing/2014/main" id="{CD79A769-A791-324F-AA2E-C237403DCEE2}"/>
              </a:ext>
            </a:extLst>
          </p:cNvPr>
          <p:cNvSpPr>
            <a:spLocks noGrp="1"/>
          </p:cNvSpPr>
          <p:nvPr>
            <p:ph type="title"/>
          </p:nvPr>
        </p:nvSpPr>
        <p:spPr>
          <a:xfrm>
            <a:off x="200439" y="105664"/>
            <a:ext cx="9750287" cy="832196"/>
          </a:xfrm>
        </p:spPr>
        <p:txBody>
          <a:bodyPr/>
          <a:lstStyle/>
          <a:p>
            <a:r>
              <a:rPr lang="en-US" dirty="0"/>
              <a:t>State: Fortran type</a:t>
            </a:r>
          </a:p>
        </p:txBody>
      </p:sp>
      <p:sp>
        <p:nvSpPr>
          <p:cNvPr id="6" name="Right Brace 5">
            <a:extLst>
              <a:ext uri="{FF2B5EF4-FFF2-40B4-BE49-F238E27FC236}">
                <a16:creationId xmlns:a16="http://schemas.microsoft.com/office/drawing/2014/main" id="{E27B8B9C-C857-0743-9773-102DDA403FD0}"/>
              </a:ext>
            </a:extLst>
          </p:cNvPr>
          <p:cNvSpPr/>
          <p:nvPr/>
        </p:nvSpPr>
        <p:spPr>
          <a:xfrm>
            <a:off x="8432800" y="1930400"/>
            <a:ext cx="423333" cy="230293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81605633-3F76-B442-ABF2-63A5EC71E7BA}"/>
              </a:ext>
            </a:extLst>
          </p:cNvPr>
          <p:cNvSpPr txBox="1"/>
          <p:nvPr/>
        </p:nvSpPr>
        <p:spPr>
          <a:xfrm>
            <a:off x="9068833" y="2620201"/>
            <a:ext cx="2844800" cy="923330"/>
          </a:xfrm>
          <a:prstGeom prst="rect">
            <a:avLst/>
          </a:prstGeom>
          <a:noFill/>
        </p:spPr>
        <p:txBody>
          <a:bodyPr wrap="square" rtlCol="0">
            <a:spAutoFit/>
          </a:bodyPr>
          <a:lstStyle/>
          <a:p>
            <a:r>
              <a:rPr lang="en-US" dirty="0"/>
              <a:t>Variables that drive the model and interact with the increment</a:t>
            </a:r>
          </a:p>
        </p:txBody>
      </p:sp>
      <p:sp>
        <p:nvSpPr>
          <p:cNvPr id="8" name="Right Brace 7">
            <a:extLst>
              <a:ext uri="{FF2B5EF4-FFF2-40B4-BE49-F238E27FC236}">
                <a16:creationId xmlns:a16="http://schemas.microsoft.com/office/drawing/2014/main" id="{B0397C1E-3500-484A-8E9D-98C9DD19E298}"/>
              </a:ext>
            </a:extLst>
          </p:cNvPr>
          <p:cNvSpPr/>
          <p:nvPr/>
        </p:nvSpPr>
        <p:spPr>
          <a:xfrm>
            <a:off x="8451093" y="4383671"/>
            <a:ext cx="405040" cy="84220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6816F006-CD56-324C-934A-88EAD7C07263}"/>
              </a:ext>
            </a:extLst>
          </p:cNvPr>
          <p:cNvSpPr txBox="1"/>
          <p:nvPr/>
        </p:nvSpPr>
        <p:spPr>
          <a:xfrm>
            <a:off x="9068833" y="4620106"/>
            <a:ext cx="2844800" cy="369332"/>
          </a:xfrm>
          <a:prstGeom prst="rect">
            <a:avLst/>
          </a:prstGeom>
          <a:noFill/>
        </p:spPr>
        <p:txBody>
          <a:bodyPr wrap="square" rtlCol="0">
            <a:spAutoFit/>
          </a:bodyPr>
          <a:lstStyle/>
          <a:p>
            <a:r>
              <a:rPr lang="en-US" dirty="0"/>
              <a:t>CRTM variables</a:t>
            </a:r>
          </a:p>
        </p:txBody>
      </p:sp>
      <p:sp>
        <p:nvSpPr>
          <p:cNvPr id="10" name="Right Brace 9">
            <a:extLst>
              <a:ext uri="{FF2B5EF4-FFF2-40B4-BE49-F238E27FC236}">
                <a16:creationId xmlns:a16="http://schemas.microsoft.com/office/drawing/2014/main" id="{A8886580-106E-114D-AC7E-29C5BBEC7EFB}"/>
              </a:ext>
            </a:extLst>
          </p:cNvPr>
          <p:cNvSpPr/>
          <p:nvPr/>
        </p:nvSpPr>
        <p:spPr>
          <a:xfrm>
            <a:off x="8451093" y="5494573"/>
            <a:ext cx="405040" cy="84220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1302F647-AFF7-3D45-9776-50C0615474A4}"/>
              </a:ext>
            </a:extLst>
          </p:cNvPr>
          <p:cNvSpPr txBox="1"/>
          <p:nvPr/>
        </p:nvSpPr>
        <p:spPr>
          <a:xfrm>
            <a:off x="9068833" y="5731008"/>
            <a:ext cx="2844800" cy="369332"/>
          </a:xfrm>
          <a:prstGeom prst="rect">
            <a:avLst/>
          </a:prstGeom>
          <a:noFill/>
        </p:spPr>
        <p:txBody>
          <a:bodyPr wrap="square" rtlCol="0">
            <a:spAutoFit/>
          </a:bodyPr>
          <a:lstStyle/>
          <a:p>
            <a:r>
              <a:rPr lang="en-US" dirty="0"/>
              <a:t>TLM/ADM trajectory</a:t>
            </a:r>
          </a:p>
        </p:txBody>
      </p:sp>
    </p:spTree>
    <p:extLst>
      <p:ext uri="{BB962C8B-B14F-4D97-AF65-F5344CB8AC3E}">
        <p14:creationId xmlns:p14="http://schemas.microsoft.com/office/powerpoint/2010/main" val="2841995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95B3D-A246-A44B-A078-A6E4FE83CEB7}"/>
              </a:ext>
            </a:extLst>
          </p:cNvPr>
          <p:cNvSpPr>
            <a:spLocks noGrp="1"/>
          </p:cNvSpPr>
          <p:nvPr>
            <p:ph type="title"/>
          </p:nvPr>
        </p:nvSpPr>
        <p:spPr/>
        <p:txBody>
          <a:bodyPr/>
          <a:lstStyle/>
          <a:p>
            <a:r>
              <a:rPr lang="en-US" dirty="0"/>
              <a:t>Increment: Fortran type</a:t>
            </a:r>
          </a:p>
        </p:txBody>
      </p:sp>
      <p:pic>
        <p:nvPicPr>
          <p:cNvPr id="4" name="Picture 3">
            <a:extLst>
              <a:ext uri="{FF2B5EF4-FFF2-40B4-BE49-F238E27FC236}">
                <a16:creationId xmlns:a16="http://schemas.microsoft.com/office/drawing/2014/main" id="{5F061514-1D33-9043-81AE-6366C4FF3238}"/>
              </a:ext>
            </a:extLst>
          </p:cNvPr>
          <p:cNvPicPr>
            <a:picLocks noChangeAspect="1"/>
          </p:cNvPicPr>
          <p:nvPr/>
        </p:nvPicPr>
        <p:blipFill>
          <a:blip r:embed="rId2"/>
          <a:stretch>
            <a:fillRect/>
          </a:stretch>
        </p:blipFill>
        <p:spPr>
          <a:xfrm>
            <a:off x="200439" y="1134535"/>
            <a:ext cx="8351361" cy="5655733"/>
          </a:xfrm>
          <a:prstGeom prst="rect">
            <a:avLst/>
          </a:prstGeom>
          <a:ln>
            <a:solidFill>
              <a:schemeClr val="bg2">
                <a:lumMod val="50000"/>
              </a:schemeClr>
            </a:solidFill>
          </a:ln>
        </p:spPr>
      </p:pic>
      <p:sp>
        <p:nvSpPr>
          <p:cNvPr id="5" name="Right Brace 4">
            <a:extLst>
              <a:ext uri="{FF2B5EF4-FFF2-40B4-BE49-F238E27FC236}">
                <a16:creationId xmlns:a16="http://schemas.microsoft.com/office/drawing/2014/main" id="{F5154924-BF80-CE4A-89CF-DA9194A6145B}"/>
              </a:ext>
            </a:extLst>
          </p:cNvPr>
          <p:cNvSpPr/>
          <p:nvPr/>
        </p:nvSpPr>
        <p:spPr>
          <a:xfrm>
            <a:off x="8703733" y="1913467"/>
            <a:ext cx="423334" cy="189653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BA9BAB0B-E100-294D-ACE6-50A5730180F0}"/>
              </a:ext>
            </a:extLst>
          </p:cNvPr>
          <p:cNvSpPr txBox="1"/>
          <p:nvPr/>
        </p:nvSpPr>
        <p:spPr>
          <a:xfrm>
            <a:off x="9279000" y="2538567"/>
            <a:ext cx="2726266" cy="646331"/>
          </a:xfrm>
          <a:prstGeom prst="rect">
            <a:avLst/>
          </a:prstGeom>
          <a:noFill/>
        </p:spPr>
        <p:txBody>
          <a:bodyPr wrap="square" rtlCol="0">
            <a:spAutoFit/>
          </a:bodyPr>
          <a:lstStyle/>
          <a:p>
            <a:r>
              <a:rPr lang="en-US" dirty="0"/>
              <a:t>Increment variables that interact with M, M</a:t>
            </a:r>
            <a:r>
              <a:rPr lang="en-US" baseline="30000" dirty="0"/>
              <a:t>T</a:t>
            </a:r>
            <a:r>
              <a:rPr lang="en-US" dirty="0"/>
              <a:t> </a:t>
            </a:r>
          </a:p>
        </p:txBody>
      </p:sp>
      <p:sp>
        <p:nvSpPr>
          <p:cNvPr id="7" name="Right Brace 6">
            <a:extLst>
              <a:ext uri="{FF2B5EF4-FFF2-40B4-BE49-F238E27FC236}">
                <a16:creationId xmlns:a16="http://schemas.microsoft.com/office/drawing/2014/main" id="{A78E651E-9000-9746-865B-4790855540C0}"/>
              </a:ext>
            </a:extLst>
          </p:cNvPr>
          <p:cNvSpPr/>
          <p:nvPr/>
        </p:nvSpPr>
        <p:spPr>
          <a:xfrm>
            <a:off x="8702800" y="3893233"/>
            <a:ext cx="423334" cy="8466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a:extLst>
              <a:ext uri="{FF2B5EF4-FFF2-40B4-BE49-F238E27FC236}">
                <a16:creationId xmlns:a16="http://schemas.microsoft.com/office/drawing/2014/main" id="{E239E321-F175-A540-B236-B2B9D0E24B09}"/>
              </a:ext>
            </a:extLst>
          </p:cNvPr>
          <p:cNvSpPr/>
          <p:nvPr/>
        </p:nvSpPr>
        <p:spPr>
          <a:xfrm>
            <a:off x="8720200" y="4844367"/>
            <a:ext cx="423334" cy="16580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F3B855C7-96A6-9843-B23D-B3DE8CB9D294}"/>
              </a:ext>
            </a:extLst>
          </p:cNvPr>
          <p:cNvSpPr txBox="1"/>
          <p:nvPr/>
        </p:nvSpPr>
        <p:spPr>
          <a:xfrm>
            <a:off x="9329333" y="5469466"/>
            <a:ext cx="2726266" cy="369332"/>
          </a:xfrm>
          <a:prstGeom prst="rect">
            <a:avLst/>
          </a:prstGeom>
          <a:noFill/>
        </p:spPr>
        <p:txBody>
          <a:bodyPr wrap="square" rtlCol="0">
            <a:spAutoFit/>
          </a:bodyPr>
          <a:lstStyle/>
          <a:p>
            <a:r>
              <a:rPr lang="en-US" dirty="0"/>
              <a:t>Control variables</a:t>
            </a:r>
          </a:p>
        </p:txBody>
      </p:sp>
      <p:sp>
        <p:nvSpPr>
          <p:cNvPr id="11" name="TextBox 10">
            <a:extLst>
              <a:ext uri="{FF2B5EF4-FFF2-40B4-BE49-F238E27FC236}">
                <a16:creationId xmlns:a16="http://schemas.microsoft.com/office/drawing/2014/main" id="{CAEB02CF-6151-6B46-A496-21454D90A8F7}"/>
              </a:ext>
            </a:extLst>
          </p:cNvPr>
          <p:cNvSpPr txBox="1"/>
          <p:nvPr/>
        </p:nvSpPr>
        <p:spPr>
          <a:xfrm>
            <a:off x="9279000" y="4142516"/>
            <a:ext cx="2726266" cy="369332"/>
          </a:xfrm>
          <a:prstGeom prst="rect">
            <a:avLst/>
          </a:prstGeom>
          <a:noFill/>
        </p:spPr>
        <p:txBody>
          <a:bodyPr wrap="square" rtlCol="0">
            <a:spAutoFit/>
          </a:bodyPr>
          <a:lstStyle/>
          <a:p>
            <a:r>
              <a:rPr lang="en-US" dirty="0"/>
              <a:t>Non-hydrostatic</a:t>
            </a:r>
          </a:p>
        </p:txBody>
      </p:sp>
    </p:spTree>
    <p:extLst>
      <p:ext uri="{BB962C8B-B14F-4D97-AF65-F5344CB8AC3E}">
        <p14:creationId xmlns:p14="http://schemas.microsoft.com/office/powerpoint/2010/main" val="3095947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9BAD-8E4D-B34A-A230-B1D788FA41C3}"/>
              </a:ext>
            </a:extLst>
          </p:cNvPr>
          <p:cNvSpPr>
            <a:spLocks noGrp="1"/>
          </p:cNvSpPr>
          <p:nvPr>
            <p:ph type="title"/>
          </p:nvPr>
        </p:nvSpPr>
        <p:spPr/>
        <p:txBody>
          <a:bodyPr/>
          <a:lstStyle/>
          <a:p>
            <a:r>
              <a:rPr lang="en-US" dirty="0"/>
              <a:t>State and Increment: Methods</a:t>
            </a:r>
          </a:p>
        </p:txBody>
      </p:sp>
      <p:pic>
        <p:nvPicPr>
          <p:cNvPr id="4" name="Picture 3">
            <a:extLst>
              <a:ext uri="{FF2B5EF4-FFF2-40B4-BE49-F238E27FC236}">
                <a16:creationId xmlns:a16="http://schemas.microsoft.com/office/drawing/2014/main" id="{346107E9-B41E-264F-AAF5-7F030B716C22}"/>
              </a:ext>
            </a:extLst>
          </p:cNvPr>
          <p:cNvPicPr>
            <a:picLocks noChangeAspect="1"/>
          </p:cNvPicPr>
          <p:nvPr/>
        </p:nvPicPr>
        <p:blipFill>
          <a:blip r:embed="rId2"/>
          <a:stretch>
            <a:fillRect/>
          </a:stretch>
        </p:blipFill>
        <p:spPr>
          <a:xfrm>
            <a:off x="819612" y="2063979"/>
            <a:ext cx="2810947" cy="3910200"/>
          </a:xfrm>
          <a:prstGeom prst="rect">
            <a:avLst/>
          </a:prstGeom>
          <a:ln>
            <a:solidFill>
              <a:schemeClr val="bg2">
                <a:lumMod val="50000"/>
              </a:schemeClr>
            </a:solidFill>
          </a:ln>
        </p:spPr>
      </p:pic>
      <p:pic>
        <p:nvPicPr>
          <p:cNvPr id="5" name="Picture 4">
            <a:extLst>
              <a:ext uri="{FF2B5EF4-FFF2-40B4-BE49-F238E27FC236}">
                <a16:creationId xmlns:a16="http://schemas.microsoft.com/office/drawing/2014/main" id="{32C7654C-EABD-9B43-8549-07312A42EEF1}"/>
              </a:ext>
            </a:extLst>
          </p:cNvPr>
          <p:cNvPicPr>
            <a:picLocks noChangeAspect="1"/>
          </p:cNvPicPr>
          <p:nvPr/>
        </p:nvPicPr>
        <p:blipFill rotWithShape="1">
          <a:blip r:embed="rId3"/>
          <a:srcRect l="403" b="51973"/>
          <a:stretch/>
        </p:blipFill>
        <p:spPr>
          <a:xfrm>
            <a:off x="4758710" y="2063979"/>
            <a:ext cx="3489546" cy="3613300"/>
          </a:xfrm>
          <a:prstGeom prst="rect">
            <a:avLst/>
          </a:prstGeom>
        </p:spPr>
      </p:pic>
      <p:pic>
        <p:nvPicPr>
          <p:cNvPr id="6" name="Picture 5">
            <a:extLst>
              <a:ext uri="{FF2B5EF4-FFF2-40B4-BE49-F238E27FC236}">
                <a16:creationId xmlns:a16="http://schemas.microsoft.com/office/drawing/2014/main" id="{D42790EB-6684-AE41-88D1-269F44013B17}"/>
              </a:ext>
            </a:extLst>
          </p:cNvPr>
          <p:cNvPicPr>
            <a:picLocks noChangeAspect="1"/>
          </p:cNvPicPr>
          <p:nvPr/>
        </p:nvPicPr>
        <p:blipFill rotWithShape="1">
          <a:blip r:embed="rId3"/>
          <a:srcRect t="48027"/>
          <a:stretch/>
        </p:blipFill>
        <p:spPr>
          <a:xfrm>
            <a:off x="8198892" y="2063979"/>
            <a:ext cx="3503667" cy="3910200"/>
          </a:xfrm>
          <a:prstGeom prst="rect">
            <a:avLst/>
          </a:prstGeom>
        </p:spPr>
      </p:pic>
      <p:sp>
        <p:nvSpPr>
          <p:cNvPr id="7" name="Rectangle 6">
            <a:extLst>
              <a:ext uri="{FF2B5EF4-FFF2-40B4-BE49-F238E27FC236}">
                <a16:creationId xmlns:a16="http://schemas.microsoft.com/office/drawing/2014/main" id="{8684901F-2E7D-024C-BA80-FE4DAC72CD67}"/>
              </a:ext>
            </a:extLst>
          </p:cNvPr>
          <p:cNvSpPr/>
          <p:nvPr/>
        </p:nvSpPr>
        <p:spPr>
          <a:xfrm>
            <a:off x="4555375" y="2063979"/>
            <a:ext cx="7147184" cy="3910200"/>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D68F9D4-516B-024E-8876-B7D839847934}"/>
              </a:ext>
            </a:extLst>
          </p:cNvPr>
          <p:cNvSpPr txBox="1"/>
          <p:nvPr/>
        </p:nvSpPr>
        <p:spPr>
          <a:xfrm>
            <a:off x="1577789" y="1452282"/>
            <a:ext cx="1039906" cy="461665"/>
          </a:xfrm>
          <a:prstGeom prst="rect">
            <a:avLst/>
          </a:prstGeom>
          <a:noFill/>
        </p:spPr>
        <p:txBody>
          <a:bodyPr wrap="square" rtlCol="0">
            <a:spAutoFit/>
          </a:bodyPr>
          <a:lstStyle/>
          <a:p>
            <a:r>
              <a:rPr lang="en-US" sz="2400" dirty="0">
                <a:solidFill>
                  <a:srgbClr val="FF0000"/>
                </a:solidFill>
              </a:rPr>
              <a:t>State</a:t>
            </a:r>
          </a:p>
        </p:txBody>
      </p:sp>
      <p:sp>
        <p:nvSpPr>
          <p:cNvPr id="9" name="TextBox 8">
            <a:extLst>
              <a:ext uri="{FF2B5EF4-FFF2-40B4-BE49-F238E27FC236}">
                <a16:creationId xmlns:a16="http://schemas.microsoft.com/office/drawing/2014/main" id="{E3ADDDE1-03CC-BE49-BAC5-3B9CC08CD765}"/>
              </a:ext>
            </a:extLst>
          </p:cNvPr>
          <p:cNvSpPr txBox="1"/>
          <p:nvPr/>
        </p:nvSpPr>
        <p:spPr>
          <a:xfrm>
            <a:off x="7085305" y="1452282"/>
            <a:ext cx="1735966" cy="461665"/>
          </a:xfrm>
          <a:prstGeom prst="rect">
            <a:avLst/>
          </a:prstGeom>
          <a:noFill/>
        </p:spPr>
        <p:txBody>
          <a:bodyPr wrap="square" rtlCol="0">
            <a:spAutoFit/>
          </a:bodyPr>
          <a:lstStyle/>
          <a:p>
            <a:r>
              <a:rPr lang="en-US" sz="2400" dirty="0">
                <a:solidFill>
                  <a:srgbClr val="FF0000"/>
                </a:solidFill>
              </a:rPr>
              <a:t>Increment</a:t>
            </a:r>
          </a:p>
        </p:txBody>
      </p:sp>
    </p:spTree>
    <p:extLst>
      <p:ext uri="{BB962C8B-B14F-4D97-AF65-F5344CB8AC3E}">
        <p14:creationId xmlns:p14="http://schemas.microsoft.com/office/powerpoint/2010/main" val="985329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8C1B5-7AC5-C845-8CCE-A17F10988C62}"/>
              </a:ext>
            </a:extLst>
          </p:cNvPr>
          <p:cNvSpPr>
            <a:spLocks noGrp="1"/>
          </p:cNvSpPr>
          <p:nvPr>
            <p:ph type="title"/>
          </p:nvPr>
        </p:nvSpPr>
        <p:spPr/>
        <p:txBody>
          <a:bodyPr/>
          <a:lstStyle/>
          <a:p>
            <a:r>
              <a:rPr lang="en-US" dirty="0"/>
              <a:t>State and Increment: field allocation</a:t>
            </a:r>
          </a:p>
        </p:txBody>
      </p:sp>
      <p:pic>
        <p:nvPicPr>
          <p:cNvPr id="4" name="Picture 3">
            <a:extLst>
              <a:ext uri="{FF2B5EF4-FFF2-40B4-BE49-F238E27FC236}">
                <a16:creationId xmlns:a16="http://schemas.microsoft.com/office/drawing/2014/main" id="{7397F50A-B779-B046-8818-04B8E040542C}"/>
              </a:ext>
            </a:extLst>
          </p:cNvPr>
          <p:cNvPicPr>
            <a:picLocks noChangeAspect="1"/>
          </p:cNvPicPr>
          <p:nvPr/>
        </p:nvPicPr>
        <p:blipFill rotWithShape="1">
          <a:blip r:embed="rId2"/>
          <a:srcRect l="505"/>
          <a:stretch/>
        </p:blipFill>
        <p:spPr>
          <a:xfrm>
            <a:off x="532576" y="1501175"/>
            <a:ext cx="10811700" cy="5219353"/>
          </a:xfrm>
          <a:prstGeom prst="rect">
            <a:avLst/>
          </a:prstGeom>
          <a:ln>
            <a:solidFill>
              <a:schemeClr val="bg2">
                <a:lumMod val="50000"/>
              </a:schemeClr>
            </a:solidFill>
          </a:ln>
        </p:spPr>
      </p:pic>
      <p:sp>
        <p:nvSpPr>
          <p:cNvPr id="5" name="TextBox 4">
            <a:extLst>
              <a:ext uri="{FF2B5EF4-FFF2-40B4-BE49-F238E27FC236}">
                <a16:creationId xmlns:a16="http://schemas.microsoft.com/office/drawing/2014/main" id="{2606F254-CAEF-DA42-95A8-B417413532C6}"/>
              </a:ext>
            </a:extLst>
          </p:cNvPr>
          <p:cNvSpPr txBox="1"/>
          <p:nvPr/>
        </p:nvSpPr>
        <p:spPr>
          <a:xfrm>
            <a:off x="436562" y="1145673"/>
            <a:ext cx="8875828" cy="369332"/>
          </a:xfrm>
          <a:prstGeom prst="rect">
            <a:avLst/>
          </a:prstGeom>
          <a:noFill/>
        </p:spPr>
        <p:txBody>
          <a:bodyPr wrap="square" rtlCol="0">
            <a:spAutoFit/>
          </a:bodyPr>
          <a:lstStyle/>
          <a:p>
            <a:r>
              <a:rPr lang="en-US" dirty="0"/>
              <a:t>The fields to be allocated are controlled from the configuration file.</a:t>
            </a:r>
          </a:p>
        </p:txBody>
      </p:sp>
    </p:spTree>
    <p:extLst>
      <p:ext uri="{BB962C8B-B14F-4D97-AF65-F5344CB8AC3E}">
        <p14:creationId xmlns:p14="http://schemas.microsoft.com/office/powerpoint/2010/main" val="3383006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81F42-2C45-D143-9D1A-86F0B50EBABD}"/>
              </a:ext>
            </a:extLst>
          </p:cNvPr>
          <p:cNvSpPr>
            <a:spLocks noGrp="1"/>
          </p:cNvSpPr>
          <p:nvPr>
            <p:ph type="title"/>
          </p:nvPr>
        </p:nvSpPr>
        <p:spPr/>
        <p:txBody>
          <a:bodyPr/>
          <a:lstStyle/>
          <a:p>
            <a:r>
              <a:rPr lang="en-US" dirty="0"/>
              <a:t>State and Increment: field use</a:t>
            </a:r>
          </a:p>
        </p:txBody>
      </p:sp>
      <p:pic>
        <p:nvPicPr>
          <p:cNvPr id="4" name="Picture 3">
            <a:extLst>
              <a:ext uri="{FF2B5EF4-FFF2-40B4-BE49-F238E27FC236}">
                <a16:creationId xmlns:a16="http://schemas.microsoft.com/office/drawing/2014/main" id="{0D799ED3-4966-4949-925F-F7C68F33930F}"/>
              </a:ext>
            </a:extLst>
          </p:cNvPr>
          <p:cNvPicPr>
            <a:picLocks noChangeAspect="1"/>
          </p:cNvPicPr>
          <p:nvPr/>
        </p:nvPicPr>
        <p:blipFill rotWithShape="1">
          <a:blip r:embed="rId2"/>
          <a:srcRect r="20835" b="46014"/>
          <a:stretch/>
        </p:blipFill>
        <p:spPr>
          <a:xfrm>
            <a:off x="398322" y="1151468"/>
            <a:ext cx="5648632" cy="4298267"/>
          </a:xfrm>
          <a:prstGeom prst="rect">
            <a:avLst/>
          </a:prstGeom>
          <a:ln>
            <a:solidFill>
              <a:schemeClr val="bg2">
                <a:lumMod val="50000"/>
              </a:schemeClr>
            </a:solidFill>
          </a:ln>
        </p:spPr>
      </p:pic>
      <p:pic>
        <p:nvPicPr>
          <p:cNvPr id="8" name="Picture 7">
            <a:extLst>
              <a:ext uri="{FF2B5EF4-FFF2-40B4-BE49-F238E27FC236}">
                <a16:creationId xmlns:a16="http://schemas.microsoft.com/office/drawing/2014/main" id="{FF1D7183-AEEE-C849-BF1D-D2F2B9EB6F7F}"/>
              </a:ext>
            </a:extLst>
          </p:cNvPr>
          <p:cNvPicPr>
            <a:picLocks noChangeAspect="1"/>
          </p:cNvPicPr>
          <p:nvPr/>
        </p:nvPicPr>
        <p:blipFill rotWithShape="1">
          <a:blip r:embed="rId2"/>
          <a:srcRect t="53986" r="20835"/>
          <a:stretch/>
        </p:blipFill>
        <p:spPr>
          <a:xfrm>
            <a:off x="6164827" y="2995016"/>
            <a:ext cx="5648632" cy="3663601"/>
          </a:xfrm>
          <a:prstGeom prst="rect">
            <a:avLst/>
          </a:prstGeom>
          <a:ln>
            <a:solidFill>
              <a:schemeClr val="bg2">
                <a:lumMod val="50000"/>
              </a:schemeClr>
            </a:solidFill>
          </a:ln>
        </p:spPr>
      </p:pic>
      <p:cxnSp>
        <p:nvCxnSpPr>
          <p:cNvPr id="12" name="Straight Connector 11">
            <a:extLst>
              <a:ext uri="{FF2B5EF4-FFF2-40B4-BE49-F238E27FC236}">
                <a16:creationId xmlns:a16="http://schemas.microsoft.com/office/drawing/2014/main" id="{BE21425D-005F-674E-ABDC-E8702112EDE8}"/>
              </a:ext>
            </a:extLst>
          </p:cNvPr>
          <p:cNvCxnSpPr>
            <a:cxnSpLocks/>
          </p:cNvCxnSpPr>
          <p:nvPr/>
        </p:nvCxnSpPr>
        <p:spPr>
          <a:xfrm>
            <a:off x="3075154" y="5250425"/>
            <a:ext cx="0" cy="56044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6A6CF0B-8F39-6F4B-BF02-087CEFED3E6E}"/>
              </a:ext>
            </a:extLst>
          </p:cNvPr>
          <p:cNvCxnSpPr>
            <a:cxnSpLocks/>
          </p:cNvCxnSpPr>
          <p:nvPr/>
        </p:nvCxnSpPr>
        <p:spPr>
          <a:xfrm>
            <a:off x="8972052" y="2772697"/>
            <a:ext cx="0" cy="52790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010CEB89-21D4-C04F-B8CA-BC6BA94CC324}"/>
              </a:ext>
            </a:extLst>
          </p:cNvPr>
          <p:cNvSpPr/>
          <p:nvPr/>
        </p:nvSpPr>
        <p:spPr>
          <a:xfrm>
            <a:off x="575188" y="3217964"/>
            <a:ext cx="2300746" cy="3511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9B10CE9-2FE6-ED40-988E-B01A2FC603F6}"/>
              </a:ext>
            </a:extLst>
          </p:cNvPr>
          <p:cNvSpPr/>
          <p:nvPr/>
        </p:nvSpPr>
        <p:spPr>
          <a:xfrm>
            <a:off x="6408290" y="3300601"/>
            <a:ext cx="2300746" cy="3511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E8E56E-CFAF-1441-B3EA-21F0E2495CD1}"/>
              </a:ext>
            </a:extLst>
          </p:cNvPr>
          <p:cNvSpPr txBox="1"/>
          <p:nvPr/>
        </p:nvSpPr>
        <p:spPr>
          <a:xfrm>
            <a:off x="6542313" y="1670612"/>
            <a:ext cx="4179764" cy="400110"/>
          </a:xfrm>
          <a:prstGeom prst="rect">
            <a:avLst/>
          </a:prstGeom>
          <a:noFill/>
        </p:spPr>
        <p:txBody>
          <a:bodyPr wrap="square" rtlCol="0">
            <a:spAutoFit/>
          </a:bodyPr>
          <a:lstStyle/>
          <a:p>
            <a:r>
              <a:rPr lang="en-US" sz="2000" dirty="0">
                <a:solidFill>
                  <a:srgbClr val="FF0000"/>
                </a:solidFill>
              </a:rPr>
              <a:t>Fields are only acted upon if allocated.</a:t>
            </a:r>
          </a:p>
        </p:txBody>
      </p:sp>
    </p:spTree>
    <p:extLst>
      <p:ext uri="{BB962C8B-B14F-4D97-AF65-F5344CB8AC3E}">
        <p14:creationId xmlns:p14="http://schemas.microsoft.com/office/powerpoint/2010/main" val="3734113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5B7E5-F711-2540-A204-9C3FFFB3BDA3}"/>
              </a:ext>
            </a:extLst>
          </p:cNvPr>
          <p:cNvSpPr>
            <a:spLocks noGrp="1"/>
          </p:cNvSpPr>
          <p:nvPr>
            <p:ph type="title"/>
          </p:nvPr>
        </p:nvSpPr>
        <p:spPr/>
        <p:txBody>
          <a:bodyPr/>
          <a:lstStyle/>
          <a:p>
            <a:r>
              <a:rPr lang="en-US" dirty="0"/>
              <a:t>Model Class</a:t>
            </a:r>
          </a:p>
        </p:txBody>
      </p:sp>
      <p:sp>
        <p:nvSpPr>
          <p:cNvPr id="5" name="Text Placeholder 4">
            <a:extLst>
              <a:ext uri="{FF2B5EF4-FFF2-40B4-BE49-F238E27FC236}">
                <a16:creationId xmlns:a16="http://schemas.microsoft.com/office/drawing/2014/main" id="{DE2F3188-499B-694C-9164-CCBD54EFA2EF}"/>
              </a:ext>
            </a:extLst>
          </p:cNvPr>
          <p:cNvSpPr>
            <a:spLocks noGrp="1"/>
          </p:cNvSpPr>
          <p:nvPr>
            <p:ph type="body" sz="quarter" idx="10"/>
          </p:nvPr>
        </p:nvSpPr>
        <p:spPr>
          <a:xfrm>
            <a:off x="833324" y="1461077"/>
            <a:ext cx="10190277" cy="5022850"/>
          </a:xfrm>
        </p:spPr>
        <p:txBody>
          <a:bodyPr>
            <a:normAutofit/>
          </a:bodyPr>
          <a:lstStyle/>
          <a:p>
            <a:pPr marL="0" indent="0">
              <a:buNone/>
            </a:pPr>
            <a:r>
              <a:rPr lang="en-US" sz="2400" dirty="0"/>
              <a:t>Data assimilation, and particularly 4D-Var, relies on strong interaction with the forecast model.</a:t>
            </a:r>
          </a:p>
          <a:p>
            <a:pPr marL="0" indent="0">
              <a:buNone/>
            </a:pPr>
            <a:endParaRPr lang="en-US" sz="2400" dirty="0"/>
          </a:p>
          <a:p>
            <a:pPr marL="515938" indent="-331788"/>
            <a:r>
              <a:rPr lang="en-US" sz="2400" dirty="0"/>
              <a:t>Outer loops.</a:t>
            </a:r>
          </a:p>
          <a:p>
            <a:pPr marL="515938" indent="-331788"/>
            <a:r>
              <a:rPr lang="en-US" sz="2400" dirty="0"/>
              <a:t>Model trajectory.</a:t>
            </a:r>
          </a:p>
          <a:p>
            <a:pPr marL="515938" indent="-331788"/>
            <a:r>
              <a:rPr lang="en-US" sz="2400" dirty="0"/>
              <a:t>H(x) where x is a 4D state.</a:t>
            </a:r>
          </a:p>
          <a:p>
            <a:pPr marL="515938" indent="-331788"/>
            <a:r>
              <a:rPr lang="en-US" sz="2400" dirty="0"/>
              <a:t>Weak constraint.</a:t>
            </a:r>
          </a:p>
          <a:p>
            <a:endParaRPr lang="en-US" sz="2400" dirty="0"/>
          </a:p>
          <a:p>
            <a:pPr marL="0" indent="0">
              <a:buNone/>
            </a:pPr>
            <a:r>
              <a:rPr lang="en-US" sz="2400" dirty="0"/>
              <a:t>The data assimilation knows the window length, when to call post processors, and what is needed from the model. The time stepping and driving of the model is therefore most naturally controlled from JEDI.</a:t>
            </a:r>
          </a:p>
          <a:p>
            <a:endParaRPr lang="en-US" sz="2400" dirty="0"/>
          </a:p>
        </p:txBody>
      </p:sp>
    </p:spTree>
    <p:extLst>
      <p:ext uri="{BB962C8B-B14F-4D97-AF65-F5344CB8AC3E}">
        <p14:creationId xmlns:p14="http://schemas.microsoft.com/office/powerpoint/2010/main" val="3068127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44C45F9-1F09-D948-9A73-D7CC31C0BDAB}"/>
              </a:ext>
            </a:extLst>
          </p:cNvPr>
          <p:cNvSpPr/>
          <p:nvPr/>
        </p:nvSpPr>
        <p:spPr>
          <a:xfrm>
            <a:off x="8627138" y="3333956"/>
            <a:ext cx="2592198" cy="186583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POST PROCESSORS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45" name="Rectangle 44">
            <a:extLst>
              <a:ext uri="{FF2B5EF4-FFF2-40B4-BE49-F238E27FC236}">
                <a16:creationId xmlns:a16="http://schemas.microsoft.com/office/drawing/2014/main" id="{55F93959-5B1D-1A43-8143-7E8B201D0D7E}"/>
              </a:ext>
            </a:extLst>
          </p:cNvPr>
          <p:cNvSpPr/>
          <p:nvPr/>
        </p:nvSpPr>
        <p:spPr>
          <a:xfrm>
            <a:off x="8809731" y="4800735"/>
            <a:ext cx="2224217" cy="3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Constraints (DFI, Bias)</a:t>
            </a:r>
          </a:p>
        </p:txBody>
      </p:sp>
      <p:sp>
        <p:nvSpPr>
          <p:cNvPr id="4" name="Rectangle 3">
            <a:extLst>
              <a:ext uri="{FF2B5EF4-FFF2-40B4-BE49-F238E27FC236}">
                <a16:creationId xmlns:a16="http://schemas.microsoft.com/office/drawing/2014/main" id="{A40711C4-65EA-A54D-983B-0926DB905049}"/>
              </a:ext>
            </a:extLst>
          </p:cNvPr>
          <p:cNvSpPr/>
          <p:nvPr/>
        </p:nvSpPr>
        <p:spPr>
          <a:xfrm>
            <a:off x="608309" y="2455736"/>
            <a:ext cx="1330037" cy="6483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GEOMETRY</a:t>
            </a:r>
          </a:p>
        </p:txBody>
      </p:sp>
      <p:sp>
        <p:nvSpPr>
          <p:cNvPr id="7" name="Rectangle 6">
            <a:extLst>
              <a:ext uri="{FF2B5EF4-FFF2-40B4-BE49-F238E27FC236}">
                <a16:creationId xmlns:a16="http://schemas.microsoft.com/office/drawing/2014/main" id="{8E487712-CB1F-4644-A9CA-AFC0CBF8BEA9}"/>
              </a:ext>
            </a:extLst>
          </p:cNvPr>
          <p:cNvSpPr/>
          <p:nvPr/>
        </p:nvSpPr>
        <p:spPr>
          <a:xfrm>
            <a:off x="2012210" y="3328762"/>
            <a:ext cx="5907077" cy="152538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FORECAST</a:t>
            </a:r>
          </a:p>
          <a:p>
            <a:pPr algn="ctr"/>
            <a:endParaRPr lang="en-US" dirty="0"/>
          </a:p>
          <a:p>
            <a:pPr algn="ctr"/>
            <a:endParaRPr lang="en-US" dirty="0"/>
          </a:p>
          <a:p>
            <a:pPr algn="ctr"/>
            <a:endParaRPr lang="en-US" dirty="0"/>
          </a:p>
          <a:p>
            <a:pPr algn="ctr"/>
            <a:endParaRPr lang="en-US" dirty="0"/>
          </a:p>
        </p:txBody>
      </p:sp>
      <p:sp>
        <p:nvSpPr>
          <p:cNvPr id="10" name="Rectangle 9">
            <a:extLst>
              <a:ext uri="{FF2B5EF4-FFF2-40B4-BE49-F238E27FC236}">
                <a16:creationId xmlns:a16="http://schemas.microsoft.com/office/drawing/2014/main" id="{F2C221E0-B5A0-3D4B-9308-C5E9D093F62A}"/>
              </a:ext>
            </a:extLst>
          </p:cNvPr>
          <p:cNvSpPr/>
          <p:nvPr/>
        </p:nvSpPr>
        <p:spPr>
          <a:xfrm>
            <a:off x="2290097" y="3772454"/>
            <a:ext cx="710118" cy="6483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INIT</a:t>
            </a:r>
          </a:p>
        </p:txBody>
      </p:sp>
      <p:sp>
        <p:nvSpPr>
          <p:cNvPr id="12" name="Rectangle 11">
            <a:extLst>
              <a:ext uri="{FF2B5EF4-FFF2-40B4-BE49-F238E27FC236}">
                <a16:creationId xmlns:a16="http://schemas.microsoft.com/office/drawing/2014/main" id="{3CF7B929-6EA6-D442-AE59-FFE07B8F0DCF}"/>
              </a:ext>
            </a:extLst>
          </p:cNvPr>
          <p:cNvSpPr/>
          <p:nvPr/>
        </p:nvSpPr>
        <p:spPr>
          <a:xfrm>
            <a:off x="6686244" y="3776573"/>
            <a:ext cx="1067090" cy="6483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FINALIZE</a:t>
            </a:r>
          </a:p>
        </p:txBody>
      </p:sp>
      <p:sp>
        <p:nvSpPr>
          <p:cNvPr id="15" name="Rectangle 14">
            <a:extLst>
              <a:ext uri="{FF2B5EF4-FFF2-40B4-BE49-F238E27FC236}">
                <a16:creationId xmlns:a16="http://schemas.microsoft.com/office/drawing/2014/main" id="{8AD7264C-B923-C54F-ACFE-B66CBCB1FB84}"/>
              </a:ext>
            </a:extLst>
          </p:cNvPr>
          <p:cNvSpPr/>
          <p:nvPr/>
        </p:nvSpPr>
        <p:spPr>
          <a:xfrm>
            <a:off x="6995484" y="5249192"/>
            <a:ext cx="1010869" cy="648393"/>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Finalize</a:t>
            </a:r>
          </a:p>
        </p:txBody>
      </p:sp>
      <p:sp>
        <p:nvSpPr>
          <p:cNvPr id="27" name="Rectangle 26">
            <a:extLst>
              <a:ext uri="{FF2B5EF4-FFF2-40B4-BE49-F238E27FC236}">
                <a16:creationId xmlns:a16="http://schemas.microsoft.com/office/drawing/2014/main" id="{B8499F21-7867-054D-BA1A-89F89A261EA4}"/>
              </a:ext>
            </a:extLst>
          </p:cNvPr>
          <p:cNvSpPr/>
          <p:nvPr/>
        </p:nvSpPr>
        <p:spPr>
          <a:xfrm>
            <a:off x="9177309" y="2414171"/>
            <a:ext cx="1532165" cy="6483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INCREMENTAL</a:t>
            </a:r>
          </a:p>
          <a:p>
            <a:pPr algn="ctr"/>
            <a:r>
              <a:rPr lang="en-US" dirty="0"/>
              <a:t>DA</a:t>
            </a:r>
          </a:p>
        </p:txBody>
      </p:sp>
      <p:sp>
        <p:nvSpPr>
          <p:cNvPr id="30" name="Rectangle 29">
            <a:extLst>
              <a:ext uri="{FF2B5EF4-FFF2-40B4-BE49-F238E27FC236}">
                <a16:creationId xmlns:a16="http://schemas.microsoft.com/office/drawing/2014/main" id="{46F5B1B4-6737-C847-90D4-AAA08D696A03}"/>
              </a:ext>
            </a:extLst>
          </p:cNvPr>
          <p:cNvSpPr/>
          <p:nvPr/>
        </p:nvSpPr>
        <p:spPr>
          <a:xfrm>
            <a:off x="4190428" y="3776575"/>
            <a:ext cx="851143" cy="6483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STEP</a:t>
            </a:r>
          </a:p>
        </p:txBody>
      </p:sp>
      <p:sp>
        <p:nvSpPr>
          <p:cNvPr id="40" name="Right Arrow 39">
            <a:extLst>
              <a:ext uri="{FF2B5EF4-FFF2-40B4-BE49-F238E27FC236}">
                <a16:creationId xmlns:a16="http://schemas.microsoft.com/office/drawing/2014/main" id="{044F02D9-BC44-E74A-9007-3E85C33E613D}"/>
              </a:ext>
            </a:extLst>
          </p:cNvPr>
          <p:cNvSpPr/>
          <p:nvPr/>
        </p:nvSpPr>
        <p:spPr>
          <a:xfrm>
            <a:off x="2097356" y="2711692"/>
            <a:ext cx="856533" cy="1576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a:extLst>
              <a:ext uri="{FF2B5EF4-FFF2-40B4-BE49-F238E27FC236}">
                <a16:creationId xmlns:a16="http://schemas.microsoft.com/office/drawing/2014/main" id="{3979FC38-BFAD-E349-B9E7-81C2CFE12ADB}"/>
              </a:ext>
            </a:extLst>
          </p:cNvPr>
          <p:cNvSpPr/>
          <p:nvPr/>
        </p:nvSpPr>
        <p:spPr>
          <a:xfrm>
            <a:off x="6984592" y="2666889"/>
            <a:ext cx="2047164" cy="17134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1BCDC6C-8EF8-8B4A-A3CD-8AF0254F6697}"/>
              </a:ext>
            </a:extLst>
          </p:cNvPr>
          <p:cNvSpPr/>
          <p:nvPr/>
        </p:nvSpPr>
        <p:spPr>
          <a:xfrm>
            <a:off x="3090968" y="2475564"/>
            <a:ext cx="3747312" cy="6483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a:t>
            </a:r>
          </a:p>
        </p:txBody>
      </p:sp>
      <p:cxnSp>
        <p:nvCxnSpPr>
          <p:cNvPr id="50" name="Straight Connector 49">
            <a:extLst>
              <a:ext uri="{FF2B5EF4-FFF2-40B4-BE49-F238E27FC236}">
                <a16:creationId xmlns:a16="http://schemas.microsoft.com/office/drawing/2014/main" id="{D0E89C38-8D3F-0F45-9F9B-35ED998F1775}"/>
              </a:ext>
            </a:extLst>
          </p:cNvPr>
          <p:cNvCxnSpPr/>
          <p:nvPr/>
        </p:nvCxnSpPr>
        <p:spPr>
          <a:xfrm>
            <a:off x="5176086" y="4089178"/>
            <a:ext cx="46235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D1257F59-E7CD-CA4C-B985-050888148F25}"/>
              </a:ext>
            </a:extLst>
          </p:cNvPr>
          <p:cNvSpPr/>
          <p:nvPr/>
        </p:nvSpPr>
        <p:spPr>
          <a:xfrm>
            <a:off x="4190428" y="5284435"/>
            <a:ext cx="851143" cy="648393"/>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Run</a:t>
            </a:r>
          </a:p>
        </p:txBody>
      </p:sp>
      <p:cxnSp>
        <p:nvCxnSpPr>
          <p:cNvPr id="54" name="Straight Connector 53">
            <a:extLst>
              <a:ext uri="{FF2B5EF4-FFF2-40B4-BE49-F238E27FC236}">
                <a16:creationId xmlns:a16="http://schemas.microsoft.com/office/drawing/2014/main" id="{04EB2266-CA02-5B49-A85A-052FEAB75F33}"/>
              </a:ext>
            </a:extLst>
          </p:cNvPr>
          <p:cNvCxnSpPr/>
          <p:nvPr/>
        </p:nvCxnSpPr>
        <p:spPr>
          <a:xfrm>
            <a:off x="5176086" y="5608631"/>
            <a:ext cx="46235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18C7855A-95D2-1646-A0A6-94B4E0214889}"/>
              </a:ext>
            </a:extLst>
          </p:cNvPr>
          <p:cNvSpPr/>
          <p:nvPr/>
        </p:nvSpPr>
        <p:spPr>
          <a:xfrm>
            <a:off x="8808915" y="3599563"/>
            <a:ext cx="2224217" cy="3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H(x)</a:t>
            </a:r>
          </a:p>
        </p:txBody>
      </p:sp>
      <p:sp>
        <p:nvSpPr>
          <p:cNvPr id="62" name="Rectangle 61">
            <a:extLst>
              <a:ext uri="{FF2B5EF4-FFF2-40B4-BE49-F238E27FC236}">
                <a16:creationId xmlns:a16="http://schemas.microsoft.com/office/drawing/2014/main" id="{A6335F48-07A8-CF4B-B6D4-5447F42B77FD}"/>
              </a:ext>
            </a:extLst>
          </p:cNvPr>
          <p:cNvSpPr/>
          <p:nvPr/>
        </p:nvSpPr>
        <p:spPr>
          <a:xfrm>
            <a:off x="8812420" y="4001366"/>
            <a:ext cx="2225998" cy="3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 trajectory</a:t>
            </a:r>
          </a:p>
        </p:txBody>
      </p:sp>
      <p:sp>
        <p:nvSpPr>
          <p:cNvPr id="66" name="Down Arrow 65">
            <a:extLst>
              <a:ext uri="{FF2B5EF4-FFF2-40B4-BE49-F238E27FC236}">
                <a16:creationId xmlns:a16="http://schemas.microsoft.com/office/drawing/2014/main" id="{CB3B4F5F-E847-BE46-81A5-AC0F48493562}"/>
              </a:ext>
            </a:extLst>
          </p:cNvPr>
          <p:cNvSpPr/>
          <p:nvPr/>
        </p:nvSpPr>
        <p:spPr>
          <a:xfrm>
            <a:off x="4475365" y="1719483"/>
            <a:ext cx="195078" cy="66041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5ADDE04-A346-5A48-9A84-A99A25969329}"/>
              </a:ext>
            </a:extLst>
          </p:cNvPr>
          <p:cNvSpPr/>
          <p:nvPr/>
        </p:nvSpPr>
        <p:spPr>
          <a:xfrm>
            <a:off x="8809408" y="4397671"/>
            <a:ext cx="2224217" cy="3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 trajectory</a:t>
            </a:r>
          </a:p>
        </p:txBody>
      </p:sp>
      <p:sp>
        <p:nvSpPr>
          <p:cNvPr id="75" name="L-Shape 74">
            <a:extLst>
              <a:ext uri="{FF2B5EF4-FFF2-40B4-BE49-F238E27FC236}">
                <a16:creationId xmlns:a16="http://schemas.microsoft.com/office/drawing/2014/main" id="{E266BF7B-6AB9-3044-9B7B-636ADE460539}"/>
              </a:ext>
            </a:extLst>
          </p:cNvPr>
          <p:cNvSpPr/>
          <p:nvPr/>
        </p:nvSpPr>
        <p:spPr>
          <a:xfrm rot="10800000">
            <a:off x="4520890" y="1615954"/>
            <a:ext cx="5475989" cy="707438"/>
          </a:xfrm>
          <a:prstGeom prst="corner">
            <a:avLst>
              <a:gd name="adj1" fmla="val 18474"/>
              <a:gd name="adj2" fmla="val 1689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D8C9DCFC-3925-1148-9424-09291A81EE69}"/>
              </a:ext>
            </a:extLst>
          </p:cNvPr>
          <p:cNvSpPr txBox="1"/>
          <p:nvPr/>
        </p:nvSpPr>
        <p:spPr>
          <a:xfrm>
            <a:off x="5269374" y="1159990"/>
            <a:ext cx="3098103" cy="369332"/>
          </a:xfrm>
          <a:prstGeom prst="rect">
            <a:avLst/>
          </a:prstGeom>
          <a:noFill/>
        </p:spPr>
        <p:txBody>
          <a:bodyPr wrap="square" rtlCol="0">
            <a:spAutoFit/>
          </a:bodyPr>
          <a:lstStyle/>
          <a:p>
            <a:r>
              <a:rPr lang="en-US" dirty="0"/>
              <a:t>Data assimilation outer loop</a:t>
            </a:r>
          </a:p>
        </p:txBody>
      </p:sp>
      <p:sp>
        <p:nvSpPr>
          <p:cNvPr id="77" name="TextBox 76">
            <a:extLst>
              <a:ext uri="{FF2B5EF4-FFF2-40B4-BE49-F238E27FC236}">
                <a16:creationId xmlns:a16="http://schemas.microsoft.com/office/drawing/2014/main" id="{C475EA5D-3FBD-B748-8F51-2BD1209AFA7F}"/>
              </a:ext>
            </a:extLst>
          </p:cNvPr>
          <p:cNvSpPr txBox="1"/>
          <p:nvPr/>
        </p:nvSpPr>
        <p:spPr>
          <a:xfrm>
            <a:off x="4659875" y="1889197"/>
            <a:ext cx="533184" cy="369332"/>
          </a:xfrm>
          <a:prstGeom prst="rect">
            <a:avLst/>
          </a:prstGeom>
          <a:noFill/>
        </p:spPr>
        <p:txBody>
          <a:bodyPr wrap="square" rtlCol="0">
            <a:spAutoFit/>
          </a:bodyPr>
          <a:lstStyle/>
          <a:p>
            <a:r>
              <a:rPr lang="en-US" dirty="0"/>
              <a:t>IAU</a:t>
            </a:r>
          </a:p>
        </p:txBody>
      </p:sp>
      <p:sp>
        <p:nvSpPr>
          <p:cNvPr id="78" name="Trapezoid 77">
            <a:extLst>
              <a:ext uri="{FF2B5EF4-FFF2-40B4-BE49-F238E27FC236}">
                <a16:creationId xmlns:a16="http://schemas.microsoft.com/office/drawing/2014/main" id="{F68FCF08-13A7-A448-BE43-60447EBAC5ED}"/>
              </a:ext>
            </a:extLst>
          </p:cNvPr>
          <p:cNvSpPr/>
          <p:nvPr/>
        </p:nvSpPr>
        <p:spPr>
          <a:xfrm>
            <a:off x="2012210" y="3139697"/>
            <a:ext cx="5907077" cy="189065"/>
          </a:xfrm>
          <a:prstGeom prst="trapezoid">
            <a:avLst>
              <a:gd name="adj" fmla="val 56241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itle 1">
            <a:extLst>
              <a:ext uri="{FF2B5EF4-FFF2-40B4-BE49-F238E27FC236}">
                <a16:creationId xmlns:a16="http://schemas.microsoft.com/office/drawing/2014/main" id="{0380C7CA-5411-6646-9A08-79C0CEC8FDD5}"/>
              </a:ext>
            </a:extLst>
          </p:cNvPr>
          <p:cNvSpPr txBox="1">
            <a:spLocks/>
          </p:cNvSpPr>
          <p:nvPr/>
        </p:nvSpPr>
        <p:spPr>
          <a:xfrm>
            <a:off x="152400" y="57900"/>
            <a:ext cx="10635841" cy="91855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effectLst>
                  <a:outerShdw blurRad="63500" sx="102000" sy="102000" algn="ctr" rotWithShape="0">
                    <a:prstClr val="black">
                      <a:alpha val="40000"/>
                    </a:prstClr>
                  </a:outerShdw>
                </a:effectLst>
                <a:latin typeface="+mj-lt"/>
                <a:ea typeface="+mj-ea"/>
                <a:cs typeface="+mj-cs"/>
              </a:defRPr>
            </a:lvl1pPr>
          </a:lstStyle>
          <a:p>
            <a:pPr algn="l"/>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Outer Loop</a:t>
            </a:r>
          </a:p>
        </p:txBody>
      </p:sp>
      <p:sp>
        <p:nvSpPr>
          <p:cNvPr id="96" name="TextBox 95">
            <a:extLst>
              <a:ext uri="{FF2B5EF4-FFF2-40B4-BE49-F238E27FC236}">
                <a16:creationId xmlns:a16="http://schemas.microsoft.com/office/drawing/2014/main" id="{252906A0-3312-A245-8B1E-9B031F52C951}"/>
              </a:ext>
            </a:extLst>
          </p:cNvPr>
          <p:cNvSpPr txBox="1"/>
          <p:nvPr/>
        </p:nvSpPr>
        <p:spPr>
          <a:xfrm>
            <a:off x="4373895" y="6058241"/>
            <a:ext cx="4433239" cy="646331"/>
          </a:xfrm>
          <a:prstGeom prst="rect">
            <a:avLst/>
          </a:prstGeom>
          <a:noFill/>
          <a:ln>
            <a:solidFill>
              <a:schemeClr val="bg2">
                <a:lumMod val="75000"/>
              </a:schemeClr>
            </a:solidFill>
          </a:ln>
        </p:spPr>
        <p:txBody>
          <a:bodyPr wrap="square" rtlCol="0">
            <a:spAutoFit/>
          </a:bodyPr>
          <a:lstStyle/>
          <a:p>
            <a:r>
              <a:rPr lang="en-US" dirty="0"/>
              <a:t>Variables passed using copy or pointer: </a:t>
            </a:r>
          </a:p>
          <a:p>
            <a:r>
              <a:rPr lang="en-US" dirty="0"/>
              <a:t>u, v, T, q, </a:t>
            </a:r>
            <a:r>
              <a:rPr lang="en-US" dirty="0" err="1"/>
              <a:t>dp</a:t>
            </a:r>
            <a:r>
              <a:rPr lang="en-US" dirty="0"/>
              <a:t>, q</a:t>
            </a:r>
            <a:r>
              <a:rPr lang="en-US" baseline="-25000" dirty="0"/>
              <a:t>i</a:t>
            </a:r>
            <a:r>
              <a:rPr lang="en-US" dirty="0"/>
              <a:t>, </a:t>
            </a:r>
            <a:r>
              <a:rPr lang="en-US" dirty="0" err="1"/>
              <a:t>q</a:t>
            </a:r>
            <a:r>
              <a:rPr lang="en-US" baseline="-25000" dirty="0" err="1"/>
              <a:t>l</a:t>
            </a:r>
            <a:r>
              <a:rPr lang="en-US" dirty="0"/>
              <a:t>, o3, (</a:t>
            </a:r>
            <a:r>
              <a:rPr lang="en-US" dirty="0" err="1"/>
              <a:t>q</a:t>
            </a:r>
            <a:r>
              <a:rPr lang="en-US" baseline="-25000" dirty="0" err="1"/>
              <a:t>s</a:t>
            </a:r>
            <a:r>
              <a:rPr lang="en-US" dirty="0"/>
              <a:t>, q</a:t>
            </a:r>
            <a:r>
              <a:rPr lang="en-US" baseline="-25000" dirty="0"/>
              <a:t>c</a:t>
            </a:r>
            <a:r>
              <a:rPr lang="en-US" dirty="0"/>
              <a:t>, w, </a:t>
            </a:r>
            <a:r>
              <a:rPr lang="en-US" dirty="0" err="1"/>
              <a:t>dz</a:t>
            </a:r>
            <a:r>
              <a:rPr lang="en-US" dirty="0"/>
              <a:t>) + </a:t>
            </a:r>
            <a:r>
              <a:rPr lang="en-US" dirty="0" err="1"/>
              <a:t>traj</a:t>
            </a:r>
            <a:r>
              <a:rPr lang="en-US" dirty="0"/>
              <a:t> </a:t>
            </a:r>
          </a:p>
        </p:txBody>
      </p:sp>
      <p:cxnSp>
        <p:nvCxnSpPr>
          <p:cNvPr id="98" name="Straight Arrow Connector 97">
            <a:extLst>
              <a:ext uri="{FF2B5EF4-FFF2-40B4-BE49-F238E27FC236}">
                <a16:creationId xmlns:a16="http://schemas.microsoft.com/office/drawing/2014/main" id="{1C0AE2CC-EAB5-034D-B292-511A2C7DEED7}"/>
              </a:ext>
            </a:extLst>
          </p:cNvPr>
          <p:cNvCxnSpPr>
            <a:cxnSpLocks/>
          </p:cNvCxnSpPr>
          <p:nvPr/>
        </p:nvCxnSpPr>
        <p:spPr>
          <a:xfrm flipH="1" flipV="1">
            <a:off x="4755422" y="4972803"/>
            <a:ext cx="1061779" cy="1080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6AA7C71-861C-E241-8B83-168FEEBD9E18}"/>
              </a:ext>
            </a:extLst>
          </p:cNvPr>
          <p:cNvCxnSpPr/>
          <p:nvPr/>
        </p:nvCxnSpPr>
        <p:spPr>
          <a:xfrm>
            <a:off x="5174503" y="4860331"/>
            <a:ext cx="46235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78BE2F10-7319-2847-A4DC-A33EB158B87F}"/>
              </a:ext>
            </a:extLst>
          </p:cNvPr>
          <p:cNvSpPr/>
          <p:nvPr/>
        </p:nvSpPr>
        <p:spPr>
          <a:xfrm>
            <a:off x="1966593" y="5291137"/>
            <a:ext cx="1082872" cy="648393"/>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Init</a:t>
            </a:r>
            <a:endParaRPr lang="en-US" dirty="0"/>
          </a:p>
        </p:txBody>
      </p:sp>
      <p:sp>
        <p:nvSpPr>
          <p:cNvPr id="74" name="Rectangle 73">
            <a:extLst>
              <a:ext uri="{FF2B5EF4-FFF2-40B4-BE49-F238E27FC236}">
                <a16:creationId xmlns:a16="http://schemas.microsoft.com/office/drawing/2014/main" id="{B13D2E82-FE10-8C42-A2E4-3E1CDE4B88B2}"/>
              </a:ext>
            </a:extLst>
          </p:cNvPr>
          <p:cNvSpPr/>
          <p:nvPr/>
        </p:nvSpPr>
        <p:spPr>
          <a:xfrm>
            <a:off x="433546" y="5309726"/>
            <a:ext cx="1088118" cy="648393"/>
          </a:xfrm>
          <a:prstGeom prst="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Create</a:t>
            </a:r>
          </a:p>
        </p:txBody>
      </p:sp>
      <p:sp>
        <p:nvSpPr>
          <p:cNvPr id="82" name="Right Arrow 81">
            <a:extLst>
              <a:ext uri="{FF2B5EF4-FFF2-40B4-BE49-F238E27FC236}">
                <a16:creationId xmlns:a16="http://schemas.microsoft.com/office/drawing/2014/main" id="{E5A7D9B1-B3BB-2A41-9351-6D6B92C3F09E}"/>
              </a:ext>
            </a:extLst>
          </p:cNvPr>
          <p:cNvSpPr/>
          <p:nvPr/>
        </p:nvSpPr>
        <p:spPr>
          <a:xfrm rot="5400000">
            <a:off x="4104035" y="4784353"/>
            <a:ext cx="713425" cy="1202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ight Arrow 82">
            <a:extLst>
              <a:ext uri="{FF2B5EF4-FFF2-40B4-BE49-F238E27FC236}">
                <a16:creationId xmlns:a16="http://schemas.microsoft.com/office/drawing/2014/main" id="{E5538989-B5B1-1440-A3D8-E069549AACF9}"/>
              </a:ext>
            </a:extLst>
          </p:cNvPr>
          <p:cNvSpPr/>
          <p:nvPr/>
        </p:nvSpPr>
        <p:spPr>
          <a:xfrm rot="16200000">
            <a:off x="4342194" y="4784353"/>
            <a:ext cx="713425" cy="1202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ight Arrow 83">
            <a:extLst>
              <a:ext uri="{FF2B5EF4-FFF2-40B4-BE49-F238E27FC236}">
                <a16:creationId xmlns:a16="http://schemas.microsoft.com/office/drawing/2014/main" id="{31650129-CBFD-3644-A932-548F65B75C88}"/>
              </a:ext>
            </a:extLst>
          </p:cNvPr>
          <p:cNvSpPr/>
          <p:nvPr/>
        </p:nvSpPr>
        <p:spPr>
          <a:xfrm rot="5400000">
            <a:off x="2264297" y="4790754"/>
            <a:ext cx="713425" cy="1202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02ACB39B-4976-0D4B-AFC9-938BBA15410C}"/>
              </a:ext>
            </a:extLst>
          </p:cNvPr>
          <p:cNvCxnSpPr/>
          <p:nvPr/>
        </p:nvCxnSpPr>
        <p:spPr>
          <a:xfrm>
            <a:off x="5103677" y="2119164"/>
            <a:ext cx="46235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2" name="Bent-Up Arrow 41">
            <a:extLst>
              <a:ext uri="{FF2B5EF4-FFF2-40B4-BE49-F238E27FC236}">
                <a16:creationId xmlns:a16="http://schemas.microsoft.com/office/drawing/2014/main" id="{92944D33-5352-AD42-A78A-B83A3673116B}"/>
              </a:ext>
            </a:extLst>
          </p:cNvPr>
          <p:cNvSpPr/>
          <p:nvPr/>
        </p:nvSpPr>
        <p:spPr>
          <a:xfrm rot="5400000">
            <a:off x="6590551" y="2702794"/>
            <a:ext cx="310544" cy="3746651"/>
          </a:xfrm>
          <a:prstGeom prst="bentUp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a:extLst>
              <a:ext uri="{FF2B5EF4-FFF2-40B4-BE49-F238E27FC236}">
                <a16:creationId xmlns:a16="http://schemas.microsoft.com/office/drawing/2014/main" id="{9C961334-254A-7649-930F-41ECBF987FDB}"/>
              </a:ext>
            </a:extLst>
          </p:cNvPr>
          <p:cNvSpPr/>
          <p:nvPr/>
        </p:nvSpPr>
        <p:spPr>
          <a:xfrm rot="5400000">
            <a:off x="6982599" y="4782933"/>
            <a:ext cx="713425" cy="1202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6926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68D2-7336-134A-819C-3530DBB2A862}"/>
              </a:ext>
            </a:extLst>
          </p:cNvPr>
          <p:cNvSpPr>
            <a:spLocks noGrp="1"/>
          </p:cNvSpPr>
          <p:nvPr>
            <p:ph type="title"/>
          </p:nvPr>
        </p:nvSpPr>
        <p:spPr/>
        <p:txBody>
          <a:bodyPr/>
          <a:lstStyle/>
          <a:p>
            <a:r>
              <a:rPr lang="en-US" dirty="0"/>
              <a:t>JEDI simplifies the forecast model</a:t>
            </a:r>
          </a:p>
        </p:txBody>
      </p:sp>
      <p:sp>
        <p:nvSpPr>
          <p:cNvPr id="4" name="Text Placeholder 2">
            <a:extLst>
              <a:ext uri="{FF2B5EF4-FFF2-40B4-BE49-F238E27FC236}">
                <a16:creationId xmlns:a16="http://schemas.microsoft.com/office/drawing/2014/main" id="{28C93CCF-5724-7440-9FEE-6ED3120ED30E}"/>
              </a:ext>
            </a:extLst>
          </p:cNvPr>
          <p:cNvSpPr>
            <a:spLocks noGrp="1"/>
          </p:cNvSpPr>
          <p:nvPr>
            <p:ph type="body" sz="quarter" idx="10"/>
          </p:nvPr>
        </p:nvSpPr>
        <p:spPr>
          <a:xfrm>
            <a:off x="409990" y="1802732"/>
            <a:ext cx="11410950" cy="4203622"/>
          </a:xfrm>
        </p:spPr>
        <p:txBody>
          <a:bodyPr>
            <a:normAutofit/>
          </a:bodyPr>
          <a:lstStyle/>
          <a:p>
            <a:r>
              <a:rPr lang="en-US" sz="2400" dirty="0"/>
              <a:t>No data assimilation methods are needed in the forecast model. Development of interpolation adjoints, backwards running clocks and the conversion of increments to model state would no longer be needed in the forecast models. This separation of concerns would accelerate development for both DA and model developers.</a:t>
            </a:r>
          </a:p>
          <a:p>
            <a:pPr marL="0" indent="0">
              <a:buNone/>
            </a:pPr>
            <a:endParaRPr lang="en-US" sz="2400" dirty="0"/>
          </a:p>
          <a:p>
            <a:r>
              <a:rPr lang="en-US" sz="2400" dirty="0"/>
              <a:t>No need to take into account the post-processor inside every forecast model or convert the model state to UFO/JEDI.</a:t>
            </a:r>
          </a:p>
          <a:p>
            <a:endParaRPr lang="en-US" sz="2400" dirty="0"/>
          </a:p>
          <a:p>
            <a:r>
              <a:rPr lang="en-US" sz="2400" dirty="0"/>
              <a:t>Little redesign of the model would be required to handle forecasting of multiple outer loops and no model infrastructure needed for inner loop integrations.</a:t>
            </a:r>
          </a:p>
        </p:txBody>
      </p:sp>
    </p:spTree>
    <p:extLst>
      <p:ext uri="{BB962C8B-B14F-4D97-AF65-F5344CB8AC3E}">
        <p14:creationId xmlns:p14="http://schemas.microsoft.com/office/powerpoint/2010/main" val="4105579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E9954-E190-4244-A7F9-C2A150BA7E0E}"/>
              </a:ext>
            </a:extLst>
          </p:cNvPr>
          <p:cNvSpPr>
            <a:spLocks noGrp="1"/>
          </p:cNvSpPr>
          <p:nvPr>
            <p:ph type="title"/>
          </p:nvPr>
        </p:nvSpPr>
        <p:spPr/>
        <p:txBody>
          <a:bodyPr/>
          <a:lstStyle/>
          <a:p>
            <a:r>
              <a:rPr lang="en-US" dirty="0"/>
              <a:t>Introduction</a:t>
            </a:r>
          </a:p>
        </p:txBody>
      </p:sp>
      <p:sp>
        <p:nvSpPr>
          <p:cNvPr id="3" name="Text Placeholder 2">
            <a:extLst>
              <a:ext uri="{FF2B5EF4-FFF2-40B4-BE49-F238E27FC236}">
                <a16:creationId xmlns:a16="http://schemas.microsoft.com/office/drawing/2014/main" id="{0DF4C540-E020-BA40-B77D-C30ABB6278E7}"/>
              </a:ext>
            </a:extLst>
          </p:cNvPr>
          <p:cNvSpPr>
            <a:spLocks noGrp="1"/>
          </p:cNvSpPr>
          <p:nvPr>
            <p:ph type="body" sz="quarter" idx="10"/>
          </p:nvPr>
        </p:nvSpPr>
        <p:spPr/>
        <p:txBody>
          <a:bodyPr>
            <a:normAutofit/>
          </a:bodyPr>
          <a:lstStyle/>
          <a:p>
            <a:pPr marL="0" indent="0">
              <a:buNone/>
            </a:pPr>
            <a:r>
              <a:rPr lang="en-US" sz="2400" dirty="0"/>
              <a:t>OOPS provides the algorithms that combine generic building blocks into applications such as variational assimilation, forecast, EnKF, FSOI etc.</a:t>
            </a:r>
          </a:p>
          <a:p>
            <a:pPr marL="0" indent="0">
              <a:buNone/>
            </a:pPr>
            <a:endParaRPr lang="en-US" sz="2400" dirty="0"/>
          </a:p>
          <a:p>
            <a:pPr marL="0" indent="0">
              <a:buNone/>
            </a:pPr>
            <a:r>
              <a:rPr lang="en-US" sz="2400" dirty="0"/>
              <a:t>OOPS (by design) knows nothing about the actual implementation of the building blocks and carries no information about the underlying data. Instead these have to implemented by each model wanting to use the algorithms through the use of C++ templates.</a:t>
            </a:r>
          </a:p>
          <a:p>
            <a:pPr marL="0" indent="0">
              <a:buNone/>
            </a:pPr>
            <a:endParaRPr lang="en-US" sz="2400" dirty="0"/>
          </a:p>
          <a:p>
            <a:pPr marL="0" indent="0">
              <a:buNone/>
            </a:pPr>
            <a:r>
              <a:rPr lang="en-US" sz="2400" dirty="0"/>
              <a:t>Since all (common) models are Fortran based these templated C++ methods call some Fortran and the actual data of the objects is stored at the Fortran level.</a:t>
            </a:r>
          </a:p>
          <a:p>
            <a:pPr marL="0" indent="0">
              <a:buNone/>
            </a:pPr>
            <a:endParaRPr lang="en-US" sz="2400" dirty="0"/>
          </a:p>
          <a:p>
            <a:pPr marL="0" indent="0">
              <a:buNone/>
            </a:pPr>
            <a:r>
              <a:rPr lang="en-US" sz="2400" dirty="0"/>
              <a:t>This talk describes the structure of the model from the FV3-JEDI perspective but applies to almost all models.</a:t>
            </a:r>
          </a:p>
        </p:txBody>
      </p:sp>
    </p:spTree>
    <p:extLst>
      <p:ext uri="{BB962C8B-B14F-4D97-AF65-F5344CB8AC3E}">
        <p14:creationId xmlns:p14="http://schemas.microsoft.com/office/powerpoint/2010/main" val="3056471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A2230-047E-EB41-A65E-064CC3FED4EB}"/>
              </a:ext>
            </a:extLst>
          </p:cNvPr>
          <p:cNvSpPr>
            <a:spLocks noGrp="1"/>
          </p:cNvSpPr>
          <p:nvPr>
            <p:ph type="title"/>
          </p:nvPr>
        </p:nvSpPr>
        <p:spPr/>
        <p:txBody>
          <a:bodyPr/>
          <a:lstStyle/>
          <a:p>
            <a:r>
              <a:rPr lang="en-US" dirty="0"/>
              <a:t>FV3-JEDI: three models with one interface</a:t>
            </a:r>
          </a:p>
        </p:txBody>
      </p:sp>
      <p:sp>
        <p:nvSpPr>
          <p:cNvPr id="4" name="TextBox 3">
            <a:extLst>
              <a:ext uri="{FF2B5EF4-FFF2-40B4-BE49-F238E27FC236}">
                <a16:creationId xmlns:a16="http://schemas.microsoft.com/office/drawing/2014/main" id="{6E510ED1-C3EC-E54D-82CB-CA7E96D0B485}"/>
              </a:ext>
            </a:extLst>
          </p:cNvPr>
          <p:cNvSpPr txBox="1"/>
          <p:nvPr/>
        </p:nvSpPr>
        <p:spPr>
          <a:xfrm>
            <a:off x="394446" y="1323414"/>
            <a:ext cx="11438965" cy="5262979"/>
          </a:xfrm>
          <a:prstGeom prst="rect">
            <a:avLst/>
          </a:prstGeom>
          <a:noFill/>
        </p:spPr>
        <p:txBody>
          <a:bodyPr wrap="square" rtlCol="0">
            <a:spAutoFit/>
          </a:bodyPr>
          <a:lstStyle/>
          <a:p>
            <a:r>
              <a:rPr lang="en-US" sz="2400" dirty="0"/>
              <a:t>FV3-JEDI can be used to perform data assimilation for three different models: FV3-JEDI-LM, GEOS and GFS. We implement three nonlinear model classes with identical interfaces and compile only the model we want to run. </a:t>
            </a:r>
          </a:p>
          <a:p>
            <a:endParaRPr lang="en-US" sz="2400" dirty="0"/>
          </a:p>
          <a:p>
            <a:r>
              <a:rPr lang="en-US" sz="2400" dirty="0"/>
              <a:t>FV3-JEDI-LM is primarily the linearized model: the TLM and adjoint of FV3, convection, cloud and boundary layer turbulence. But provides other useful nonlinear functionality:</a:t>
            </a:r>
          </a:p>
          <a:p>
            <a:endParaRPr lang="en-US" sz="2400" dirty="0"/>
          </a:p>
          <a:p>
            <a:pPr marL="527050" indent="-285750">
              <a:buFontTx/>
              <a:buChar char="-"/>
            </a:pPr>
            <a:r>
              <a:rPr lang="en-US" sz="2400" dirty="0"/>
              <a:t>Run something realistic without access to GFS or GEOS.</a:t>
            </a:r>
          </a:p>
          <a:p>
            <a:pPr marL="527050" indent="-285750">
              <a:buFontTx/>
              <a:buChar char="-"/>
            </a:pPr>
            <a:r>
              <a:rPr lang="en-US" sz="2400" dirty="0"/>
              <a:t>Faster regression testing and continuous integration.</a:t>
            </a:r>
          </a:p>
          <a:p>
            <a:pPr marL="527050" indent="-285750">
              <a:buFontTx/>
              <a:buChar char="-"/>
            </a:pPr>
            <a:r>
              <a:rPr lang="en-US" sz="2400" dirty="0"/>
              <a:t>Checkpoint of code used to generate the TLM and adjoint versions.</a:t>
            </a:r>
          </a:p>
          <a:p>
            <a:endParaRPr lang="en-US" sz="2400" dirty="0"/>
          </a:p>
          <a:p>
            <a:r>
              <a:rPr lang="en-US" sz="2400" dirty="0" err="1"/>
              <a:t>CMake</a:t>
            </a:r>
            <a:r>
              <a:rPr lang="en-US" sz="2400" dirty="0"/>
              <a:t> allows each implementation to only be compiled if the underlying model is found. If GOES or GFS is found those interfaces will be compiled, if not then FV3-JEDI-LM will be used for the nonlinear model.</a:t>
            </a:r>
          </a:p>
        </p:txBody>
      </p:sp>
    </p:spTree>
    <p:extLst>
      <p:ext uri="{BB962C8B-B14F-4D97-AF65-F5344CB8AC3E}">
        <p14:creationId xmlns:p14="http://schemas.microsoft.com/office/powerpoint/2010/main" val="3794916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70CDF-996B-2946-AC06-91156C6CC930}"/>
              </a:ext>
            </a:extLst>
          </p:cNvPr>
          <p:cNvSpPr>
            <a:spLocks noGrp="1"/>
          </p:cNvSpPr>
          <p:nvPr>
            <p:ph type="title"/>
          </p:nvPr>
        </p:nvSpPr>
        <p:spPr/>
        <p:txBody>
          <a:bodyPr/>
          <a:lstStyle/>
          <a:p>
            <a:r>
              <a:rPr lang="en-US" dirty="0"/>
              <a:t>Model class (FV3-JEDI-LM)</a:t>
            </a:r>
          </a:p>
        </p:txBody>
      </p:sp>
      <p:pic>
        <p:nvPicPr>
          <p:cNvPr id="6" name="Picture 5">
            <a:extLst>
              <a:ext uri="{FF2B5EF4-FFF2-40B4-BE49-F238E27FC236}">
                <a16:creationId xmlns:a16="http://schemas.microsoft.com/office/drawing/2014/main" id="{FEC1A40D-B705-214B-95B4-3F62D3A60819}"/>
              </a:ext>
            </a:extLst>
          </p:cNvPr>
          <p:cNvPicPr>
            <a:picLocks noChangeAspect="1"/>
          </p:cNvPicPr>
          <p:nvPr/>
        </p:nvPicPr>
        <p:blipFill>
          <a:blip r:embed="rId2"/>
          <a:stretch>
            <a:fillRect/>
          </a:stretch>
        </p:blipFill>
        <p:spPr>
          <a:xfrm>
            <a:off x="1095152" y="4540995"/>
            <a:ext cx="3156971" cy="1806015"/>
          </a:xfrm>
          <a:prstGeom prst="rect">
            <a:avLst/>
          </a:prstGeom>
          <a:ln>
            <a:solidFill>
              <a:schemeClr val="bg2">
                <a:lumMod val="50000"/>
              </a:schemeClr>
            </a:solidFill>
          </a:ln>
        </p:spPr>
      </p:pic>
      <p:sp>
        <p:nvSpPr>
          <p:cNvPr id="7" name="TextBox 6">
            <a:extLst>
              <a:ext uri="{FF2B5EF4-FFF2-40B4-BE49-F238E27FC236}">
                <a16:creationId xmlns:a16="http://schemas.microsoft.com/office/drawing/2014/main" id="{6E957E7A-5D29-AE4B-83A9-CEA25270E4FF}"/>
              </a:ext>
            </a:extLst>
          </p:cNvPr>
          <p:cNvSpPr txBox="1"/>
          <p:nvPr/>
        </p:nvSpPr>
        <p:spPr>
          <a:xfrm>
            <a:off x="663388" y="1345165"/>
            <a:ext cx="9067764" cy="369332"/>
          </a:xfrm>
          <a:prstGeom prst="rect">
            <a:avLst/>
          </a:prstGeom>
          <a:noFill/>
        </p:spPr>
        <p:txBody>
          <a:bodyPr wrap="square" rtlCol="0">
            <a:spAutoFit/>
          </a:bodyPr>
          <a:lstStyle/>
          <a:p>
            <a:r>
              <a:rPr lang="en-US" dirty="0"/>
              <a:t>Depending on the model the interaction between JEDI and the model can be quite minimal.</a:t>
            </a:r>
          </a:p>
        </p:txBody>
      </p:sp>
      <p:sp>
        <p:nvSpPr>
          <p:cNvPr id="8" name="TextBox 7">
            <a:extLst>
              <a:ext uri="{FF2B5EF4-FFF2-40B4-BE49-F238E27FC236}">
                <a16:creationId xmlns:a16="http://schemas.microsoft.com/office/drawing/2014/main" id="{51DC7972-3272-834A-BD76-C337A08A5862}"/>
              </a:ext>
            </a:extLst>
          </p:cNvPr>
          <p:cNvSpPr txBox="1"/>
          <p:nvPr/>
        </p:nvSpPr>
        <p:spPr>
          <a:xfrm>
            <a:off x="663388" y="4056623"/>
            <a:ext cx="9067764" cy="369332"/>
          </a:xfrm>
          <a:prstGeom prst="rect">
            <a:avLst/>
          </a:prstGeom>
          <a:noFill/>
        </p:spPr>
        <p:txBody>
          <a:bodyPr wrap="square" rtlCol="0">
            <a:spAutoFit/>
          </a:bodyPr>
          <a:lstStyle/>
          <a:p>
            <a:r>
              <a:rPr lang="en-US" dirty="0"/>
              <a:t>Methods to be implemented create, initialize, step and finalize the model.</a:t>
            </a:r>
          </a:p>
        </p:txBody>
      </p:sp>
      <p:pic>
        <p:nvPicPr>
          <p:cNvPr id="9" name="Picture 8">
            <a:extLst>
              <a:ext uri="{FF2B5EF4-FFF2-40B4-BE49-F238E27FC236}">
                <a16:creationId xmlns:a16="http://schemas.microsoft.com/office/drawing/2014/main" id="{E392D930-3BC6-2A42-9C4B-3A704F0BB82D}"/>
              </a:ext>
            </a:extLst>
          </p:cNvPr>
          <p:cNvPicPr>
            <a:picLocks noChangeAspect="1"/>
          </p:cNvPicPr>
          <p:nvPr/>
        </p:nvPicPr>
        <p:blipFill>
          <a:blip r:embed="rId3"/>
          <a:stretch>
            <a:fillRect/>
          </a:stretch>
        </p:blipFill>
        <p:spPr>
          <a:xfrm>
            <a:off x="1095152" y="1779863"/>
            <a:ext cx="6299200" cy="2082800"/>
          </a:xfrm>
          <a:prstGeom prst="rect">
            <a:avLst/>
          </a:prstGeom>
          <a:ln>
            <a:solidFill>
              <a:schemeClr val="bg2">
                <a:lumMod val="50000"/>
              </a:schemeClr>
            </a:solidFill>
          </a:ln>
        </p:spPr>
      </p:pic>
    </p:spTree>
    <p:extLst>
      <p:ext uri="{BB962C8B-B14F-4D97-AF65-F5344CB8AC3E}">
        <p14:creationId xmlns:p14="http://schemas.microsoft.com/office/powerpoint/2010/main" val="1590541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70CDF-996B-2946-AC06-91156C6CC930}"/>
              </a:ext>
            </a:extLst>
          </p:cNvPr>
          <p:cNvSpPr>
            <a:spLocks noGrp="1"/>
          </p:cNvSpPr>
          <p:nvPr>
            <p:ph type="title"/>
          </p:nvPr>
        </p:nvSpPr>
        <p:spPr/>
        <p:txBody>
          <a:bodyPr/>
          <a:lstStyle/>
          <a:p>
            <a:r>
              <a:rPr lang="en-US" dirty="0"/>
              <a:t>Model step</a:t>
            </a:r>
          </a:p>
        </p:txBody>
      </p:sp>
      <p:sp>
        <p:nvSpPr>
          <p:cNvPr id="4" name="Rounded Rectangle 3">
            <a:extLst>
              <a:ext uri="{FF2B5EF4-FFF2-40B4-BE49-F238E27FC236}">
                <a16:creationId xmlns:a16="http://schemas.microsoft.com/office/drawing/2014/main" id="{60D298D6-30A3-C741-B1E2-D245B3C0E8EB}"/>
              </a:ext>
            </a:extLst>
          </p:cNvPr>
          <p:cNvSpPr/>
          <p:nvPr/>
        </p:nvSpPr>
        <p:spPr>
          <a:xfrm>
            <a:off x="600073" y="1404762"/>
            <a:ext cx="1685925" cy="785812"/>
          </a:xfrm>
          <a:prstGeom prst="roundRect">
            <a:avLst/>
          </a:prstGeom>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a:t>
            </a:r>
          </a:p>
        </p:txBody>
      </p:sp>
      <p:sp>
        <p:nvSpPr>
          <p:cNvPr id="10" name="Rounded Rectangle 9">
            <a:extLst>
              <a:ext uri="{FF2B5EF4-FFF2-40B4-BE49-F238E27FC236}">
                <a16:creationId xmlns:a16="http://schemas.microsoft.com/office/drawing/2014/main" id="{DF1D9245-97D4-1C4B-B012-4B9392FF6118}"/>
              </a:ext>
            </a:extLst>
          </p:cNvPr>
          <p:cNvSpPr/>
          <p:nvPr/>
        </p:nvSpPr>
        <p:spPr>
          <a:xfrm>
            <a:off x="600071" y="2437020"/>
            <a:ext cx="1685925" cy="785812"/>
          </a:xfrm>
          <a:prstGeom prst="roundRect">
            <a:avLst/>
          </a:prstGeom>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MODEL</a:t>
            </a:r>
          </a:p>
        </p:txBody>
      </p:sp>
      <p:cxnSp>
        <p:nvCxnSpPr>
          <p:cNvPr id="12" name="Straight Arrow Connector 11">
            <a:extLst>
              <a:ext uri="{FF2B5EF4-FFF2-40B4-BE49-F238E27FC236}">
                <a16:creationId xmlns:a16="http://schemas.microsoft.com/office/drawing/2014/main" id="{BB1C3748-2317-A549-8FEA-3AC9D9BA984C}"/>
              </a:ext>
            </a:extLst>
          </p:cNvPr>
          <p:cNvCxnSpPr>
            <a:cxnSpLocks/>
            <a:stCxn id="4" idx="2"/>
            <a:endCxn id="10" idx="0"/>
          </p:cNvCxnSpPr>
          <p:nvPr/>
        </p:nvCxnSpPr>
        <p:spPr>
          <a:xfrm flipH="1">
            <a:off x="1443034" y="2190574"/>
            <a:ext cx="2" cy="246446"/>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61D1C81-ECEA-BA45-9222-60C98611FCE2}"/>
              </a:ext>
            </a:extLst>
          </p:cNvPr>
          <p:cNvCxnSpPr>
            <a:cxnSpLocks/>
            <a:stCxn id="10" idx="2"/>
          </p:cNvCxnSpPr>
          <p:nvPr/>
        </p:nvCxnSpPr>
        <p:spPr>
          <a:xfrm flipH="1">
            <a:off x="1443033" y="3222832"/>
            <a:ext cx="1" cy="246446"/>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D69783D1-A0BB-A544-83BD-A3169B763531}"/>
              </a:ext>
            </a:extLst>
          </p:cNvPr>
          <p:cNvSpPr/>
          <p:nvPr/>
        </p:nvSpPr>
        <p:spPr>
          <a:xfrm>
            <a:off x="600073" y="4501536"/>
            <a:ext cx="1685925" cy="785812"/>
          </a:xfrm>
          <a:prstGeom prst="roundRect">
            <a:avLst/>
          </a:prstGeom>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MODEL</a:t>
            </a:r>
          </a:p>
        </p:txBody>
      </p:sp>
      <p:cxnSp>
        <p:nvCxnSpPr>
          <p:cNvPr id="23" name="Straight Arrow Connector 22">
            <a:extLst>
              <a:ext uri="{FF2B5EF4-FFF2-40B4-BE49-F238E27FC236}">
                <a16:creationId xmlns:a16="http://schemas.microsoft.com/office/drawing/2014/main" id="{EA7FF104-A299-104F-9AFB-34756AD45512}"/>
              </a:ext>
            </a:extLst>
          </p:cNvPr>
          <p:cNvCxnSpPr>
            <a:cxnSpLocks/>
            <a:endCxn id="22" idx="0"/>
          </p:cNvCxnSpPr>
          <p:nvPr/>
        </p:nvCxnSpPr>
        <p:spPr>
          <a:xfrm>
            <a:off x="1443033" y="4255090"/>
            <a:ext cx="3" cy="246446"/>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Rounded Rectangle 36">
            <a:extLst>
              <a:ext uri="{FF2B5EF4-FFF2-40B4-BE49-F238E27FC236}">
                <a16:creationId xmlns:a16="http://schemas.microsoft.com/office/drawing/2014/main" id="{B75FBF16-B08D-BB4E-9319-89A8E093E57F}"/>
              </a:ext>
            </a:extLst>
          </p:cNvPr>
          <p:cNvSpPr/>
          <p:nvPr/>
        </p:nvSpPr>
        <p:spPr>
          <a:xfrm>
            <a:off x="600071" y="5533792"/>
            <a:ext cx="1685925" cy="785812"/>
          </a:xfrm>
          <a:prstGeom prst="roundRect">
            <a:avLst/>
          </a:prstGeom>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a:t>
            </a:r>
          </a:p>
        </p:txBody>
      </p:sp>
      <p:cxnSp>
        <p:nvCxnSpPr>
          <p:cNvPr id="38" name="Straight Arrow Connector 37">
            <a:extLst>
              <a:ext uri="{FF2B5EF4-FFF2-40B4-BE49-F238E27FC236}">
                <a16:creationId xmlns:a16="http://schemas.microsoft.com/office/drawing/2014/main" id="{9759196B-79AA-7D4D-86D2-4F4706B95577}"/>
              </a:ext>
            </a:extLst>
          </p:cNvPr>
          <p:cNvCxnSpPr>
            <a:cxnSpLocks/>
            <a:stCxn id="22" idx="2"/>
            <a:endCxn id="37" idx="0"/>
          </p:cNvCxnSpPr>
          <p:nvPr/>
        </p:nvCxnSpPr>
        <p:spPr>
          <a:xfrm flipH="1">
            <a:off x="1443034" y="5287348"/>
            <a:ext cx="2" cy="246444"/>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Rounded Rectangle 48">
            <a:extLst>
              <a:ext uri="{FF2B5EF4-FFF2-40B4-BE49-F238E27FC236}">
                <a16:creationId xmlns:a16="http://schemas.microsoft.com/office/drawing/2014/main" id="{03236082-3D36-1846-94EB-9AE1A27BEDFE}"/>
              </a:ext>
            </a:extLst>
          </p:cNvPr>
          <p:cNvSpPr/>
          <p:nvPr/>
        </p:nvSpPr>
        <p:spPr>
          <a:xfrm>
            <a:off x="570392" y="3469276"/>
            <a:ext cx="1685925" cy="785812"/>
          </a:xfrm>
          <a:prstGeom prst="roundRect">
            <a:avLst/>
          </a:prstGeom>
          <a:solidFill>
            <a:srgbClr val="00B05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MODEL STEP (EXTERNAL)</a:t>
            </a:r>
          </a:p>
        </p:txBody>
      </p:sp>
      <p:pic>
        <p:nvPicPr>
          <p:cNvPr id="65" name="Picture 64">
            <a:extLst>
              <a:ext uri="{FF2B5EF4-FFF2-40B4-BE49-F238E27FC236}">
                <a16:creationId xmlns:a16="http://schemas.microsoft.com/office/drawing/2014/main" id="{D5CE2D91-A3E6-5542-BF4A-280CA71BE91D}"/>
              </a:ext>
            </a:extLst>
          </p:cNvPr>
          <p:cNvPicPr>
            <a:picLocks noChangeAspect="1"/>
          </p:cNvPicPr>
          <p:nvPr/>
        </p:nvPicPr>
        <p:blipFill>
          <a:blip r:embed="rId2"/>
          <a:stretch>
            <a:fillRect/>
          </a:stretch>
        </p:blipFill>
        <p:spPr>
          <a:xfrm>
            <a:off x="3998278" y="1317438"/>
            <a:ext cx="6207496" cy="3969910"/>
          </a:xfrm>
          <a:prstGeom prst="rect">
            <a:avLst/>
          </a:prstGeom>
          <a:ln>
            <a:solidFill>
              <a:schemeClr val="bg2">
                <a:lumMod val="50000"/>
              </a:schemeClr>
            </a:solidFill>
          </a:ln>
        </p:spPr>
      </p:pic>
      <p:cxnSp>
        <p:nvCxnSpPr>
          <p:cNvPr id="67" name="Straight Arrow Connector 66">
            <a:extLst>
              <a:ext uri="{FF2B5EF4-FFF2-40B4-BE49-F238E27FC236}">
                <a16:creationId xmlns:a16="http://schemas.microsoft.com/office/drawing/2014/main" id="{0704ECC2-707F-C34F-87C9-E0491D314D7D}"/>
              </a:ext>
            </a:extLst>
          </p:cNvPr>
          <p:cNvCxnSpPr>
            <a:cxnSpLocks/>
            <a:stCxn id="37" idx="3"/>
            <a:endCxn id="70" idx="1"/>
          </p:cNvCxnSpPr>
          <p:nvPr/>
        </p:nvCxnSpPr>
        <p:spPr>
          <a:xfrm>
            <a:off x="2285996" y="5926698"/>
            <a:ext cx="441247" cy="4528"/>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Rounded Rectangle 69">
            <a:extLst>
              <a:ext uri="{FF2B5EF4-FFF2-40B4-BE49-F238E27FC236}">
                <a16:creationId xmlns:a16="http://schemas.microsoft.com/office/drawing/2014/main" id="{FA92851B-11C0-8C49-998A-A1119EB82072}"/>
              </a:ext>
            </a:extLst>
          </p:cNvPr>
          <p:cNvSpPr/>
          <p:nvPr/>
        </p:nvSpPr>
        <p:spPr>
          <a:xfrm>
            <a:off x="2727243" y="5538320"/>
            <a:ext cx="1685925" cy="785812"/>
          </a:xfrm>
          <a:prstGeom prst="roundRect">
            <a:avLst/>
          </a:prstGeom>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TRAJ &amp; PPs</a:t>
            </a:r>
          </a:p>
        </p:txBody>
      </p:sp>
      <p:sp>
        <p:nvSpPr>
          <p:cNvPr id="72" name="Oval 71">
            <a:extLst>
              <a:ext uri="{FF2B5EF4-FFF2-40B4-BE49-F238E27FC236}">
                <a16:creationId xmlns:a16="http://schemas.microsoft.com/office/drawing/2014/main" id="{3E4DC51E-BCB6-7446-AC64-59F42CB5CC22}"/>
              </a:ext>
            </a:extLst>
          </p:cNvPr>
          <p:cNvSpPr/>
          <p:nvPr/>
        </p:nvSpPr>
        <p:spPr>
          <a:xfrm>
            <a:off x="4440079" y="3281088"/>
            <a:ext cx="2100262" cy="5231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56CB5A75-8B76-D64E-96D3-99CC21D41B6B}"/>
              </a:ext>
            </a:extLst>
          </p:cNvPr>
          <p:cNvSpPr txBox="1"/>
          <p:nvPr/>
        </p:nvSpPr>
        <p:spPr>
          <a:xfrm>
            <a:off x="8457682" y="5698149"/>
            <a:ext cx="2986088" cy="923330"/>
          </a:xfrm>
          <a:prstGeom prst="rect">
            <a:avLst/>
          </a:prstGeom>
          <a:noFill/>
          <a:ln>
            <a:solidFill>
              <a:srgbClr val="FF0000"/>
            </a:solidFill>
          </a:ln>
        </p:spPr>
        <p:txBody>
          <a:bodyPr wrap="square" rtlCol="0">
            <a:spAutoFit/>
          </a:bodyPr>
          <a:lstStyle/>
          <a:p>
            <a:r>
              <a:rPr lang="en-US" dirty="0"/>
              <a:t>Can be pointer or copy. Usually a copy to account for differences in precision</a:t>
            </a:r>
          </a:p>
        </p:txBody>
      </p:sp>
      <p:cxnSp>
        <p:nvCxnSpPr>
          <p:cNvPr id="75" name="Straight Connector 74">
            <a:extLst>
              <a:ext uri="{FF2B5EF4-FFF2-40B4-BE49-F238E27FC236}">
                <a16:creationId xmlns:a16="http://schemas.microsoft.com/office/drawing/2014/main" id="{6C0B00DB-FC7C-1644-9174-C73F8E271C21}"/>
              </a:ext>
            </a:extLst>
          </p:cNvPr>
          <p:cNvCxnSpPr>
            <a:stCxn id="73" idx="1"/>
            <a:endCxn id="72" idx="6"/>
          </p:cNvCxnSpPr>
          <p:nvPr/>
        </p:nvCxnSpPr>
        <p:spPr>
          <a:xfrm flipH="1" flipV="1">
            <a:off x="6540341" y="3542639"/>
            <a:ext cx="1917341" cy="26171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B1B86848-50FB-5D41-A5DE-BE34CB7EF59A}"/>
              </a:ext>
            </a:extLst>
          </p:cNvPr>
          <p:cNvSpPr/>
          <p:nvPr/>
        </p:nvSpPr>
        <p:spPr>
          <a:xfrm>
            <a:off x="1300154" y="2088954"/>
            <a:ext cx="285755" cy="3766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7916817-80BE-BF43-8EAA-01D1CF0C14D1}"/>
              </a:ext>
            </a:extLst>
          </p:cNvPr>
          <p:cNvSpPr/>
          <p:nvPr/>
        </p:nvSpPr>
        <p:spPr>
          <a:xfrm>
            <a:off x="1300154" y="5202369"/>
            <a:ext cx="285755" cy="3766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217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DEF0A5EC-8C08-C44B-B080-AF0418ED8CB5}"/>
              </a:ext>
            </a:extLst>
          </p:cNvPr>
          <p:cNvGrpSpPr/>
          <p:nvPr/>
        </p:nvGrpSpPr>
        <p:grpSpPr>
          <a:xfrm>
            <a:off x="9283723" y="3323799"/>
            <a:ext cx="984540" cy="1068799"/>
            <a:chOff x="6871178" y="3340686"/>
            <a:chExt cx="1315560" cy="1068799"/>
          </a:xfrm>
        </p:grpSpPr>
        <p:cxnSp>
          <p:nvCxnSpPr>
            <p:cNvPr id="45" name="Straight Arrow Connector 44">
              <a:extLst>
                <a:ext uri="{FF2B5EF4-FFF2-40B4-BE49-F238E27FC236}">
                  <a16:creationId xmlns:a16="http://schemas.microsoft.com/office/drawing/2014/main" id="{6CD12308-B921-2244-9A75-FA9A18BFB3AC}"/>
                </a:ext>
              </a:extLst>
            </p:cNvPr>
            <p:cNvCxnSpPr>
              <a:cxnSpLocks/>
            </p:cNvCxnSpPr>
            <p:nvPr/>
          </p:nvCxnSpPr>
          <p:spPr>
            <a:xfrm flipV="1">
              <a:off x="6871178" y="3755136"/>
              <a:ext cx="0" cy="6257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2EFD4A6A-C134-494A-A7C5-EC82C7940722}"/>
                </a:ext>
              </a:extLst>
            </p:cNvPr>
            <p:cNvSpPr/>
            <p:nvPr/>
          </p:nvSpPr>
          <p:spPr>
            <a:xfrm>
              <a:off x="6871178" y="3340686"/>
              <a:ext cx="1315560" cy="10687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1C370CDF-996B-2946-AC06-91156C6CC930}"/>
              </a:ext>
            </a:extLst>
          </p:cNvPr>
          <p:cNvSpPr>
            <a:spLocks noGrp="1"/>
          </p:cNvSpPr>
          <p:nvPr>
            <p:ph type="title"/>
          </p:nvPr>
        </p:nvSpPr>
        <p:spPr/>
        <p:txBody>
          <a:bodyPr/>
          <a:lstStyle/>
          <a:p>
            <a:r>
              <a:rPr lang="en-US" dirty="0"/>
              <a:t>TLM class (FV3-JEDI-LM)</a:t>
            </a:r>
          </a:p>
        </p:txBody>
      </p:sp>
      <p:pic>
        <p:nvPicPr>
          <p:cNvPr id="3" name="Picture 2">
            <a:extLst>
              <a:ext uri="{FF2B5EF4-FFF2-40B4-BE49-F238E27FC236}">
                <a16:creationId xmlns:a16="http://schemas.microsoft.com/office/drawing/2014/main" id="{F562E989-9301-8C44-A39C-48A7A4635F2B}"/>
              </a:ext>
            </a:extLst>
          </p:cNvPr>
          <p:cNvPicPr>
            <a:picLocks noChangeAspect="1"/>
          </p:cNvPicPr>
          <p:nvPr/>
        </p:nvPicPr>
        <p:blipFill>
          <a:blip r:embed="rId2"/>
          <a:stretch>
            <a:fillRect/>
          </a:stretch>
        </p:blipFill>
        <p:spPr>
          <a:xfrm>
            <a:off x="590870" y="2084420"/>
            <a:ext cx="3908633" cy="3016251"/>
          </a:xfrm>
          <a:prstGeom prst="rect">
            <a:avLst/>
          </a:prstGeom>
          <a:ln>
            <a:solidFill>
              <a:schemeClr val="bg2">
                <a:lumMod val="50000"/>
              </a:schemeClr>
            </a:solidFill>
          </a:ln>
        </p:spPr>
      </p:pic>
      <p:sp>
        <p:nvSpPr>
          <p:cNvPr id="30" name="Rounded Rectangle 29">
            <a:extLst>
              <a:ext uri="{FF2B5EF4-FFF2-40B4-BE49-F238E27FC236}">
                <a16:creationId xmlns:a16="http://schemas.microsoft.com/office/drawing/2014/main" id="{FDA2D115-D659-3441-AF90-D309C777A864}"/>
              </a:ext>
            </a:extLst>
          </p:cNvPr>
          <p:cNvSpPr/>
          <p:nvPr/>
        </p:nvSpPr>
        <p:spPr>
          <a:xfrm>
            <a:off x="8443908" y="1298608"/>
            <a:ext cx="1685925" cy="785812"/>
          </a:xfrm>
          <a:prstGeom prst="roundRect">
            <a:avLst/>
          </a:prstGeom>
          <a:solidFill>
            <a:srgbClr val="C00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CREATE</a:t>
            </a:r>
          </a:p>
        </p:txBody>
      </p:sp>
      <p:sp>
        <p:nvSpPr>
          <p:cNvPr id="31" name="Rounded Rectangle 30">
            <a:extLst>
              <a:ext uri="{FF2B5EF4-FFF2-40B4-BE49-F238E27FC236}">
                <a16:creationId xmlns:a16="http://schemas.microsoft.com/office/drawing/2014/main" id="{3AA42D59-58C1-2C49-85B0-3142A7FA5666}"/>
              </a:ext>
            </a:extLst>
          </p:cNvPr>
          <p:cNvSpPr/>
          <p:nvPr/>
        </p:nvSpPr>
        <p:spPr>
          <a:xfrm>
            <a:off x="7343771" y="2451306"/>
            <a:ext cx="1685925" cy="785812"/>
          </a:xfrm>
          <a:prstGeom prst="roundRect">
            <a:avLst/>
          </a:prstGeom>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INIT_TL</a:t>
            </a:r>
          </a:p>
        </p:txBody>
      </p:sp>
      <p:sp>
        <p:nvSpPr>
          <p:cNvPr id="32" name="Rounded Rectangle 31">
            <a:extLst>
              <a:ext uri="{FF2B5EF4-FFF2-40B4-BE49-F238E27FC236}">
                <a16:creationId xmlns:a16="http://schemas.microsoft.com/office/drawing/2014/main" id="{CAFBA6E9-A206-5F4C-A1A1-A2D643DAC0D2}"/>
              </a:ext>
            </a:extLst>
          </p:cNvPr>
          <p:cNvSpPr/>
          <p:nvPr/>
        </p:nvSpPr>
        <p:spPr>
          <a:xfrm>
            <a:off x="7343773" y="4515822"/>
            <a:ext cx="1685925" cy="785812"/>
          </a:xfrm>
          <a:prstGeom prst="roundRect">
            <a:avLst/>
          </a:prstGeom>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FINALIZE_TL</a:t>
            </a:r>
          </a:p>
        </p:txBody>
      </p:sp>
      <p:sp>
        <p:nvSpPr>
          <p:cNvPr id="33" name="Rounded Rectangle 32">
            <a:extLst>
              <a:ext uri="{FF2B5EF4-FFF2-40B4-BE49-F238E27FC236}">
                <a16:creationId xmlns:a16="http://schemas.microsoft.com/office/drawing/2014/main" id="{826E8DAB-96D4-A24A-A655-6B7DD5B88117}"/>
              </a:ext>
            </a:extLst>
          </p:cNvPr>
          <p:cNvSpPr/>
          <p:nvPr/>
        </p:nvSpPr>
        <p:spPr>
          <a:xfrm>
            <a:off x="8443909" y="5725668"/>
            <a:ext cx="1685925" cy="785812"/>
          </a:xfrm>
          <a:prstGeom prst="roundRect">
            <a:avLst/>
          </a:prstGeom>
          <a:solidFill>
            <a:srgbClr val="C00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DELETE</a:t>
            </a:r>
          </a:p>
        </p:txBody>
      </p:sp>
      <p:sp>
        <p:nvSpPr>
          <p:cNvPr id="35" name="Rounded Rectangle 34">
            <a:extLst>
              <a:ext uri="{FF2B5EF4-FFF2-40B4-BE49-F238E27FC236}">
                <a16:creationId xmlns:a16="http://schemas.microsoft.com/office/drawing/2014/main" id="{3E284B9C-9EB5-D341-A592-358CB73E2C3C}"/>
              </a:ext>
            </a:extLst>
          </p:cNvPr>
          <p:cNvSpPr/>
          <p:nvPr/>
        </p:nvSpPr>
        <p:spPr>
          <a:xfrm>
            <a:off x="9442930" y="4515822"/>
            <a:ext cx="1685925" cy="785812"/>
          </a:xfrm>
          <a:prstGeom prst="roundRect">
            <a:avLst/>
          </a:prstGeom>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INIT_AD</a:t>
            </a:r>
          </a:p>
        </p:txBody>
      </p:sp>
      <p:sp>
        <p:nvSpPr>
          <p:cNvPr id="36" name="Rounded Rectangle 35">
            <a:extLst>
              <a:ext uri="{FF2B5EF4-FFF2-40B4-BE49-F238E27FC236}">
                <a16:creationId xmlns:a16="http://schemas.microsoft.com/office/drawing/2014/main" id="{FBCFAA91-75B8-C94D-B35A-9E57F3568F31}"/>
              </a:ext>
            </a:extLst>
          </p:cNvPr>
          <p:cNvSpPr/>
          <p:nvPr/>
        </p:nvSpPr>
        <p:spPr>
          <a:xfrm>
            <a:off x="9442930" y="2451302"/>
            <a:ext cx="1685925" cy="785812"/>
          </a:xfrm>
          <a:prstGeom prst="roundRect">
            <a:avLst/>
          </a:prstGeom>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FINALIZE_AD</a:t>
            </a:r>
          </a:p>
        </p:txBody>
      </p:sp>
      <p:sp>
        <p:nvSpPr>
          <p:cNvPr id="37" name="Rounded Rectangle 36">
            <a:extLst>
              <a:ext uri="{FF2B5EF4-FFF2-40B4-BE49-F238E27FC236}">
                <a16:creationId xmlns:a16="http://schemas.microsoft.com/office/drawing/2014/main" id="{1F984D4C-4819-CC42-978D-17F9F57523E9}"/>
              </a:ext>
            </a:extLst>
          </p:cNvPr>
          <p:cNvSpPr/>
          <p:nvPr/>
        </p:nvSpPr>
        <p:spPr>
          <a:xfrm>
            <a:off x="9442931" y="3483562"/>
            <a:ext cx="1685925" cy="785812"/>
          </a:xfrm>
          <a:prstGeom prst="roundRect">
            <a:avLst/>
          </a:prstGeom>
          <a:solidFill>
            <a:schemeClr val="accent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STEP_AD</a:t>
            </a:r>
          </a:p>
        </p:txBody>
      </p:sp>
      <p:grpSp>
        <p:nvGrpSpPr>
          <p:cNvPr id="42" name="Group 41">
            <a:extLst>
              <a:ext uri="{FF2B5EF4-FFF2-40B4-BE49-F238E27FC236}">
                <a16:creationId xmlns:a16="http://schemas.microsoft.com/office/drawing/2014/main" id="{D108FE65-B72F-B84A-9C2E-55211D8C455A}"/>
              </a:ext>
            </a:extLst>
          </p:cNvPr>
          <p:cNvGrpSpPr/>
          <p:nvPr/>
        </p:nvGrpSpPr>
        <p:grpSpPr>
          <a:xfrm>
            <a:off x="7105337" y="3340686"/>
            <a:ext cx="1079294" cy="1068799"/>
            <a:chOff x="6871178" y="3340686"/>
            <a:chExt cx="1315560" cy="1068799"/>
          </a:xfrm>
        </p:grpSpPr>
        <p:sp>
          <p:nvSpPr>
            <p:cNvPr id="4" name="Rectangle 3">
              <a:extLst>
                <a:ext uri="{FF2B5EF4-FFF2-40B4-BE49-F238E27FC236}">
                  <a16:creationId xmlns:a16="http://schemas.microsoft.com/office/drawing/2014/main" id="{81A32083-61B2-3441-BB12-3C7BF1462A7C}"/>
                </a:ext>
              </a:extLst>
            </p:cNvPr>
            <p:cNvSpPr/>
            <p:nvPr/>
          </p:nvSpPr>
          <p:spPr>
            <a:xfrm>
              <a:off x="6871178" y="3340686"/>
              <a:ext cx="1315560" cy="10687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a:extLst>
                <a:ext uri="{FF2B5EF4-FFF2-40B4-BE49-F238E27FC236}">
                  <a16:creationId xmlns:a16="http://schemas.microsoft.com/office/drawing/2014/main" id="{87ED6824-1540-D54F-8AA3-B6988EDBB127}"/>
                </a:ext>
              </a:extLst>
            </p:cNvPr>
            <p:cNvCxnSpPr>
              <a:cxnSpLocks/>
            </p:cNvCxnSpPr>
            <p:nvPr/>
          </p:nvCxnSpPr>
          <p:spPr>
            <a:xfrm flipV="1">
              <a:off x="6871178" y="3755136"/>
              <a:ext cx="0" cy="6257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Rounded Rectangle 33">
            <a:extLst>
              <a:ext uri="{FF2B5EF4-FFF2-40B4-BE49-F238E27FC236}">
                <a16:creationId xmlns:a16="http://schemas.microsoft.com/office/drawing/2014/main" id="{B1CF57AD-091A-B64A-8BB7-4E5848DE9BBC}"/>
              </a:ext>
            </a:extLst>
          </p:cNvPr>
          <p:cNvSpPr/>
          <p:nvPr/>
        </p:nvSpPr>
        <p:spPr>
          <a:xfrm>
            <a:off x="7314092" y="3483562"/>
            <a:ext cx="1685925" cy="785812"/>
          </a:xfrm>
          <a:prstGeom prst="roundRect">
            <a:avLst/>
          </a:prstGeom>
          <a:solidFill>
            <a:schemeClr val="accent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STEP_TL</a:t>
            </a:r>
          </a:p>
        </p:txBody>
      </p:sp>
      <p:sp>
        <p:nvSpPr>
          <p:cNvPr id="46" name="Left Brace 45">
            <a:extLst>
              <a:ext uri="{FF2B5EF4-FFF2-40B4-BE49-F238E27FC236}">
                <a16:creationId xmlns:a16="http://schemas.microsoft.com/office/drawing/2014/main" id="{9ADD8489-9735-E44F-BC2D-62EA79F80B4B}"/>
              </a:ext>
            </a:extLst>
          </p:cNvPr>
          <p:cNvSpPr/>
          <p:nvPr/>
        </p:nvSpPr>
        <p:spPr>
          <a:xfrm>
            <a:off x="6595672" y="2451302"/>
            <a:ext cx="344774" cy="3005118"/>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AAF9CF5A-0446-3E44-9387-F235C2E3A7A9}"/>
              </a:ext>
            </a:extLst>
          </p:cNvPr>
          <p:cNvSpPr txBox="1"/>
          <p:nvPr/>
        </p:nvSpPr>
        <p:spPr>
          <a:xfrm>
            <a:off x="5154210" y="3738249"/>
            <a:ext cx="1558977" cy="461665"/>
          </a:xfrm>
          <a:prstGeom prst="rect">
            <a:avLst/>
          </a:prstGeom>
          <a:noFill/>
        </p:spPr>
        <p:txBody>
          <a:bodyPr wrap="square" rtlCol="0">
            <a:spAutoFit/>
          </a:bodyPr>
          <a:lstStyle/>
          <a:p>
            <a:r>
              <a:rPr lang="en-US" sz="2400" b="1" dirty="0">
                <a:solidFill>
                  <a:schemeClr val="accent1"/>
                </a:solidFill>
              </a:rPr>
              <a:t>Every call</a:t>
            </a:r>
          </a:p>
        </p:txBody>
      </p:sp>
      <p:sp>
        <p:nvSpPr>
          <p:cNvPr id="48" name="TextBox 47">
            <a:extLst>
              <a:ext uri="{FF2B5EF4-FFF2-40B4-BE49-F238E27FC236}">
                <a16:creationId xmlns:a16="http://schemas.microsoft.com/office/drawing/2014/main" id="{359ABFD2-E971-8041-A1E9-24DE4F0705AD}"/>
              </a:ext>
            </a:extLst>
          </p:cNvPr>
          <p:cNvSpPr txBox="1"/>
          <p:nvPr/>
        </p:nvSpPr>
        <p:spPr>
          <a:xfrm>
            <a:off x="5209082" y="1393810"/>
            <a:ext cx="1558977" cy="830997"/>
          </a:xfrm>
          <a:prstGeom prst="rect">
            <a:avLst/>
          </a:prstGeom>
          <a:noFill/>
        </p:spPr>
        <p:txBody>
          <a:bodyPr wrap="square" rtlCol="0">
            <a:spAutoFit/>
          </a:bodyPr>
          <a:lstStyle/>
          <a:p>
            <a:r>
              <a:rPr lang="en-US" sz="2400" b="1" dirty="0">
                <a:solidFill>
                  <a:srgbClr val="C00000"/>
                </a:solidFill>
              </a:rPr>
              <a:t>Per outer loop</a:t>
            </a:r>
          </a:p>
        </p:txBody>
      </p:sp>
      <p:sp>
        <p:nvSpPr>
          <p:cNvPr id="49" name="Left Brace 48">
            <a:extLst>
              <a:ext uri="{FF2B5EF4-FFF2-40B4-BE49-F238E27FC236}">
                <a16:creationId xmlns:a16="http://schemas.microsoft.com/office/drawing/2014/main" id="{83BD87F0-9D01-0D46-AE8C-551504E266D8}"/>
              </a:ext>
            </a:extLst>
          </p:cNvPr>
          <p:cNvSpPr/>
          <p:nvPr/>
        </p:nvSpPr>
        <p:spPr>
          <a:xfrm>
            <a:off x="6595672" y="1341649"/>
            <a:ext cx="318178" cy="883158"/>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65302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2B0B8-6C2D-C845-8C04-157B48AC3279}"/>
              </a:ext>
            </a:extLst>
          </p:cNvPr>
          <p:cNvSpPr>
            <a:spLocks noGrp="1"/>
          </p:cNvSpPr>
          <p:nvPr>
            <p:ph type="title"/>
          </p:nvPr>
        </p:nvSpPr>
        <p:spPr/>
        <p:txBody>
          <a:bodyPr/>
          <a:lstStyle/>
          <a:p>
            <a:r>
              <a:rPr lang="en-US" dirty="0" err="1"/>
              <a:t>GetValues</a:t>
            </a:r>
            <a:endParaRPr lang="en-US" dirty="0"/>
          </a:p>
        </p:txBody>
      </p:sp>
      <p:sp>
        <p:nvSpPr>
          <p:cNvPr id="3" name="Text Placeholder 2">
            <a:extLst>
              <a:ext uri="{FF2B5EF4-FFF2-40B4-BE49-F238E27FC236}">
                <a16:creationId xmlns:a16="http://schemas.microsoft.com/office/drawing/2014/main" id="{E33DC624-D892-9A4A-98EA-901C36BEC24E}"/>
              </a:ext>
            </a:extLst>
          </p:cNvPr>
          <p:cNvSpPr>
            <a:spLocks noGrp="1"/>
          </p:cNvSpPr>
          <p:nvPr>
            <p:ph type="body" sz="quarter" idx="10"/>
          </p:nvPr>
        </p:nvSpPr>
        <p:spPr/>
        <p:txBody>
          <a:bodyPr/>
          <a:lstStyle/>
          <a:p>
            <a:r>
              <a:rPr lang="en-US" dirty="0"/>
              <a:t>Get Values is the routine by which the model provides the </a:t>
            </a:r>
            <a:r>
              <a:rPr lang="en-US" dirty="0" err="1"/>
              <a:t>GeoVaLs</a:t>
            </a:r>
            <a:r>
              <a:rPr lang="en-US" dirty="0"/>
              <a:t> to the generic part of the observation operator (UFO).</a:t>
            </a:r>
          </a:p>
          <a:p>
            <a:endParaRPr lang="en-US" dirty="0"/>
          </a:p>
          <a:p>
            <a:r>
              <a:rPr lang="en-US" dirty="0"/>
              <a:t>It can be thought of as the grid dependent part of the observation operator – providing the variables called for by UFO at the locations of the observations.</a:t>
            </a:r>
          </a:p>
          <a:p>
            <a:endParaRPr lang="en-US" dirty="0"/>
          </a:p>
          <a:p>
            <a:r>
              <a:rPr lang="en-US" dirty="0"/>
              <a:t>The observations operators to be instantiated are chosen through the YAML, if </a:t>
            </a:r>
            <a:r>
              <a:rPr lang="en-US" dirty="0" err="1"/>
              <a:t>getValues</a:t>
            </a:r>
            <a:r>
              <a:rPr lang="en-US" dirty="0"/>
              <a:t> does not recognize the variable being asked for the system should abort.</a:t>
            </a:r>
          </a:p>
        </p:txBody>
      </p:sp>
    </p:spTree>
    <p:extLst>
      <p:ext uri="{BB962C8B-B14F-4D97-AF65-F5344CB8AC3E}">
        <p14:creationId xmlns:p14="http://schemas.microsoft.com/office/powerpoint/2010/main" val="509210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ounded Rectangle 60">
            <a:extLst>
              <a:ext uri="{FF2B5EF4-FFF2-40B4-BE49-F238E27FC236}">
                <a16:creationId xmlns:a16="http://schemas.microsoft.com/office/drawing/2014/main" id="{01CEB292-E8D1-8743-96B8-02618D378B88}"/>
              </a:ext>
            </a:extLst>
          </p:cNvPr>
          <p:cNvSpPr/>
          <p:nvPr/>
        </p:nvSpPr>
        <p:spPr>
          <a:xfrm>
            <a:off x="2684086" y="2412529"/>
            <a:ext cx="2657505" cy="4254277"/>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444D27-5646-994D-9609-E0CFE14641D1}"/>
              </a:ext>
            </a:extLst>
          </p:cNvPr>
          <p:cNvSpPr>
            <a:spLocks noGrp="1"/>
          </p:cNvSpPr>
          <p:nvPr>
            <p:ph type="title"/>
          </p:nvPr>
        </p:nvSpPr>
        <p:spPr/>
        <p:txBody>
          <a:bodyPr>
            <a:noAutofit/>
          </a:bodyPr>
          <a:lstStyle/>
          <a:p>
            <a:r>
              <a:rPr lang="en-US" sz="3200" dirty="0"/>
              <a:t>OOPS – UFO – IODA – MODEL: the interface advantage</a:t>
            </a:r>
          </a:p>
        </p:txBody>
      </p:sp>
      <p:sp>
        <p:nvSpPr>
          <p:cNvPr id="4" name="Oval 3">
            <a:extLst>
              <a:ext uri="{FF2B5EF4-FFF2-40B4-BE49-F238E27FC236}">
                <a16:creationId xmlns:a16="http://schemas.microsoft.com/office/drawing/2014/main" id="{25C09C0C-741A-C546-9D1F-5DF8F455C8B2}"/>
              </a:ext>
            </a:extLst>
          </p:cNvPr>
          <p:cNvSpPr/>
          <p:nvPr/>
        </p:nvSpPr>
        <p:spPr>
          <a:xfrm>
            <a:off x="542875" y="3975697"/>
            <a:ext cx="1869141" cy="11161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 &amp; Increment</a:t>
            </a:r>
          </a:p>
        </p:txBody>
      </p:sp>
      <p:sp>
        <p:nvSpPr>
          <p:cNvPr id="5" name="Oval 4">
            <a:extLst>
              <a:ext uri="{FF2B5EF4-FFF2-40B4-BE49-F238E27FC236}">
                <a16:creationId xmlns:a16="http://schemas.microsoft.com/office/drawing/2014/main" id="{3E40C390-AD7A-164F-94D8-C5C5213C3772}"/>
              </a:ext>
            </a:extLst>
          </p:cNvPr>
          <p:cNvSpPr/>
          <p:nvPr/>
        </p:nvSpPr>
        <p:spPr>
          <a:xfrm>
            <a:off x="3089156" y="2562311"/>
            <a:ext cx="1869141" cy="1116106"/>
          </a:xfrm>
          <a:prstGeom prst="ellipse">
            <a:avLst/>
          </a:prstGeom>
          <a:solidFill>
            <a:srgbClr val="EF3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Observation Locations</a:t>
            </a:r>
          </a:p>
        </p:txBody>
      </p:sp>
      <p:sp>
        <p:nvSpPr>
          <p:cNvPr id="6" name="Oval 5">
            <a:extLst>
              <a:ext uri="{FF2B5EF4-FFF2-40B4-BE49-F238E27FC236}">
                <a16:creationId xmlns:a16="http://schemas.microsoft.com/office/drawing/2014/main" id="{D0F3F9DB-88AE-D240-84B9-94BC18BDE88E}"/>
              </a:ext>
            </a:extLst>
          </p:cNvPr>
          <p:cNvSpPr/>
          <p:nvPr/>
        </p:nvSpPr>
        <p:spPr>
          <a:xfrm>
            <a:off x="3089156" y="5415652"/>
            <a:ext cx="1869141" cy="1116106"/>
          </a:xfrm>
          <a:prstGeom prst="ellipse">
            <a:avLst/>
          </a:prstGeom>
          <a:solidFill>
            <a:srgbClr val="EF3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GeoVals</a:t>
            </a:r>
            <a:r>
              <a:rPr lang="en-US" dirty="0"/>
              <a:t>: State values at locations</a:t>
            </a:r>
          </a:p>
        </p:txBody>
      </p:sp>
      <p:sp>
        <p:nvSpPr>
          <p:cNvPr id="7" name="Oval 6">
            <a:extLst>
              <a:ext uri="{FF2B5EF4-FFF2-40B4-BE49-F238E27FC236}">
                <a16:creationId xmlns:a16="http://schemas.microsoft.com/office/drawing/2014/main" id="{C5D9E619-EF29-E149-8450-407EE3C142CE}"/>
              </a:ext>
            </a:extLst>
          </p:cNvPr>
          <p:cNvSpPr/>
          <p:nvPr/>
        </p:nvSpPr>
        <p:spPr>
          <a:xfrm>
            <a:off x="3048204" y="3975697"/>
            <a:ext cx="1869141" cy="1116106"/>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Variables</a:t>
            </a:r>
          </a:p>
        </p:txBody>
      </p:sp>
      <p:sp>
        <p:nvSpPr>
          <p:cNvPr id="8" name="Oval 7">
            <a:extLst>
              <a:ext uri="{FF2B5EF4-FFF2-40B4-BE49-F238E27FC236}">
                <a16:creationId xmlns:a16="http://schemas.microsoft.com/office/drawing/2014/main" id="{50E5D39A-2E92-A84C-B1EE-3767EA0C13CA}"/>
              </a:ext>
            </a:extLst>
          </p:cNvPr>
          <p:cNvSpPr/>
          <p:nvPr/>
        </p:nvSpPr>
        <p:spPr>
          <a:xfrm>
            <a:off x="5594790" y="3975697"/>
            <a:ext cx="1869141" cy="1116106"/>
          </a:xfrm>
          <a:prstGeom prst="ellipse">
            <a:avLst/>
          </a:prstGeom>
          <a:solidFill>
            <a:srgbClr val="EF3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Observation operator</a:t>
            </a:r>
          </a:p>
        </p:txBody>
      </p:sp>
      <p:sp>
        <p:nvSpPr>
          <p:cNvPr id="9" name="Oval 8">
            <a:extLst>
              <a:ext uri="{FF2B5EF4-FFF2-40B4-BE49-F238E27FC236}">
                <a16:creationId xmlns:a16="http://schemas.microsoft.com/office/drawing/2014/main" id="{7723AC87-2B27-554C-B646-3C520E611280}"/>
              </a:ext>
            </a:extLst>
          </p:cNvPr>
          <p:cNvSpPr/>
          <p:nvPr/>
        </p:nvSpPr>
        <p:spPr>
          <a:xfrm>
            <a:off x="7218417" y="5179022"/>
            <a:ext cx="1869141" cy="1116106"/>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Observation vector</a:t>
            </a:r>
          </a:p>
        </p:txBody>
      </p:sp>
      <p:sp>
        <p:nvSpPr>
          <p:cNvPr id="10" name="Oval 9">
            <a:extLst>
              <a:ext uri="{FF2B5EF4-FFF2-40B4-BE49-F238E27FC236}">
                <a16:creationId xmlns:a16="http://schemas.microsoft.com/office/drawing/2014/main" id="{7BF2E85E-1AE1-114C-BF68-8ACAD105EFE2}"/>
              </a:ext>
            </a:extLst>
          </p:cNvPr>
          <p:cNvSpPr/>
          <p:nvPr/>
        </p:nvSpPr>
        <p:spPr>
          <a:xfrm>
            <a:off x="7231154" y="2673914"/>
            <a:ext cx="1869141" cy="1116106"/>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Observation space</a:t>
            </a:r>
          </a:p>
        </p:txBody>
      </p:sp>
      <p:cxnSp>
        <p:nvCxnSpPr>
          <p:cNvPr id="12" name="Straight Arrow Connector 11">
            <a:extLst>
              <a:ext uri="{FF2B5EF4-FFF2-40B4-BE49-F238E27FC236}">
                <a16:creationId xmlns:a16="http://schemas.microsoft.com/office/drawing/2014/main" id="{A8BCB903-3A7C-7149-9D51-A6413B87EE8A}"/>
              </a:ext>
            </a:extLst>
          </p:cNvPr>
          <p:cNvCxnSpPr>
            <a:cxnSpLocks/>
            <a:stCxn id="5" idx="3"/>
            <a:endCxn id="4" idx="7"/>
          </p:cNvCxnSpPr>
          <p:nvPr/>
        </p:nvCxnSpPr>
        <p:spPr>
          <a:xfrm flipH="1">
            <a:off x="2138287" y="3514967"/>
            <a:ext cx="1224598" cy="6241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F2BA454-61A3-1F4B-AA95-3513B4CCB42D}"/>
              </a:ext>
            </a:extLst>
          </p:cNvPr>
          <p:cNvCxnSpPr>
            <a:cxnSpLocks/>
            <a:stCxn id="7" idx="2"/>
            <a:endCxn id="4" idx="6"/>
          </p:cNvCxnSpPr>
          <p:nvPr/>
        </p:nvCxnSpPr>
        <p:spPr>
          <a:xfrm flipH="1">
            <a:off x="2412016" y="4533750"/>
            <a:ext cx="6361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27DE52E-D181-704C-BA0F-A4B4DF79B169}"/>
              </a:ext>
            </a:extLst>
          </p:cNvPr>
          <p:cNvCxnSpPr>
            <a:cxnSpLocks/>
            <a:stCxn id="4" idx="5"/>
            <a:endCxn id="6" idx="1"/>
          </p:cNvCxnSpPr>
          <p:nvPr/>
        </p:nvCxnSpPr>
        <p:spPr>
          <a:xfrm>
            <a:off x="2138287" y="4928353"/>
            <a:ext cx="1224598" cy="6507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B5848EB-134F-1942-8040-981B4302C272}"/>
              </a:ext>
            </a:extLst>
          </p:cNvPr>
          <p:cNvCxnSpPr>
            <a:cxnSpLocks/>
            <a:stCxn id="8" idx="2"/>
            <a:endCxn id="7" idx="6"/>
          </p:cNvCxnSpPr>
          <p:nvPr/>
        </p:nvCxnSpPr>
        <p:spPr>
          <a:xfrm flipH="1">
            <a:off x="4917345" y="4533750"/>
            <a:ext cx="67744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2D58CF4-17E1-F347-83E5-B794D6775C5B}"/>
              </a:ext>
            </a:extLst>
          </p:cNvPr>
          <p:cNvCxnSpPr>
            <a:cxnSpLocks/>
            <a:stCxn id="6" idx="7"/>
            <a:endCxn id="8" idx="3"/>
          </p:cNvCxnSpPr>
          <p:nvPr/>
        </p:nvCxnSpPr>
        <p:spPr>
          <a:xfrm flipV="1">
            <a:off x="4684568" y="4928353"/>
            <a:ext cx="1183951" cy="6507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EF21876-11F9-934B-8076-6FA528EB8786}"/>
              </a:ext>
            </a:extLst>
          </p:cNvPr>
          <p:cNvCxnSpPr>
            <a:cxnSpLocks/>
            <a:stCxn id="8" idx="7"/>
            <a:endCxn id="10" idx="3"/>
          </p:cNvCxnSpPr>
          <p:nvPr/>
        </p:nvCxnSpPr>
        <p:spPr>
          <a:xfrm flipV="1">
            <a:off x="7190202" y="3626570"/>
            <a:ext cx="314681" cy="51257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FC2CA56-D76B-C54F-AE03-C1D88D3C186A}"/>
              </a:ext>
            </a:extLst>
          </p:cNvPr>
          <p:cNvCxnSpPr>
            <a:cxnSpLocks/>
            <a:stCxn id="8" idx="1"/>
          </p:cNvCxnSpPr>
          <p:nvPr/>
        </p:nvCxnSpPr>
        <p:spPr>
          <a:xfrm flipH="1" flipV="1">
            <a:off x="4836439" y="3382835"/>
            <a:ext cx="1032080" cy="7563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1AFD6AE-C766-4644-A9FB-2A873393E7FD}"/>
              </a:ext>
            </a:extLst>
          </p:cNvPr>
          <p:cNvCxnSpPr>
            <a:cxnSpLocks/>
            <a:stCxn id="8" idx="5"/>
            <a:endCxn id="9" idx="1"/>
          </p:cNvCxnSpPr>
          <p:nvPr/>
        </p:nvCxnSpPr>
        <p:spPr>
          <a:xfrm>
            <a:off x="7190202" y="4928353"/>
            <a:ext cx="301944" cy="4141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9541FD89-8B6B-A047-A241-E83CB38B58B9}"/>
              </a:ext>
            </a:extLst>
          </p:cNvPr>
          <p:cNvSpPr/>
          <p:nvPr/>
        </p:nvSpPr>
        <p:spPr>
          <a:xfrm>
            <a:off x="10463104" y="3920426"/>
            <a:ext cx="1258303" cy="751361"/>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IODA</a:t>
            </a:r>
          </a:p>
        </p:txBody>
      </p:sp>
      <p:sp>
        <p:nvSpPr>
          <p:cNvPr id="36" name="Oval 35">
            <a:extLst>
              <a:ext uri="{FF2B5EF4-FFF2-40B4-BE49-F238E27FC236}">
                <a16:creationId xmlns:a16="http://schemas.microsoft.com/office/drawing/2014/main" id="{FDF3F757-47EF-C345-B4D7-DEA7B9A8CF23}"/>
              </a:ext>
            </a:extLst>
          </p:cNvPr>
          <p:cNvSpPr/>
          <p:nvPr/>
        </p:nvSpPr>
        <p:spPr>
          <a:xfrm>
            <a:off x="10463103" y="5502543"/>
            <a:ext cx="1258303" cy="751361"/>
          </a:xfrm>
          <a:prstGeom prst="ellipse">
            <a:avLst/>
          </a:prstGeom>
          <a:solidFill>
            <a:srgbClr val="EF3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UFO</a:t>
            </a:r>
          </a:p>
        </p:txBody>
      </p:sp>
      <p:sp>
        <p:nvSpPr>
          <p:cNvPr id="37" name="Oval 36">
            <a:extLst>
              <a:ext uri="{FF2B5EF4-FFF2-40B4-BE49-F238E27FC236}">
                <a16:creationId xmlns:a16="http://schemas.microsoft.com/office/drawing/2014/main" id="{2115D4F9-EFF6-8F44-83EB-5419E846BAD5}"/>
              </a:ext>
            </a:extLst>
          </p:cNvPr>
          <p:cNvSpPr/>
          <p:nvPr/>
        </p:nvSpPr>
        <p:spPr>
          <a:xfrm>
            <a:off x="10463103" y="3114309"/>
            <a:ext cx="1258303" cy="75136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MODEL</a:t>
            </a:r>
          </a:p>
        </p:txBody>
      </p:sp>
      <p:sp>
        <p:nvSpPr>
          <p:cNvPr id="38" name="Oval 37">
            <a:extLst>
              <a:ext uri="{FF2B5EF4-FFF2-40B4-BE49-F238E27FC236}">
                <a16:creationId xmlns:a16="http://schemas.microsoft.com/office/drawing/2014/main" id="{BF83CC02-034D-3E44-A5F7-229C222022B5}"/>
              </a:ext>
            </a:extLst>
          </p:cNvPr>
          <p:cNvSpPr/>
          <p:nvPr/>
        </p:nvSpPr>
        <p:spPr>
          <a:xfrm>
            <a:off x="10463104" y="4708978"/>
            <a:ext cx="1258303" cy="751361"/>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OOPS</a:t>
            </a:r>
          </a:p>
        </p:txBody>
      </p:sp>
      <p:sp>
        <p:nvSpPr>
          <p:cNvPr id="23" name="TextBox 22">
            <a:extLst>
              <a:ext uri="{FF2B5EF4-FFF2-40B4-BE49-F238E27FC236}">
                <a16:creationId xmlns:a16="http://schemas.microsoft.com/office/drawing/2014/main" id="{7030398B-9510-6740-BE75-CFD539DA12A8}"/>
              </a:ext>
            </a:extLst>
          </p:cNvPr>
          <p:cNvSpPr txBox="1"/>
          <p:nvPr/>
        </p:nvSpPr>
        <p:spPr>
          <a:xfrm>
            <a:off x="190379" y="1344222"/>
            <a:ext cx="12001621" cy="923330"/>
          </a:xfrm>
          <a:prstGeom prst="rect">
            <a:avLst/>
          </a:prstGeom>
          <a:noFill/>
        </p:spPr>
        <p:txBody>
          <a:bodyPr wrap="square" rtlCol="0">
            <a:spAutoFit/>
          </a:bodyPr>
          <a:lstStyle/>
          <a:p>
            <a:pPr marL="342900" indent="-342900">
              <a:spcBef>
                <a:spcPts val="1200"/>
              </a:spcBef>
              <a:buClr>
                <a:schemeClr val="tx2"/>
              </a:buClr>
              <a:buFont typeface="Arial"/>
              <a:buChar char="•"/>
            </a:pPr>
            <a:r>
              <a:rPr lang="en-US" sz="2200" dirty="0"/>
              <a:t>JEDI/UFO introduces standard interfaces between the model and observation worlds.</a:t>
            </a:r>
          </a:p>
          <a:p>
            <a:pPr marL="342900" indent="-342900">
              <a:spcBef>
                <a:spcPts val="1200"/>
              </a:spcBef>
              <a:buClr>
                <a:schemeClr val="tx2"/>
              </a:buClr>
              <a:buFont typeface="Arial"/>
              <a:buChar char="•"/>
            </a:pPr>
            <a:r>
              <a:rPr lang="en-US" sz="2200" dirty="0"/>
              <a:t>Observation operators are independent of the model, easy sharing, exchange and comparison.</a:t>
            </a:r>
          </a:p>
        </p:txBody>
      </p:sp>
      <p:sp>
        <p:nvSpPr>
          <p:cNvPr id="11" name="Rectangle 10">
            <a:extLst>
              <a:ext uri="{FF2B5EF4-FFF2-40B4-BE49-F238E27FC236}">
                <a16:creationId xmlns:a16="http://schemas.microsoft.com/office/drawing/2014/main" id="{C33FCF44-6492-124F-8B7F-C7B7CCB61884}"/>
              </a:ext>
            </a:extLst>
          </p:cNvPr>
          <p:cNvSpPr/>
          <p:nvPr/>
        </p:nvSpPr>
        <p:spPr>
          <a:xfrm>
            <a:off x="10368320" y="3061230"/>
            <a:ext cx="1472357" cy="3247997"/>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5590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3F130-AB0B-7E49-BD77-4D222BACC844}"/>
              </a:ext>
            </a:extLst>
          </p:cNvPr>
          <p:cNvSpPr>
            <a:spLocks noGrp="1"/>
          </p:cNvSpPr>
          <p:nvPr>
            <p:ph type="title"/>
          </p:nvPr>
        </p:nvSpPr>
        <p:spPr/>
        <p:txBody>
          <a:bodyPr/>
          <a:lstStyle/>
          <a:p>
            <a:r>
              <a:rPr lang="en-US" dirty="0" err="1"/>
              <a:t>getValues</a:t>
            </a:r>
            <a:r>
              <a:rPr lang="en-US" dirty="0"/>
              <a:t>: Fortran interfaces</a:t>
            </a:r>
          </a:p>
        </p:txBody>
      </p:sp>
      <p:pic>
        <p:nvPicPr>
          <p:cNvPr id="4" name="Picture 3">
            <a:extLst>
              <a:ext uri="{FF2B5EF4-FFF2-40B4-BE49-F238E27FC236}">
                <a16:creationId xmlns:a16="http://schemas.microsoft.com/office/drawing/2014/main" id="{65539D80-CEAF-E64C-8374-98832156D256}"/>
              </a:ext>
            </a:extLst>
          </p:cNvPr>
          <p:cNvPicPr>
            <a:picLocks noChangeAspect="1"/>
          </p:cNvPicPr>
          <p:nvPr/>
        </p:nvPicPr>
        <p:blipFill>
          <a:blip r:embed="rId2"/>
          <a:stretch>
            <a:fillRect/>
          </a:stretch>
        </p:blipFill>
        <p:spPr>
          <a:xfrm>
            <a:off x="450850" y="1135271"/>
            <a:ext cx="7027346" cy="2759490"/>
          </a:xfrm>
          <a:prstGeom prst="rect">
            <a:avLst/>
          </a:prstGeom>
          <a:ln>
            <a:solidFill>
              <a:schemeClr val="bg2">
                <a:lumMod val="50000"/>
              </a:schemeClr>
            </a:solidFill>
          </a:ln>
        </p:spPr>
      </p:pic>
      <p:sp>
        <p:nvSpPr>
          <p:cNvPr id="8" name="TextBox 7">
            <a:extLst>
              <a:ext uri="{FF2B5EF4-FFF2-40B4-BE49-F238E27FC236}">
                <a16:creationId xmlns:a16="http://schemas.microsoft.com/office/drawing/2014/main" id="{B97EFE6E-DB86-9942-9284-CB168B425EB9}"/>
              </a:ext>
            </a:extLst>
          </p:cNvPr>
          <p:cNvSpPr txBox="1"/>
          <p:nvPr/>
        </p:nvSpPr>
        <p:spPr>
          <a:xfrm>
            <a:off x="7732643" y="2365513"/>
            <a:ext cx="4094922"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Geometry</a:t>
            </a:r>
          </a:p>
          <a:p>
            <a:pPr marL="285750" indent="-285750">
              <a:buFont typeface="Arial" panose="020B0604020202020204" pitchFamily="34" charset="0"/>
              <a:buChar char="•"/>
            </a:pPr>
            <a:r>
              <a:rPr lang="en-US" sz="2400" dirty="0"/>
              <a:t>State/increment</a:t>
            </a:r>
          </a:p>
          <a:p>
            <a:pPr marL="285750" indent="-285750">
              <a:buFont typeface="Arial" panose="020B0604020202020204" pitchFamily="34" charset="0"/>
              <a:buChar char="•"/>
            </a:pPr>
            <a:r>
              <a:rPr lang="en-US" sz="2400" dirty="0"/>
              <a:t>Locations</a:t>
            </a:r>
          </a:p>
          <a:p>
            <a:pPr marL="285750" indent="-285750">
              <a:buFont typeface="Arial" panose="020B0604020202020204" pitchFamily="34" charset="0"/>
              <a:buChar char="•"/>
            </a:pPr>
            <a:r>
              <a:rPr lang="en-US" sz="2400" dirty="0"/>
              <a:t>Variables</a:t>
            </a:r>
          </a:p>
          <a:p>
            <a:pPr marL="285750" indent="-285750">
              <a:buFont typeface="Arial" panose="020B0604020202020204" pitchFamily="34" charset="0"/>
              <a:buChar char="•"/>
            </a:pPr>
            <a:r>
              <a:rPr lang="en-US" sz="2400" dirty="0"/>
              <a:t>Geo Values</a:t>
            </a:r>
          </a:p>
          <a:p>
            <a:pPr marL="285750" indent="-285750">
              <a:buFont typeface="Arial" panose="020B0604020202020204" pitchFamily="34" charset="0"/>
              <a:buChar char="•"/>
            </a:pPr>
            <a:r>
              <a:rPr lang="en-US" sz="2400" dirty="0"/>
              <a:t>Trajectory for TL/AD</a:t>
            </a:r>
          </a:p>
        </p:txBody>
      </p:sp>
      <p:pic>
        <p:nvPicPr>
          <p:cNvPr id="9" name="Picture 8">
            <a:extLst>
              <a:ext uri="{FF2B5EF4-FFF2-40B4-BE49-F238E27FC236}">
                <a16:creationId xmlns:a16="http://schemas.microsoft.com/office/drawing/2014/main" id="{E2392E69-9434-324E-A26F-0112C0717E96}"/>
              </a:ext>
            </a:extLst>
          </p:cNvPr>
          <p:cNvPicPr>
            <a:picLocks noChangeAspect="1"/>
          </p:cNvPicPr>
          <p:nvPr/>
        </p:nvPicPr>
        <p:blipFill rotWithShape="1">
          <a:blip r:embed="rId3"/>
          <a:srcRect r="-22672"/>
          <a:stretch/>
        </p:blipFill>
        <p:spPr>
          <a:xfrm>
            <a:off x="450850" y="3974273"/>
            <a:ext cx="7027346" cy="2683425"/>
          </a:xfrm>
          <a:prstGeom prst="rect">
            <a:avLst/>
          </a:prstGeom>
          <a:ln>
            <a:solidFill>
              <a:schemeClr val="bg2">
                <a:lumMod val="50000"/>
              </a:schemeClr>
            </a:solidFill>
          </a:ln>
        </p:spPr>
      </p:pic>
    </p:spTree>
    <p:extLst>
      <p:ext uri="{BB962C8B-B14F-4D97-AF65-F5344CB8AC3E}">
        <p14:creationId xmlns:p14="http://schemas.microsoft.com/office/powerpoint/2010/main" val="1566360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3F130-AB0B-7E49-BD77-4D222BACC844}"/>
              </a:ext>
            </a:extLst>
          </p:cNvPr>
          <p:cNvSpPr>
            <a:spLocks noGrp="1"/>
          </p:cNvSpPr>
          <p:nvPr>
            <p:ph type="title"/>
          </p:nvPr>
        </p:nvSpPr>
        <p:spPr/>
        <p:txBody>
          <a:bodyPr/>
          <a:lstStyle/>
          <a:p>
            <a:r>
              <a:rPr lang="en-US" dirty="0" err="1"/>
              <a:t>getValues</a:t>
            </a:r>
            <a:r>
              <a:rPr lang="en-US" dirty="0"/>
              <a:t>: Trajectory</a:t>
            </a:r>
          </a:p>
        </p:txBody>
      </p:sp>
      <p:pic>
        <p:nvPicPr>
          <p:cNvPr id="3" name="Picture 2">
            <a:extLst>
              <a:ext uri="{FF2B5EF4-FFF2-40B4-BE49-F238E27FC236}">
                <a16:creationId xmlns:a16="http://schemas.microsoft.com/office/drawing/2014/main" id="{D76B43CE-1225-D748-8975-02662C902034}"/>
              </a:ext>
            </a:extLst>
          </p:cNvPr>
          <p:cNvPicPr>
            <a:picLocks noChangeAspect="1"/>
          </p:cNvPicPr>
          <p:nvPr/>
        </p:nvPicPr>
        <p:blipFill>
          <a:blip r:embed="rId2"/>
          <a:stretch>
            <a:fillRect/>
          </a:stretch>
        </p:blipFill>
        <p:spPr>
          <a:xfrm>
            <a:off x="600512" y="2369881"/>
            <a:ext cx="6138218" cy="2424596"/>
          </a:xfrm>
          <a:prstGeom prst="rect">
            <a:avLst/>
          </a:prstGeom>
          <a:ln>
            <a:solidFill>
              <a:schemeClr val="bg2">
                <a:lumMod val="50000"/>
              </a:schemeClr>
            </a:solidFill>
          </a:ln>
        </p:spPr>
      </p:pic>
      <p:sp>
        <p:nvSpPr>
          <p:cNvPr id="5" name="TextBox 4">
            <a:extLst>
              <a:ext uri="{FF2B5EF4-FFF2-40B4-BE49-F238E27FC236}">
                <a16:creationId xmlns:a16="http://schemas.microsoft.com/office/drawing/2014/main" id="{9AC40BF3-7BC1-8944-8D39-331CBD127391}"/>
              </a:ext>
            </a:extLst>
          </p:cNvPr>
          <p:cNvSpPr txBox="1"/>
          <p:nvPr/>
        </p:nvSpPr>
        <p:spPr>
          <a:xfrm>
            <a:off x="7001312" y="2680024"/>
            <a:ext cx="4731026"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Interpolation weights.</a:t>
            </a:r>
          </a:p>
          <a:p>
            <a:pPr marL="285750" indent="-285750">
              <a:buFont typeface="Arial" panose="020B0604020202020204" pitchFamily="34" charset="0"/>
              <a:buChar char="•"/>
            </a:pPr>
            <a:r>
              <a:rPr lang="en-US" sz="2400" dirty="0"/>
              <a:t>State to linearize about for variable changes.</a:t>
            </a:r>
          </a:p>
        </p:txBody>
      </p:sp>
    </p:spTree>
    <p:extLst>
      <p:ext uri="{BB962C8B-B14F-4D97-AF65-F5344CB8AC3E}">
        <p14:creationId xmlns:p14="http://schemas.microsoft.com/office/powerpoint/2010/main" val="3539562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38EE4-1935-744D-9DFD-7E1FFD2C3597}"/>
              </a:ext>
            </a:extLst>
          </p:cNvPr>
          <p:cNvSpPr>
            <a:spLocks noGrp="1"/>
          </p:cNvSpPr>
          <p:nvPr>
            <p:ph type="title"/>
          </p:nvPr>
        </p:nvSpPr>
        <p:spPr/>
        <p:txBody>
          <a:bodyPr/>
          <a:lstStyle/>
          <a:p>
            <a:r>
              <a:rPr lang="en-US" dirty="0" err="1"/>
              <a:t>GetValues</a:t>
            </a:r>
            <a:r>
              <a:rPr lang="en-US" dirty="0"/>
              <a:t>: algorithm</a:t>
            </a:r>
          </a:p>
        </p:txBody>
      </p:sp>
      <p:sp>
        <p:nvSpPr>
          <p:cNvPr id="4" name="TextBox 3">
            <a:extLst>
              <a:ext uri="{FF2B5EF4-FFF2-40B4-BE49-F238E27FC236}">
                <a16:creationId xmlns:a16="http://schemas.microsoft.com/office/drawing/2014/main" id="{0B162126-007A-4148-BC4D-64B0FBCDF191}"/>
              </a:ext>
            </a:extLst>
          </p:cNvPr>
          <p:cNvSpPr txBox="1"/>
          <p:nvPr/>
        </p:nvSpPr>
        <p:spPr>
          <a:xfrm>
            <a:off x="702367" y="1828799"/>
            <a:ext cx="10986052" cy="3970318"/>
          </a:xfrm>
          <a:prstGeom prst="rect">
            <a:avLst/>
          </a:prstGeom>
          <a:noFill/>
        </p:spPr>
        <p:txBody>
          <a:bodyPr wrap="square" rtlCol="0">
            <a:spAutoFit/>
          </a:bodyPr>
          <a:lstStyle/>
          <a:p>
            <a:r>
              <a:rPr lang="en-US" dirty="0">
                <a:latin typeface="Courier" pitchFamily="2" charset="0"/>
              </a:rPr>
              <a:t>Compute weights for interpolation</a:t>
            </a:r>
          </a:p>
          <a:p>
            <a:endParaRPr lang="en-US" dirty="0">
              <a:latin typeface="Courier" pitchFamily="2" charset="0"/>
            </a:endParaRPr>
          </a:p>
          <a:p>
            <a:endParaRPr lang="en-US" dirty="0">
              <a:latin typeface="Courier" pitchFamily="2" charset="0"/>
            </a:endParaRPr>
          </a:p>
          <a:p>
            <a:r>
              <a:rPr lang="en-US" dirty="0">
                <a:latin typeface="Courier" pitchFamily="2" charset="0"/>
              </a:rPr>
              <a:t>Loop over UFO variables</a:t>
            </a:r>
          </a:p>
          <a:p>
            <a:r>
              <a:rPr lang="en-US" dirty="0">
                <a:latin typeface="Courier" pitchFamily="2" charset="0"/>
              </a:rPr>
              <a:t>  </a:t>
            </a:r>
          </a:p>
          <a:p>
            <a:r>
              <a:rPr lang="en-US" dirty="0">
                <a:latin typeface="Courier" pitchFamily="2" charset="0"/>
              </a:rPr>
              <a:t>  Select case on variable</a:t>
            </a:r>
          </a:p>
          <a:p>
            <a:endParaRPr lang="en-US" dirty="0">
              <a:latin typeface="Courier" pitchFamily="2" charset="0"/>
            </a:endParaRPr>
          </a:p>
          <a:p>
            <a:r>
              <a:rPr lang="en-US" dirty="0">
                <a:latin typeface="Courier" pitchFamily="2" charset="0"/>
              </a:rPr>
              <a:t>    Convert variable and prepare interpolation</a:t>
            </a:r>
          </a:p>
          <a:p>
            <a:endParaRPr lang="en-US" dirty="0">
              <a:latin typeface="Courier" pitchFamily="2" charset="0"/>
            </a:endParaRPr>
          </a:p>
          <a:p>
            <a:r>
              <a:rPr lang="en-US" dirty="0">
                <a:latin typeface="Courier" pitchFamily="2" charset="0"/>
              </a:rPr>
              <a:t>    Loop over levels</a:t>
            </a:r>
          </a:p>
          <a:p>
            <a:r>
              <a:rPr lang="en-US" dirty="0">
                <a:latin typeface="Courier" pitchFamily="2" charset="0"/>
              </a:rPr>
              <a:t>      Interpolate to locations</a:t>
            </a:r>
          </a:p>
          <a:p>
            <a:r>
              <a:rPr lang="en-US" dirty="0">
                <a:latin typeface="Courier" pitchFamily="2" charset="0"/>
              </a:rPr>
              <a:t>    end (levels)</a:t>
            </a:r>
          </a:p>
          <a:p>
            <a:endParaRPr lang="en-US" dirty="0">
              <a:latin typeface="Courier" pitchFamily="2" charset="0"/>
            </a:endParaRPr>
          </a:p>
          <a:p>
            <a:r>
              <a:rPr lang="en-US" dirty="0">
                <a:latin typeface="Courier" pitchFamily="2" charset="0"/>
              </a:rPr>
              <a:t>End (variables) </a:t>
            </a:r>
          </a:p>
        </p:txBody>
      </p:sp>
    </p:spTree>
    <p:extLst>
      <p:ext uri="{BB962C8B-B14F-4D97-AF65-F5344CB8AC3E}">
        <p14:creationId xmlns:p14="http://schemas.microsoft.com/office/powerpoint/2010/main" val="3784818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7308303-75FD-1A4A-87E6-C015C698FBDB}"/>
              </a:ext>
            </a:extLst>
          </p:cNvPr>
          <p:cNvPicPr>
            <a:picLocks noChangeAspect="1"/>
          </p:cNvPicPr>
          <p:nvPr/>
        </p:nvPicPr>
        <p:blipFill>
          <a:blip r:embed="rId2"/>
          <a:stretch>
            <a:fillRect/>
          </a:stretch>
        </p:blipFill>
        <p:spPr>
          <a:xfrm>
            <a:off x="2951303" y="1074607"/>
            <a:ext cx="9130769" cy="5663034"/>
          </a:xfrm>
          <a:prstGeom prst="rect">
            <a:avLst/>
          </a:prstGeom>
          <a:ln>
            <a:solidFill>
              <a:schemeClr val="tx1">
                <a:lumMod val="65000"/>
                <a:lumOff val="35000"/>
              </a:schemeClr>
            </a:solidFill>
          </a:ln>
        </p:spPr>
      </p:pic>
      <p:sp>
        <p:nvSpPr>
          <p:cNvPr id="2" name="Title 1">
            <a:extLst>
              <a:ext uri="{FF2B5EF4-FFF2-40B4-BE49-F238E27FC236}">
                <a16:creationId xmlns:a16="http://schemas.microsoft.com/office/drawing/2014/main" id="{EF81D049-0F3B-2E40-B34E-5A05A36B2D94}"/>
              </a:ext>
            </a:extLst>
          </p:cNvPr>
          <p:cNvSpPr>
            <a:spLocks noGrp="1"/>
          </p:cNvSpPr>
          <p:nvPr>
            <p:ph type="title"/>
          </p:nvPr>
        </p:nvSpPr>
        <p:spPr/>
        <p:txBody>
          <a:bodyPr/>
          <a:lstStyle/>
          <a:p>
            <a:r>
              <a:rPr lang="en-US" dirty="0" err="1"/>
              <a:t>getValues</a:t>
            </a:r>
            <a:r>
              <a:rPr lang="en-US" dirty="0"/>
              <a:t>: prepare state/increment variable</a:t>
            </a:r>
          </a:p>
        </p:txBody>
      </p:sp>
      <p:sp>
        <p:nvSpPr>
          <p:cNvPr id="8" name="TextBox 7">
            <a:extLst>
              <a:ext uri="{FF2B5EF4-FFF2-40B4-BE49-F238E27FC236}">
                <a16:creationId xmlns:a16="http://schemas.microsoft.com/office/drawing/2014/main" id="{7354BF4D-8DD5-9A4F-B6A9-52C69B3B0908}"/>
              </a:ext>
            </a:extLst>
          </p:cNvPr>
          <p:cNvSpPr txBox="1"/>
          <p:nvPr/>
        </p:nvSpPr>
        <p:spPr>
          <a:xfrm>
            <a:off x="237914" y="1305143"/>
            <a:ext cx="2182997" cy="369332"/>
          </a:xfrm>
          <a:prstGeom prst="rect">
            <a:avLst/>
          </a:prstGeom>
          <a:noFill/>
          <a:ln>
            <a:solidFill>
              <a:schemeClr val="tx1">
                <a:lumMod val="65000"/>
                <a:lumOff val="35000"/>
              </a:schemeClr>
            </a:solidFill>
          </a:ln>
        </p:spPr>
        <p:txBody>
          <a:bodyPr wrap="square" rtlCol="0">
            <a:spAutoFit/>
          </a:bodyPr>
          <a:lstStyle/>
          <a:p>
            <a:r>
              <a:rPr lang="en-US" dirty="0"/>
              <a:t>Loop over variables</a:t>
            </a:r>
          </a:p>
        </p:txBody>
      </p:sp>
      <p:cxnSp>
        <p:nvCxnSpPr>
          <p:cNvPr id="10" name="Straight Arrow Connector 9">
            <a:extLst>
              <a:ext uri="{FF2B5EF4-FFF2-40B4-BE49-F238E27FC236}">
                <a16:creationId xmlns:a16="http://schemas.microsoft.com/office/drawing/2014/main" id="{499760D6-ED94-794A-BB5A-46CB045392C4}"/>
              </a:ext>
            </a:extLst>
          </p:cNvPr>
          <p:cNvCxnSpPr>
            <a:cxnSpLocks/>
            <a:stCxn id="8" idx="3"/>
          </p:cNvCxnSpPr>
          <p:nvPr/>
        </p:nvCxnSpPr>
        <p:spPr>
          <a:xfrm flipV="1">
            <a:off x="2420911" y="1351220"/>
            <a:ext cx="816964" cy="1385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AF9609C-1ED3-4240-9CB1-64808F13CD87}"/>
              </a:ext>
            </a:extLst>
          </p:cNvPr>
          <p:cNvSpPr txBox="1"/>
          <p:nvPr/>
        </p:nvSpPr>
        <p:spPr>
          <a:xfrm>
            <a:off x="200439" y="1997641"/>
            <a:ext cx="2287928" cy="646331"/>
          </a:xfrm>
          <a:prstGeom prst="rect">
            <a:avLst/>
          </a:prstGeom>
          <a:noFill/>
          <a:ln>
            <a:solidFill>
              <a:schemeClr val="tx1">
                <a:lumMod val="65000"/>
                <a:lumOff val="35000"/>
              </a:schemeClr>
            </a:solidFill>
          </a:ln>
        </p:spPr>
        <p:txBody>
          <a:bodyPr wrap="square" rtlCol="0">
            <a:spAutoFit/>
          </a:bodyPr>
          <a:lstStyle/>
          <a:p>
            <a:r>
              <a:rPr lang="en-US" dirty="0"/>
              <a:t>Flag on whether to interpolate</a:t>
            </a:r>
          </a:p>
        </p:txBody>
      </p:sp>
      <p:cxnSp>
        <p:nvCxnSpPr>
          <p:cNvPr id="12" name="Straight Arrow Connector 11">
            <a:extLst>
              <a:ext uri="{FF2B5EF4-FFF2-40B4-BE49-F238E27FC236}">
                <a16:creationId xmlns:a16="http://schemas.microsoft.com/office/drawing/2014/main" id="{A3F6286F-4194-BE43-B27E-E83410A6FCD6}"/>
              </a:ext>
            </a:extLst>
          </p:cNvPr>
          <p:cNvCxnSpPr>
            <a:cxnSpLocks/>
            <a:stCxn id="11" idx="3"/>
          </p:cNvCxnSpPr>
          <p:nvPr/>
        </p:nvCxnSpPr>
        <p:spPr>
          <a:xfrm flipV="1">
            <a:off x="2488367" y="1903169"/>
            <a:ext cx="1019331" cy="4176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22BEFDD-58ED-2A4C-93B2-ACDC6F0AE6F5}"/>
              </a:ext>
            </a:extLst>
          </p:cNvPr>
          <p:cNvCxnSpPr>
            <a:cxnSpLocks/>
            <a:stCxn id="20" idx="3"/>
          </p:cNvCxnSpPr>
          <p:nvPr/>
        </p:nvCxnSpPr>
        <p:spPr>
          <a:xfrm flipV="1">
            <a:off x="2420911" y="3380591"/>
            <a:ext cx="816964" cy="482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BC73172-3BEC-5248-9A35-3F5F3EC92477}"/>
              </a:ext>
            </a:extLst>
          </p:cNvPr>
          <p:cNvSpPr txBox="1"/>
          <p:nvPr/>
        </p:nvSpPr>
        <p:spPr>
          <a:xfrm>
            <a:off x="200439" y="2967138"/>
            <a:ext cx="2220472" cy="923330"/>
          </a:xfrm>
          <a:prstGeom prst="rect">
            <a:avLst/>
          </a:prstGeom>
          <a:noFill/>
          <a:ln>
            <a:solidFill>
              <a:schemeClr val="tx1">
                <a:lumMod val="65000"/>
                <a:lumOff val="35000"/>
              </a:schemeClr>
            </a:solidFill>
          </a:ln>
        </p:spPr>
        <p:txBody>
          <a:bodyPr wrap="square" rtlCol="0">
            <a:spAutoFit/>
          </a:bodyPr>
          <a:lstStyle/>
          <a:p>
            <a:r>
              <a:rPr lang="en-US" dirty="0"/>
              <a:t>Set number of levels for variable and interpolation flag.</a:t>
            </a:r>
          </a:p>
        </p:txBody>
      </p:sp>
      <p:sp>
        <p:nvSpPr>
          <p:cNvPr id="32" name="TextBox 31">
            <a:extLst>
              <a:ext uri="{FF2B5EF4-FFF2-40B4-BE49-F238E27FC236}">
                <a16:creationId xmlns:a16="http://schemas.microsoft.com/office/drawing/2014/main" id="{69C3D9F4-3314-E94E-918F-053F25CCF5F2}"/>
              </a:ext>
            </a:extLst>
          </p:cNvPr>
          <p:cNvSpPr txBox="1"/>
          <p:nvPr/>
        </p:nvSpPr>
        <p:spPr>
          <a:xfrm>
            <a:off x="267895" y="4303921"/>
            <a:ext cx="2220472" cy="646331"/>
          </a:xfrm>
          <a:prstGeom prst="rect">
            <a:avLst/>
          </a:prstGeom>
          <a:noFill/>
          <a:ln>
            <a:solidFill>
              <a:schemeClr val="tx1">
                <a:lumMod val="65000"/>
                <a:lumOff val="35000"/>
              </a:schemeClr>
            </a:solidFill>
          </a:ln>
        </p:spPr>
        <p:txBody>
          <a:bodyPr wrap="square" rtlCol="0">
            <a:spAutoFit/>
          </a:bodyPr>
          <a:lstStyle/>
          <a:p>
            <a:r>
              <a:rPr lang="en-US" dirty="0"/>
              <a:t>Transform the variable if need be</a:t>
            </a:r>
          </a:p>
        </p:txBody>
      </p:sp>
      <p:cxnSp>
        <p:nvCxnSpPr>
          <p:cNvPr id="33" name="Straight Arrow Connector 32">
            <a:extLst>
              <a:ext uri="{FF2B5EF4-FFF2-40B4-BE49-F238E27FC236}">
                <a16:creationId xmlns:a16="http://schemas.microsoft.com/office/drawing/2014/main" id="{4E1E2BC1-874D-B246-90E8-BA42CAE38917}"/>
              </a:ext>
            </a:extLst>
          </p:cNvPr>
          <p:cNvCxnSpPr>
            <a:cxnSpLocks/>
            <a:stCxn id="32" idx="3"/>
          </p:cNvCxnSpPr>
          <p:nvPr/>
        </p:nvCxnSpPr>
        <p:spPr>
          <a:xfrm>
            <a:off x="2488367" y="4627087"/>
            <a:ext cx="74950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8E233A8-D0DF-3F48-9CD5-ECE911EDFBA7}"/>
              </a:ext>
            </a:extLst>
          </p:cNvPr>
          <p:cNvSpPr txBox="1"/>
          <p:nvPr/>
        </p:nvSpPr>
        <p:spPr>
          <a:xfrm>
            <a:off x="267895" y="5224289"/>
            <a:ext cx="2220472" cy="923330"/>
          </a:xfrm>
          <a:prstGeom prst="rect">
            <a:avLst/>
          </a:prstGeom>
          <a:noFill/>
          <a:ln>
            <a:solidFill>
              <a:schemeClr val="tx1">
                <a:lumMod val="65000"/>
                <a:lumOff val="35000"/>
              </a:schemeClr>
            </a:solidFill>
          </a:ln>
        </p:spPr>
        <p:txBody>
          <a:bodyPr wrap="square" rtlCol="0">
            <a:spAutoFit/>
          </a:bodyPr>
          <a:lstStyle/>
          <a:p>
            <a:r>
              <a:rPr lang="en-US" dirty="0"/>
              <a:t>Some variables use integration or aren’t float.</a:t>
            </a:r>
          </a:p>
        </p:txBody>
      </p:sp>
      <p:cxnSp>
        <p:nvCxnSpPr>
          <p:cNvPr id="37" name="Straight Arrow Connector 36">
            <a:extLst>
              <a:ext uri="{FF2B5EF4-FFF2-40B4-BE49-F238E27FC236}">
                <a16:creationId xmlns:a16="http://schemas.microsoft.com/office/drawing/2014/main" id="{9C57305E-23C7-4445-AE7D-6943E3A91EC5}"/>
              </a:ext>
            </a:extLst>
          </p:cNvPr>
          <p:cNvCxnSpPr>
            <a:cxnSpLocks/>
            <a:stCxn id="36" idx="3"/>
          </p:cNvCxnSpPr>
          <p:nvPr/>
        </p:nvCxnSpPr>
        <p:spPr>
          <a:xfrm flipV="1">
            <a:off x="2488367" y="5547456"/>
            <a:ext cx="749508" cy="138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685F316-B914-6F47-8167-C636D67D10CD}"/>
              </a:ext>
            </a:extLst>
          </p:cNvPr>
          <p:cNvSpPr txBox="1"/>
          <p:nvPr/>
        </p:nvSpPr>
        <p:spPr>
          <a:xfrm>
            <a:off x="267895" y="6392511"/>
            <a:ext cx="2220472" cy="369332"/>
          </a:xfrm>
          <a:prstGeom prst="rect">
            <a:avLst/>
          </a:prstGeom>
          <a:noFill/>
          <a:ln>
            <a:solidFill>
              <a:schemeClr val="tx1">
                <a:lumMod val="65000"/>
                <a:lumOff val="35000"/>
              </a:schemeClr>
            </a:solidFill>
          </a:ln>
        </p:spPr>
        <p:txBody>
          <a:bodyPr wrap="square" rtlCol="0">
            <a:spAutoFit/>
          </a:bodyPr>
          <a:lstStyle/>
          <a:p>
            <a:r>
              <a:rPr lang="en-US" dirty="0"/>
              <a:t>ABORT</a:t>
            </a:r>
          </a:p>
        </p:txBody>
      </p:sp>
      <p:cxnSp>
        <p:nvCxnSpPr>
          <p:cNvPr id="39" name="Straight Arrow Connector 38">
            <a:extLst>
              <a:ext uri="{FF2B5EF4-FFF2-40B4-BE49-F238E27FC236}">
                <a16:creationId xmlns:a16="http://schemas.microsoft.com/office/drawing/2014/main" id="{2984D75B-E93C-A74A-9162-8074F6D24ABB}"/>
              </a:ext>
            </a:extLst>
          </p:cNvPr>
          <p:cNvCxnSpPr>
            <a:cxnSpLocks/>
            <a:stCxn id="38" idx="3"/>
          </p:cNvCxnSpPr>
          <p:nvPr/>
        </p:nvCxnSpPr>
        <p:spPr>
          <a:xfrm flipV="1">
            <a:off x="2488367" y="6499102"/>
            <a:ext cx="749508" cy="78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89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32" grpId="0" animBg="1"/>
      <p:bldP spid="36" grpId="0" animBg="1"/>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75" y="158139"/>
            <a:ext cx="8448668" cy="816496"/>
          </a:xfrm>
        </p:spPr>
        <p:txBody>
          <a:bodyPr>
            <a:normAutofit/>
          </a:bodyPr>
          <a:lstStyle/>
          <a:p>
            <a:pPr algn="l"/>
            <a:r>
              <a:rPr lang="en-US" dirty="0">
                <a:solidFill>
                  <a:srgbClr val="FFFFFF"/>
                </a:solidFill>
              </a:rPr>
              <a:t>Models Interfacing Status</a:t>
            </a:r>
          </a:p>
        </p:txBody>
      </p:sp>
      <p:graphicFrame>
        <p:nvGraphicFramePr>
          <p:cNvPr id="3" name="Table 2"/>
          <p:cNvGraphicFramePr>
            <a:graphicFrameLocks noGrp="1"/>
          </p:cNvGraphicFramePr>
          <p:nvPr>
            <p:extLst>
              <p:ext uri="{D42A27DB-BD31-4B8C-83A1-F6EECF244321}">
                <p14:modId xmlns:p14="http://schemas.microsoft.com/office/powerpoint/2010/main" val="2612257668"/>
              </p:ext>
            </p:extLst>
          </p:nvPr>
        </p:nvGraphicFramePr>
        <p:xfrm>
          <a:off x="424959" y="1371168"/>
          <a:ext cx="11266177" cy="4348480"/>
        </p:xfrm>
        <a:graphic>
          <a:graphicData uri="http://schemas.openxmlformats.org/drawingml/2006/table">
            <a:tbl>
              <a:tblPr firstRow="1" bandRow="1">
                <a:tableStyleId>{5C22544A-7EE6-4342-B048-85BDC9FD1C3A}</a:tableStyleId>
              </a:tblPr>
              <a:tblGrid>
                <a:gridCol w="2745789">
                  <a:extLst>
                    <a:ext uri="{9D8B030D-6E8A-4147-A177-3AD203B41FA5}">
                      <a16:colId xmlns:a16="http://schemas.microsoft.com/office/drawing/2014/main" val="20000"/>
                    </a:ext>
                  </a:extLst>
                </a:gridCol>
                <a:gridCol w="957693">
                  <a:extLst>
                    <a:ext uri="{9D8B030D-6E8A-4147-A177-3AD203B41FA5}">
                      <a16:colId xmlns:a16="http://schemas.microsoft.com/office/drawing/2014/main" val="20001"/>
                    </a:ext>
                  </a:extLst>
                </a:gridCol>
                <a:gridCol w="971181">
                  <a:extLst>
                    <a:ext uri="{9D8B030D-6E8A-4147-A177-3AD203B41FA5}">
                      <a16:colId xmlns:a16="http://schemas.microsoft.com/office/drawing/2014/main" val="20002"/>
                    </a:ext>
                  </a:extLst>
                </a:gridCol>
                <a:gridCol w="930716">
                  <a:extLst>
                    <a:ext uri="{9D8B030D-6E8A-4147-A177-3AD203B41FA5}">
                      <a16:colId xmlns:a16="http://schemas.microsoft.com/office/drawing/2014/main" val="20003"/>
                    </a:ext>
                  </a:extLst>
                </a:gridCol>
                <a:gridCol w="917227">
                  <a:extLst>
                    <a:ext uri="{9D8B030D-6E8A-4147-A177-3AD203B41FA5}">
                      <a16:colId xmlns:a16="http://schemas.microsoft.com/office/drawing/2014/main" val="20004"/>
                    </a:ext>
                  </a:extLst>
                </a:gridCol>
                <a:gridCol w="863631">
                  <a:extLst>
                    <a:ext uri="{9D8B030D-6E8A-4147-A177-3AD203B41FA5}">
                      <a16:colId xmlns:a16="http://schemas.microsoft.com/office/drawing/2014/main" val="20005"/>
                    </a:ext>
                  </a:extLst>
                </a:gridCol>
                <a:gridCol w="881148">
                  <a:extLst>
                    <a:ext uri="{9D8B030D-6E8A-4147-A177-3AD203B41FA5}">
                      <a16:colId xmlns:a16="http://schemas.microsoft.com/office/drawing/2014/main" val="2351684031"/>
                    </a:ext>
                  </a:extLst>
                </a:gridCol>
                <a:gridCol w="1010459">
                  <a:extLst>
                    <a:ext uri="{9D8B030D-6E8A-4147-A177-3AD203B41FA5}">
                      <a16:colId xmlns:a16="http://schemas.microsoft.com/office/drawing/2014/main" val="20006"/>
                    </a:ext>
                  </a:extLst>
                </a:gridCol>
                <a:gridCol w="989838">
                  <a:extLst>
                    <a:ext uri="{9D8B030D-6E8A-4147-A177-3AD203B41FA5}">
                      <a16:colId xmlns:a16="http://schemas.microsoft.com/office/drawing/2014/main" val="20007"/>
                    </a:ext>
                  </a:extLst>
                </a:gridCol>
                <a:gridCol w="998495">
                  <a:extLst>
                    <a:ext uri="{9D8B030D-6E8A-4147-A177-3AD203B41FA5}">
                      <a16:colId xmlns:a16="http://schemas.microsoft.com/office/drawing/2014/main" val="3694316273"/>
                    </a:ext>
                  </a:extLst>
                </a:gridCol>
              </a:tblGrid>
              <a:tr h="370840">
                <a:tc>
                  <a:txBody>
                    <a:bodyPr/>
                    <a:lstStyle/>
                    <a:p>
                      <a:pPr algn="ctr"/>
                      <a:endParaRPr lang="en-US" dirty="0"/>
                    </a:p>
                  </a:txBody>
                  <a:tcPr anchor="ctr"/>
                </a:tc>
                <a:tc>
                  <a:txBody>
                    <a:bodyPr/>
                    <a:lstStyle/>
                    <a:p>
                      <a:pPr algn="ctr"/>
                      <a:r>
                        <a:rPr lang="en-US" baseline="0" dirty="0"/>
                        <a:t>State</a:t>
                      </a:r>
                      <a:endParaRPr lang="en-US" dirty="0"/>
                    </a:p>
                  </a:txBody>
                  <a:tcPr anchor="ctr"/>
                </a:tc>
                <a:tc>
                  <a:txBody>
                    <a:bodyPr/>
                    <a:lstStyle/>
                    <a:p>
                      <a:pPr algn="ctr"/>
                      <a:r>
                        <a:rPr lang="en-US" dirty="0"/>
                        <a:t>3D H(x)</a:t>
                      </a:r>
                    </a:p>
                  </a:txBody>
                  <a:tcPr anchor="ctr"/>
                </a:tc>
                <a:tc>
                  <a:txBody>
                    <a:bodyPr/>
                    <a:lstStyle/>
                    <a:p>
                      <a:pPr algn="ctr"/>
                      <a:r>
                        <a:rPr lang="en-US" dirty="0"/>
                        <a:t>M(x)</a:t>
                      </a:r>
                    </a:p>
                  </a:txBody>
                  <a:tcPr anchor="ctr"/>
                </a:tc>
                <a:tc>
                  <a:txBody>
                    <a:bodyPr/>
                    <a:lstStyle/>
                    <a:p>
                      <a:pPr algn="ctr"/>
                      <a:r>
                        <a:rPr lang="en-US" dirty="0"/>
                        <a:t>4D H(x)</a:t>
                      </a:r>
                    </a:p>
                  </a:txBody>
                  <a:tcPr anchor="ctr"/>
                </a:tc>
                <a:tc>
                  <a:txBody>
                    <a:bodyPr/>
                    <a:lstStyle/>
                    <a:p>
                      <a:pPr algn="ctr"/>
                      <a:r>
                        <a:rPr lang="en-US" dirty="0"/>
                        <a:t>3D-Var</a:t>
                      </a:r>
                    </a:p>
                  </a:txBody>
                  <a:tcPr anchor="ctr"/>
                </a:tc>
                <a:tc>
                  <a:txBody>
                    <a:bodyPr/>
                    <a:lstStyle/>
                    <a:p>
                      <a:pPr algn="ctr"/>
                      <a:r>
                        <a:rPr lang="en-US" dirty="0"/>
                        <a:t>3D-Var FGAT</a:t>
                      </a:r>
                    </a:p>
                  </a:txBody>
                  <a:tcPr anchor="ctr"/>
                </a:tc>
                <a:tc>
                  <a:txBody>
                    <a:bodyPr/>
                    <a:lstStyle/>
                    <a:p>
                      <a:pPr algn="ctr"/>
                      <a:r>
                        <a:rPr lang="en-US" dirty="0"/>
                        <a:t>TL/AD</a:t>
                      </a:r>
                    </a:p>
                  </a:txBody>
                  <a:tcPr anchor="ctr"/>
                </a:tc>
                <a:tc>
                  <a:txBody>
                    <a:bodyPr/>
                    <a:lstStyle/>
                    <a:p>
                      <a:pPr algn="ctr"/>
                      <a:r>
                        <a:rPr lang="en-US" dirty="0"/>
                        <a:t>4D-Var</a:t>
                      </a:r>
                    </a:p>
                  </a:txBody>
                  <a:tcPr anchor="ctr"/>
                </a:tc>
                <a:tc>
                  <a:txBody>
                    <a:bodyPr/>
                    <a:lstStyle/>
                    <a:p>
                      <a:pPr algn="ctr"/>
                      <a:r>
                        <a:rPr lang="en-US" dirty="0"/>
                        <a:t>4DEnVar</a:t>
                      </a:r>
                    </a:p>
                  </a:txBody>
                  <a:tcPr anchor="ctr"/>
                </a:tc>
                <a:extLst>
                  <a:ext uri="{0D108BD9-81ED-4DB2-BD59-A6C34878D82A}">
                    <a16:rowId xmlns:a16="http://schemas.microsoft.com/office/drawing/2014/main" val="10000"/>
                  </a:ext>
                </a:extLst>
              </a:tr>
              <a:tr h="370840">
                <a:tc>
                  <a:txBody>
                    <a:bodyPr/>
                    <a:lstStyle/>
                    <a:p>
                      <a:pPr algn="ctr"/>
                      <a:r>
                        <a:rPr lang="en-US" dirty="0"/>
                        <a:t>FV3</a:t>
                      </a:r>
                    </a:p>
                  </a:txBody>
                  <a:tcPr anchor="ctr"/>
                </a:tc>
                <a:tc>
                  <a:txBody>
                    <a:bodyPr/>
                    <a:lstStyle/>
                    <a:p>
                      <a:pPr algn="ct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0" u="none" dirty="0">
                          <a:solidFill>
                            <a:schemeClr val="tx1"/>
                          </a:solidFill>
                          <a:latin typeface="Zapf Dingbats"/>
                          <a:sym typeface="Zapf Dingbats"/>
                        </a:rPr>
                        <a:t>N/A</a:t>
                      </a:r>
                      <a:endParaRPr lang="en-US" b="0" u="none" dirty="0">
                        <a:solidFill>
                          <a:schemeClr val="tx1"/>
                        </a:solidFill>
                      </a:endParaRPr>
                    </a:p>
                  </a:txBody>
                  <a:tcPr anchor="ctr"/>
                </a:tc>
                <a:extLst>
                  <a:ext uri="{0D108BD9-81ED-4DB2-BD59-A6C34878D82A}">
                    <a16:rowId xmlns:a16="http://schemas.microsoft.com/office/drawing/2014/main" val="2933633165"/>
                  </a:ext>
                </a:extLst>
              </a:tr>
              <a:tr h="370840">
                <a:tc>
                  <a:txBody>
                    <a:bodyPr/>
                    <a:lstStyle/>
                    <a:p>
                      <a:pPr algn="ctr"/>
                      <a:r>
                        <a:rPr lang="en-US" dirty="0"/>
                        <a:t>FV3-GFS (NOAA)</a:t>
                      </a:r>
                    </a:p>
                  </a:txBody>
                  <a:tcPr anchor="ctr"/>
                </a:tc>
                <a:tc>
                  <a:txBody>
                    <a:bodyPr/>
                    <a:lstStyle/>
                    <a:p>
                      <a:pPr algn="ct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accent2"/>
                          </a:solidFill>
                          <a:latin typeface="Zapf Dingbats"/>
                          <a:sym typeface="Zapf Dingbats"/>
                        </a:rPr>
                        <a:t>✓ (IO)</a:t>
                      </a:r>
                      <a:endParaRPr lang="en-US" b="1"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accent2"/>
                          </a:solidFill>
                          <a:latin typeface="Zapf Dingbats"/>
                          <a:sym typeface="Zapf Dingbats"/>
                        </a:rPr>
                        <a:t>✓ (DRY)</a:t>
                      </a:r>
                      <a:endParaRPr lang="en-US" b="1"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accent2"/>
                          </a:solidFill>
                          <a:latin typeface="Zapf Dingbats"/>
                          <a:sym typeface="Zapf Dingbats"/>
                        </a:rPr>
                        <a:t>✓ (DRY)</a:t>
                      </a:r>
                      <a:endParaRPr lang="en-US" b="1"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p>
                  </a:txBody>
                  <a:tcPr anchor="ctr"/>
                </a:tc>
                <a:extLst>
                  <a:ext uri="{0D108BD9-81ED-4DB2-BD59-A6C34878D82A}">
                    <a16:rowId xmlns:a16="http://schemas.microsoft.com/office/drawing/2014/main" val="10001"/>
                  </a:ext>
                </a:extLst>
              </a:tr>
              <a:tr h="370840">
                <a:tc>
                  <a:txBody>
                    <a:bodyPr/>
                    <a:lstStyle/>
                    <a:p>
                      <a:pPr algn="ctr"/>
                      <a:r>
                        <a:rPr lang="en-US" dirty="0"/>
                        <a:t>FV3-GEOS (NASA)</a:t>
                      </a:r>
                    </a:p>
                  </a:txBody>
                  <a:tcPr anchor="ctr"/>
                </a:tc>
                <a:tc>
                  <a:txBody>
                    <a:bodyPr/>
                    <a:lstStyle/>
                    <a:p>
                      <a:pPr algn="ct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accent2"/>
                          </a:solidFill>
                          <a:latin typeface="Zapf Dingbats"/>
                          <a:sym typeface="Zapf Dingbats"/>
                        </a:rPr>
                        <a:t>✓ (IO)</a:t>
                      </a:r>
                      <a:endParaRPr lang="en-US" b="1"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p>
                  </a:txBody>
                  <a:tcPr anchor="ctr"/>
                </a:tc>
                <a:extLst>
                  <a:ext uri="{0D108BD9-81ED-4DB2-BD59-A6C34878D82A}">
                    <a16:rowId xmlns:a16="http://schemas.microsoft.com/office/drawing/2014/main" val="10002"/>
                  </a:ext>
                </a:extLst>
              </a:tr>
              <a:tr h="370840">
                <a:tc>
                  <a:txBody>
                    <a:bodyPr/>
                    <a:lstStyle/>
                    <a:p>
                      <a:pPr algn="ctr"/>
                      <a:r>
                        <a:rPr lang="en-US" dirty="0"/>
                        <a:t>MPAS (NCAR)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algn="ctr"/>
                      <a:endParaRPr lang="en-US" dirty="0"/>
                    </a:p>
                  </a:txBody>
                  <a:tcPr anchor="ctr"/>
                </a:tc>
                <a:tc>
                  <a:txBody>
                    <a:bodyPr/>
                    <a:lstStyle/>
                    <a:p>
                      <a:pPr algn="ctr"/>
                      <a:r>
                        <a:rPr lang="en-US" b="1" dirty="0">
                          <a:solidFill>
                            <a:schemeClr val="accent2"/>
                          </a:solidFill>
                          <a:latin typeface="Zapf Dingbats"/>
                          <a:sym typeface="Zapf Dingbats"/>
                        </a:rPr>
                        <a:t>✓</a:t>
                      </a:r>
                      <a:endParaRPr lang="en-US" b="1" dirty="0"/>
                    </a:p>
                  </a:txBody>
                  <a:tcPr anchor="ctr"/>
                </a:tc>
                <a:tc>
                  <a:txBody>
                    <a:bodyPr/>
                    <a:lstStyle/>
                    <a:p>
                      <a:pPr algn="ctr"/>
                      <a:endParaRPr lang="en-US" b="1" dirty="0"/>
                    </a:p>
                  </a:txBody>
                  <a:tcPr anchor="ctr"/>
                </a:tc>
                <a:tc>
                  <a:txBody>
                    <a:bodyPr/>
                    <a:lstStyle/>
                    <a:p>
                      <a:pPr algn="ctr"/>
                      <a:r>
                        <a:rPr lang="en-US" dirty="0">
                          <a:latin typeface="+mn-lt"/>
                          <a:ea typeface="Zapf Dingbats"/>
                          <a:cs typeface="Zapf Dingbats"/>
                          <a:sym typeface="Zapf Dingbats"/>
                        </a:rPr>
                        <a:t>N/A</a:t>
                      </a:r>
                      <a:endParaRPr lang="en-US"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mn-lt"/>
                          <a:ea typeface="Zapf Dingbats"/>
                          <a:cs typeface="Zapf Dingbats"/>
                          <a:sym typeface="Zapf Dingbats"/>
                        </a:rPr>
                        <a:t>N/A</a:t>
                      </a:r>
                      <a:endParaRPr lang="en-US"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accent2"/>
                          </a:solidFill>
                          <a:latin typeface="Zapf Dingbats"/>
                          <a:sym typeface="Zapf Dingbats"/>
                        </a:rPr>
                        <a:t>✓</a:t>
                      </a:r>
                      <a:endParaRPr lang="en-US" dirty="0">
                        <a:latin typeface="+mn-lt"/>
                      </a:endParaRPr>
                    </a:p>
                  </a:txBody>
                  <a:tcPr anchor="ctr"/>
                </a:tc>
                <a:extLst>
                  <a:ext uri="{0D108BD9-81ED-4DB2-BD59-A6C34878D82A}">
                    <a16:rowId xmlns:a16="http://schemas.microsoft.com/office/drawing/2014/main" val="10003"/>
                  </a:ext>
                </a:extLst>
              </a:tr>
              <a:tr h="370840">
                <a:tc>
                  <a:txBody>
                    <a:bodyPr/>
                    <a:lstStyle/>
                    <a:p>
                      <a:pPr algn="ctr"/>
                      <a:r>
                        <a:rPr lang="en-US" dirty="0"/>
                        <a:t>WRF (NCAR/NOAA)</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accent2"/>
                          </a:solidFill>
                          <a:latin typeface="Zapf Dingbats"/>
                          <a:sym typeface="Zapf Dingbats"/>
                        </a:rPr>
                        <a:t>✓</a:t>
                      </a:r>
                      <a:endParaRPr lang="en-US" b="1" dirty="0">
                        <a:solidFill>
                          <a:srgbClr val="F79646"/>
                        </a:solidFill>
                      </a:endParaRP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latin typeface="+mn-lt"/>
                      </a:endParaRPr>
                    </a:p>
                  </a:txBody>
                  <a:tcPr anchor="ctr"/>
                </a:tc>
                <a:extLst>
                  <a:ext uri="{0D108BD9-81ED-4DB2-BD59-A6C34878D82A}">
                    <a16:rowId xmlns:a16="http://schemas.microsoft.com/office/drawing/2014/main" val="10004"/>
                  </a:ext>
                </a:extLst>
              </a:tr>
              <a:tr h="370840">
                <a:tc>
                  <a:txBody>
                    <a:bodyPr/>
                    <a:lstStyle/>
                    <a:p>
                      <a:pPr algn="ctr"/>
                      <a:r>
                        <a:rPr lang="en-US" dirty="0" err="1"/>
                        <a:t>LFRic</a:t>
                      </a:r>
                      <a:r>
                        <a:rPr lang="en-US" dirty="0"/>
                        <a:t> (UKMO)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algn="ctr"/>
                      <a:endParaRPr lang="en-US" dirty="0"/>
                    </a:p>
                  </a:txBody>
                  <a:tcPr anchor="ctr"/>
                </a:tc>
                <a:tc>
                  <a:txBody>
                    <a:bodyPr/>
                    <a:lstStyle/>
                    <a:p>
                      <a:pPr algn="ctr"/>
                      <a:endParaRPr lang="en-US"/>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algn="ctr"/>
                      <a:endParaRPr lang="en-US" b="1" dirty="0"/>
                    </a:p>
                  </a:txBody>
                  <a:tcPr anchor="ctr"/>
                </a:tc>
                <a:tc>
                  <a:txBody>
                    <a:bodyPr/>
                    <a:lstStyle/>
                    <a:p>
                      <a:pPr algn="ctr"/>
                      <a:r>
                        <a:rPr lang="en-US" dirty="0">
                          <a:latin typeface="+mn-lt"/>
                          <a:ea typeface="Zapf Dingbats"/>
                          <a:cs typeface="Zapf Dingbats"/>
                          <a:sym typeface="Zapf Dingbats"/>
                        </a:rPr>
                        <a:t>N/A</a:t>
                      </a:r>
                      <a:endParaRPr lang="en-US"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mn-lt"/>
                          <a:ea typeface="Zapf Dingbats"/>
                          <a:cs typeface="Zapf Dingbats"/>
                          <a:sym typeface="Zapf Dingbats"/>
                        </a:rPr>
                        <a:t>N/A</a:t>
                      </a:r>
                      <a:endParaRPr lang="en-US"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latin typeface="+mn-lt"/>
                      </a:endParaRPr>
                    </a:p>
                  </a:txBody>
                  <a:tcPr anchor="ctr"/>
                </a:tc>
                <a:extLst>
                  <a:ext uri="{0D108BD9-81ED-4DB2-BD59-A6C34878D82A}">
                    <a16:rowId xmlns:a16="http://schemas.microsoft.com/office/drawing/2014/main" val="10005"/>
                  </a:ext>
                </a:extLst>
              </a:tr>
              <a:tr h="370840">
                <a:tc>
                  <a:txBody>
                    <a:bodyPr/>
                    <a:lstStyle/>
                    <a:p>
                      <a:pPr algn="ctr"/>
                      <a:r>
                        <a:rPr lang="en-US" dirty="0"/>
                        <a:t>NAVGEM</a:t>
                      </a:r>
                      <a:r>
                        <a:rPr lang="en-US" baseline="0" dirty="0"/>
                        <a:t> (NRL)</a:t>
                      </a:r>
                      <a:endParaRPr lang="en-US" dirty="0"/>
                    </a:p>
                  </a:txBody>
                  <a:tcPr anchor="ctr"/>
                </a:tc>
                <a:tc>
                  <a:txBody>
                    <a:bodyPr/>
                    <a:lstStyle/>
                    <a:p>
                      <a:pPr algn="ctr"/>
                      <a:r>
                        <a:rPr lang="en-US" b="1" dirty="0">
                          <a:solidFill>
                            <a:schemeClr val="accent2"/>
                          </a:solidFill>
                          <a:latin typeface="Zapf Dingbats"/>
                          <a:sym typeface="Zapf Dingbats"/>
                        </a:rPr>
                        <a:t>✓</a:t>
                      </a:r>
                      <a:endParaRPr lang="en-US" b="1"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6"/>
                  </a:ext>
                </a:extLst>
              </a:tr>
              <a:tr h="370840">
                <a:tc>
                  <a:txBody>
                    <a:bodyPr/>
                    <a:lstStyle/>
                    <a:p>
                      <a:pPr algn="ctr"/>
                      <a:r>
                        <a:rPr lang="en-US" dirty="0"/>
                        <a:t>NEPTUNE (NRL)</a:t>
                      </a:r>
                    </a:p>
                  </a:txBody>
                  <a:tcPr anchor="ctr"/>
                </a:tc>
                <a:tc>
                  <a:txBody>
                    <a:bodyPr/>
                    <a:lstStyle/>
                    <a:p>
                      <a:pPr algn="ctr"/>
                      <a:r>
                        <a:rPr lang="en-US" b="1" dirty="0">
                          <a:solidFill>
                            <a:schemeClr val="accent2"/>
                          </a:solidFill>
                          <a:latin typeface="Zapf Dingbats"/>
                          <a:sym typeface="Zapf Dingbats"/>
                        </a:rPr>
                        <a:t>✓</a:t>
                      </a:r>
                      <a:endParaRPr lang="en-US" b="1"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a:latin typeface="+mn-lt"/>
                          <a:ea typeface="Zapf Dingbats"/>
                          <a:cs typeface="Zapf Dingbats"/>
                          <a:sym typeface="Zapf Dingbats"/>
                        </a:rPr>
                        <a:t>N/A</a:t>
                      </a:r>
                      <a:endParaRPr lang="en-US"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mn-lt"/>
                          <a:ea typeface="Zapf Dingbats"/>
                          <a:cs typeface="Zapf Dingbats"/>
                          <a:sym typeface="Zapf Dingbats"/>
                        </a:rPr>
                        <a:t>N/A</a:t>
                      </a:r>
                      <a:endParaRPr lang="en-US"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latin typeface="+mn-lt"/>
                      </a:endParaRPr>
                    </a:p>
                  </a:txBody>
                  <a:tcPr anchor="ctr"/>
                </a:tc>
                <a:extLst>
                  <a:ext uri="{0D108BD9-81ED-4DB2-BD59-A6C34878D82A}">
                    <a16:rowId xmlns:a16="http://schemas.microsoft.com/office/drawing/2014/main" val="10007"/>
                  </a:ext>
                </a:extLst>
              </a:tr>
              <a:tr h="370840">
                <a:tc>
                  <a:txBody>
                    <a:bodyPr/>
                    <a:lstStyle/>
                    <a:p>
                      <a:pPr algn="ctr"/>
                      <a:r>
                        <a:rPr lang="en-US" dirty="0"/>
                        <a:t>CICE5 (JCSDA/NOAA)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accent2"/>
                          </a:solidFill>
                          <a:latin typeface="Zapf Dingbats"/>
                          <a:sym typeface="Zapf Dingbats"/>
                        </a:rPr>
                        <a:t>✓ (IO)</a:t>
                      </a:r>
                      <a:endParaRPr lang="en-US"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algn="ctr"/>
                      <a:r>
                        <a:rPr lang="en-US" dirty="0">
                          <a:latin typeface="+mn-lt"/>
                          <a:ea typeface="Zapf Dingbats"/>
                          <a:cs typeface="Zapf Dingbats"/>
                          <a:sym typeface="Zapf Dingbats"/>
                        </a:rPr>
                        <a:t>N/A</a:t>
                      </a:r>
                      <a:endParaRPr lang="en-US"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mn-lt"/>
                          <a:ea typeface="Zapf Dingbats"/>
                          <a:cs typeface="Zapf Dingbats"/>
                          <a:sym typeface="Zapf Dingbats"/>
                        </a:rPr>
                        <a:t>N/A</a:t>
                      </a:r>
                      <a:endParaRPr lang="en-US"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accent2"/>
                          </a:solidFill>
                          <a:latin typeface="Zapf Dingbats"/>
                          <a:sym typeface="Zapf Dingbats"/>
                        </a:rPr>
                        <a:t>✓</a:t>
                      </a:r>
                      <a:endParaRPr lang="en-US" dirty="0">
                        <a:latin typeface="+mn-lt"/>
                      </a:endParaRPr>
                    </a:p>
                  </a:txBody>
                  <a:tcPr anchor="ctr"/>
                </a:tc>
                <a:extLst>
                  <a:ext uri="{0D108BD9-81ED-4DB2-BD59-A6C34878D82A}">
                    <a16:rowId xmlns:a16="http://schemas.microsoft.com/office/drawing/2014/main" val="10008"/>
                  </a:ext>
                </a:extLst>
              </a:tr>
              <a:tr h="370840">
                <a:tc>
                  <a:txBody>
                    <a:bodyPr/>
                    <a:lstStyle/>
                    <a:p>
                      <a:pPr algn="ctr"/>
                      <a:r>
                        <a:rPr lang="en-US" dirty="0"/>
                        <a:t>MOM6 (JCSDA/NOAA)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accent2"/>
                          </a:solidFill>
                          <a:latin typeface="Zapf Dingbats"/>
                          <a:sym typeface="Zapf Dingbats"/>
                        </a:rPr>
                        <a:t>✓ (IO)</a:t>
                      </a:r>
                      <a:endParaRPr lang="en-US"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8000"/>
                          </a:solidFill>
                          <a:latin typeface="Zapf Dingbats"/>
                          <a:sym typeface="Zapf Dingbats"/>
                        </a:rPr>
                        <a:t>✓</a:t>
                      </a:r>
                      <a:endParaRPr lang="en-US" b="1" dirty="0">
                        <a:solidFill>
                          <a:srgbClr val="00B050"/>
                        </a:solidFill>
                      </a:endParaRPr>
                    </a:p>
                  </a:txBody>
                  <a:tcPr anchor="ctr"/>
                </a:tc>
                <a:tc>
                  <a:txBody>
                    <a:bodyPr/>
                    <a:lstStyle/>
                    <a:p>
                      <a:pPr algn="ctr"/>
                      <a:r>
                        <a:rPr lang="en-US" dirty="0">
                          <a:latin typeface="+mn-lt"/>
                          <a:ea typeface="Zapf Dingbats"/>
                          <a:cs typeface="Zapf Dingbats"/>
                          <a:sym typeface="Zapf Dingbats"/>
                        </a:rPr>
                        <a:t>N/A</a:t>
                      </a:r>
                      <a:endParaRPr lang="en-US"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mn-lt"/>
                          <a:ea typeface="Zapf Dingbats"/>
                          <a:cs typeface="Zapf Dingbats"/>
                          <a:sym typeface="Zapf Dingbats"/>
                        </a:rPr>
                        <a:t>N/A</a:t>
                      </a:r>
                      <a:endParaRPr lang="en-US"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accent2"/>
                          </a:solidFill>
                          <a:latin typeface="Zapf Dingbats"/>
                          <a:sym typeface="Zapf Dingbats"/>
                        </a:rPr>
                        <a:t>✓</a:t>
                      </a:r>
                      <a:endParaRPr lang="en-US" dirty="0">
                        <a:latin typeface="+mn-lt"/>
                      </a:endParaRPr>
                    </a:p>
                  </a:txBody>
                  <a:tcPr anchor="ctr"/>
                </a:tc>
                <a:extLst>
                  <a:ext uri="{0D108BD9-81ED-4DB2-BD59-A6C34878D82A}">
                    <a16:rowId xmlns:a16="http://schemas.microsoft.com/office/drawing/2014/main" val="10009"/>
                  </a:ext>
                </a:extLst>
              </a:tr>
            </a:tbl>
          </a:graphicData>
        </a:graphic>
      </p:graphicFrame>
      <p:sp>
        <p:nvSpPr>
          <p:cNvPr id="5" name="TextBox 4"/>
          <p:cNvSpPr txBox="1"/>
          <p:nvPr/>
        </p:nvSpPr>
        <p:spPr>
          <a:xfrm>
            <a:off x="658079" y="5931515"/>
            <a:ext cx="5976060" cy="369332"/>
          </a:xfrm>
          <a:prstGeom prst="rect">
            <a:avLst/>
          </a:prstGeom>
          <a:noFill/>
        </p:spPr>
        <p:txBody>
          <a:bodyPr wrap="none" rtlCol="0">
            <a:spAutoFit/>
          </a:bodyPr>
          <a:lstStyle/>
          <a:p>
            <a:r>
              <a:rPr lang="en-US" b="1" dirty="0">
                <a:solidFill>
                  <a:srgbClr val="008000"/>
                </a:solidFill>
                <a:latin typeface="Zapf Dingbats"/>
                <a:sym typeface="Zapf Dingbats"/>
              </a:rPr>
              <a:t>✓</a:t>
            </a:r>
            <a:r>
              <a:rPr lang="en-US" dirty="0"/>
              <a:t> = technically working    </a:t>
            </a:r>
            <a:r>
              <a:rPr lang="en-US" b="1" dirty="0">
                <a:solidFill>
                  <a:schemeClr val="accent2"/>
                </a:solidFill>
                <a:latin typeface="Zapf Dingbats"/>
                <a:sym typeface="Zapf Dingbats"/>
              </a:rPr>
              <a:t>✓</a:t>
            </a:r>
            <a:r>
              <a:rPr lang="en-US" dirty="0">
                <a:solidFill>
                  <a:srgbClr val="F79646"/>
                </a:solidFill>
              </a:rPr>
              <a:t> </a:t>
            </a:r>
            <a:r>
              <a:rPr lang="en-US" dirty="0"/>
              <a:t>= in progress or simplified version</a:t>
            </a:r>
          </a:p>
        </p:txBody>
      </p:sp>
    </p:spTree>
    <p:extLst>
      <p:ext uri="{BB962C8B-B14F-4D97-AF65-F5344CB8AC3E}">
        <p14:creationId xmlns:p14="http://schemas.microsoft.com/office/powerpoint/2010/main" val="189244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1D049-0F3B-2E40-B34E-5A05A36B2D94}"/>
              </a:ext>
            </a:extLst>
          </p:cNvPr>
          <p:cNvSpPr>
            <a:spLocks noGrp="1"/>
          </p:cNvSpPr>
          <p:nvPr>
            <p:ph type="title"/>
          </p:nvPr>
        </p:nvSpPr>
        <p:spPr/>
        <p:txBody>
          <a:bodyPr/>
          <a:lstStyle/>
          <a:p>
            <a:r>
              <a:rPr lang="en-US" dirty="0" err="1"/>
              <a:t>getValues</a:t>
            </a:r>
            <a:r>
              <a:rPr lang="en-US" dirty="0"/>
              <a:t>: allocate </a:t>
            </a:r>
            <a:r>
              <a:rPr lang="en-US" dirty="0" err="1"/>
              <a:t>GeoVaLs</a:t>
            </a:r>
            <a:endParaRPr lang="en-US" dirty="0"/>
          </a:p>
        </p:txBody>
      </p:sp>
      <p:sp>
        <p:nvSpPr>
          <p:cNvPr id="3" name="TextBox 2">
            <a:extLst>
              <a:ext uri="{FF2B5EF4-FFF2-40B4-BE49-F238E27FC236}">
                <a16:creationId xmlns:a16="http://schemas.microsoft.com/office/drawing/2014/main" id="{0D2C9791-4108-0746-AED8-95943BE34D58}"/>
              </a:ext>
            </a:extLst>
          </p:cNvPr>
          <p:cNvSpPr txBox="1"/>
          <p:nvPr/>
        </p:nvSpPr>
        <p:spPr>
          <a:xfrm>
            <a:off x="419725" y="1304144"/>
            <a:ext cx="11227632" cy="369332"/>
          </a:xfrm>
          <a:prstGeom prst="rect">
            <a:avLst/>
          </a:prstGeom>
          <a:noFill/>
        </p:spPr>
        <p:txBody>
          <a:bodyPr wrap="square" rtlCol="0">
            <a:spAutoFit/>
          </a:bodyPr>
          <a:lstStyle/>
          <a:p>
            <a:r>
              <a:rPr lang="en-US" dirty="0"/>
              <a:t>The model has to allocate the </a:t>
            </a:r>
            <a:r>
              <a:rPr lang="en-US" dirty="0" err="1"/>
              <a:t>GeoVaLs</a:t>
            </a:r>
            <a:r>
              <a:rPr lang="en-US" dirty="0"/>
              <a:t> since it knows the number of model levels.</a:t>
            </a:r>
          </a:p>
        </p:txBody>
      </p:sp>
      <p:pic>
        <p:nvPicPr>
          <p:cNvPr id="6" name="Picture 5">
            <a:extLst>
              <a:ext uri="{FF2B5EF4-FFF2-40B4-BE49-F238E27FC236}">
                <a16:creationId xmlns:a16="http://schemas.microsoft.com/office/drawing/2014/main" id="{BFD84D47-FB94-D349-8FA8-FEF35247AC5B}"/>
              </a:ext>
            </a:extLst>
          </p:cNvPr>
          <p:cNvPicPr>
            <a:picLocks noChangeAspect="1"/>
          </p:cNvPicPr>
          <p:nvPr/>
        </p:nvPicPr>
        <p:blipFill>
          <a:blip r:embed="rId2"/>
          <a:stretch>
            <a:fillRect/>
          </a:stretch>
        </p:blipFill>
        <p:spPr>
          <a:xfrm>
            <a:off x="778342" y="1733436"/>
            <a:ext cx="6506877" cy="1816205"/>
          </a:xfrm>
          <a:prstGeom prst="rect">
            <a:avLst/>
          </a:prstGeom>
          <a:ln>
            <a:solidFill>
              <a:schemeClr val="tx1">
                <a:lumMod val="65000"/>
                <a:lumOff val="35000"/>
              </a:schemeClr>
            </a:solidFill>
          </a:ln>
        </p:spPr>
      </p:pic>
      <p:pic>
        <p:nvPicPr>
          <p:cNvPr id="9" name="Picture 8">
            <a:extLst>
              <a:ext uri="{FF2B5EF4-FFF2-40B4-BE49-F238E27FC236}">
                <a16:creationId xmlns:a16="http://schemas.microsoft.com/office/drawing/2014/main" id="{13715D4E-C671-B54E-8ED5-A65C03AD7E62}"/>
              </a:ext>
            </a:extLst>
          </p:cNvPr>
          <p:cNvPicPr>
            <a:picLocks noChangeAspect="1"/>
          </p:cNvPicPr>
          <p:nvPr/>
        </p:nvPicPr>
        <p:blipFill>
          <a:blip r:embed="rId3"/>
          <a:stretch>
            <a:fillRect/>
          </a:stretch>
        </p:blipFill>
        <p:spPr>
          <a:xfrm>
            <a:off x="778342" y="3793864"/>
            <a:ext cx="10809839" cy="2561965"/>
          </a:xfrm>
          <a:prstGeom prst="rect">
            <a:avLst/>
          </a:prstGeom>
          <a:ln>
            <a:solidFill>
              <a:schemeClr val="tx1">
                <a:lumMod val="65000"/>
                <a:lumOff val="35000"/>
              </a:schemeClr>
            </a:solidFill>
          </a:ln>
        </p:spPr>
      </p:pic>
    </p:spTree>
    <p:extLst>
      <p:ext uri="{BB962C8B-B14F-4D97-AF65-F5344CB8AC3E}">
        <p14:creationId xmlns:p14="http://schemas.microsoft.com/office/powerpoint/2010/main" val="2815724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F94CB-01B0-9A4C-BF4C-5BF8575FB109}"/>
              </a:ext>
            </a:extLst>
          </p:cNvPr>
          <p:cNvSpPr>
            <a:spLocks noGrp="1"/>
          </p:cNvSpPr>
          <p:nvPr>
            <p:ph type="title"/>
          </p:nvPr>
        </p:nvSpPr>
        <p:spPr/>
        <p:txBody>
          <a:bodyPr/>
          <a:lstStyle/>
          <a:p>
            <a:r>
              <a:rPr lang="en-US" dirty="0" err="1"/>
              <a:t>getValues</a:t>
            </a:r>
            <a:r>
              <a:rPr lang="en-US" dirty="0"/>
              <a:t>: creating interpolation weights</a:t>
            </a:r>
          </a:p>
        </p:txBody>
      </p:sp>
      <p:pic>
        <p:nvPicPr>
          <p:cNvPr id="4" name="Picture 3">
            <a:extLst>
              <a:ext uri="{FF2B5EF4-FFF2-40B4-BE49-F238E27FC236}">
                <a16:creationId xmlns:a16="http://schemas.microsoft.com/office/drawing/2014/main" id="{C45F0A6D-2BD4-214E-A0FD-AA3E12E51DD6}"/>
              </a:ext>
            </a:extLst>
          </p:cNvPr>
          <p:cNvPicPr>
            <a:picLocks noChangeAspect="1"/>
          </p:cNvPicPr>
          <p:nvPr/>
        </p:nvPicPr>
        <p:blipFill>
          <a:blip r:embed="rId2"/>
          <a:stretch>
            <a:fillRect/>
          </a:stretch>
        </p:blipFill>
        <p:spPr>
          <a:xfrm>
            <a:off x="639694" y="1351446"/>
            <a:ext cx="6151926" cy="1212850"/>
          </a:xfrm>
          <a:prstGeom prst="rect">
            <a:avLst/>
          </a:prstGeom>
          <a:ln>
            <a:solidFill>
              <a:schemeClr val="bg2">
                <a:lumMod val="50000"/>
              </a:schemeClr>
            </a:solidFill>
          </a:ln>
        </p:spPr>
      </p:pic>
      <p:pic>
        <p:nvPicPr>
          <p:cNvPr id="6" name="Picture 5">
            <a:extLst>
              <a:ext uri="{FF2B5EF4-FFF2-40B4-BE49-F238E27FC236}">
                <a16:creationId xmlns:a16="http://schemas.microsoft.com/office/drawing/2014/main" id="{D8A954AC-3B48-1746-928B-DC15811DCE7D}"/>
              </a:ext>
            </a:extLst>
          </p:cNvPr>
          <p:cNvPicPr>
            <a:picLocks noChangeAspect="1"/>
          </p:cNvPicPr>
          <p:nvPr/>
        </p:nvPicPr>
        <p:blipFill>
          <a:blip r:embed="rId3"/>
          <a:stretch>
            <a:fillRect/>
          </a:stretch>
        </p:blipFill>
        <p:spPr>
          <a:xfrm>
            <a:off x="639694" y="2782957"/>
            <a:ext cx="9779000" cy="3797300"/>
          </a:xfrm>
          <a:prstGeom prst="rect">
            <a:avLst/>
          </a:prstGeom>
          <a:ln>
            <a:solidFill>
              <a:schemeClr val="bg2">
                <a:lumMod val="50000"/>
              </a:schemeClr>
            </a:solidFill>
          </a:ln>
        </p:spPr>
      </p:pic>
      <p:sp>
        <p:nvSpPr>
          <p:cNvPr id="7" name="Oval 6">
            <a:extLst>
              <a:ext uri="{FF2B5EF4-FFF2-40B4-BE49-F238E27FC236}">
                <a16:creationId xmlns:a16="http://schemas.microsoft.com/office/drawing/2014/main" id="{80319B11-2738-2D43-8673-A8741EDBECAD}"/>
              </a:ext>
            </a:extLst>
          </p:cNvPr>
          <p:cNvSpPr/>
          <p:nvPr/>
        </p:nvSpPr>
        <p:spPr>
          <a:xfrm>
            <a:off x="4439062" y="4958385"/>
            <a:ext cx="1718850" cy="3776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392F72D-E135-014E-B76A-79D45BBC6AC1}"/>
              </a:ext>
            </a:extLst>
          </p:cNvPr>
          <p:cNvSpPr txBox="1"/>
          <p:nvPr/>
        </p:nvSpPr>
        <p:spPr>
          <a:xfrm>
            <a:off x="7081511" y="3763061"/>
            <a:ext cx="2869215" cy="646331"/>
          </a:xfrm>
          <a:prstGeom prst="rect">
            <a:avLst/>
          </a:prstGeom>
          <a:noFill/>
          <a:ln>
            <a:solidFill>
              <a:srgbClr val="FF0000"/>
            </a:solidFill>
          </a:ln>
        </p:spPr>
        <p:txBody>
          <a:bodyPr wrap="square" rtlCol="0">
            <a:spAutoFit/>
          </a:bodyPr>
          <a:lstStyle/>
          <a:p>
            <a:r>
              <a:rPr lang="en-US" dirty="0"/>
              <a:t>Unstructured vector of model grid points.</a:t>
            </a:r>
          </a:p>
        </p:txBody>
      </p:sp>
      <p:cxnSp>
        <p:nvCxnSpPr>
          <p:cNvPr id="10" name="Straight Connector 9">
            <a:extLst>
              <a:ext uri="{FF2B5EF4-FFF2-40B4-BE49-F238E27FC236}">
                <a16:creationId xmlns:a16="http://schemas.microsoft.com/office/drawing/2014/main" id="{E539D71B-87EA-7F4E-B27E-87F16BFCA9FC}"/>
              </a:ext>
            </a:extLst>
          </p:cNvPr>
          <p:cNvCxnSpPr>
            <a:cxnSpLocks/>
            <a:stCxn id="7" idx="6"/>
            <a:endCxn id="8" idx="1"/>
          </p:cNvCxnSpPr>
          <p:nvPr/>
        </p:nvCxnSpPr>
        <p:spPr>
          <a:xfrm flipV="1">
            <a:off x="6157912" y="4086227"/>
            <a:ext cx="923599" cy="10610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826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F94CB-01B0-9A4C-BF4C-5BF8575FB109}"/>
              </a:ext>
            </a:extLst>
          </p:cNvPr>
          <p:cNvSpPr>
            <a:spLocks noGrp="1"/>
          </p:cNvSpPr>
          <p:nvPr>
            <p:ph type="title"/>
          </p:nvPr>
        </p:nvSpPr>
        <p:spPr/>
        <p:txBody>
          <a:bodyPr/>
          <a:lstStyle/>
          <a:p>
            <a:r>
              <a:rPr lang="en-US" dirty="0" err="1"/>
              <a:t>getValues</a:t>
            </a:r>
            <a:r>
              <a:rPr lang="en-US" dirty="0"/>
              <a:t>: applying interpolation weights</a:t>
            </a:r>
          </a:p>
        </p:txBody>
      </p:sp>
      <p:pic>
        <p:nvPicPr>
          <p:cNvPr id="5" name="Picture 4">
            <a:extLst>
              <a:ext uri="{FF2B5EF4-FFF2-40B4-BE49-F238E27FC236}">
                <a16:creationId xmlns:a16="http://schemas.microsoft.com/office/drawing/2014/main" id="{FC610C05-EDB7-9948-9DBE-F039EC725D49}"/>
              </a:ext>
            </a:extLst>
          </p:cNvPr>
          <p:cNvPicPr>
            <a:picLocks noChangeAspect="1"/>
          </p:cNvPicPr>
          <p:nvPr/>
        </p:nvPicPr>
        <p:blipFill>
          <a:blip r:embed="rId2"/>
          <a:stretch>
            <a:fillRect/>
          </a:stretch>
        </p:blipFill>
        <p:spPr>
          <a:xfrm>
            <a:off x="3415211" y="1467328"/>
            <a:ext cx="4871245" cy="1987692"/>
          </a:xfrm>
          <a:prstGeom prst="rect">
            <a:avLst/>
          </a:prstGeom>
          <a:ln>
            <a:solidFill>
              <a:schemeClr val="bg2">
                <a:lumMod val="50000"/>
              </a:schemeClr>
            </a:solidFill>
          </a:ln>
        </p:spPr>
      </p:pic>
      <p:pic>
        <p:nvPicPr>
          <p:cNvPr id="7" name="Picture 6">
            <a:extLst>
              <a:ext uri="{FF2B5EF4-FFF2-40B4-BE49-F238E27FC236}">
                <a16:creationId xmlns:a16="http://schemas.microsoft.com/office/drawing/2014/main" id="{469857A7-9414-B545-AD5F-9A8660FDA4E6}"/>
              </a:ext>
            </a:extLst>
          </p:cNvPr>
          <p:cNvPicPr>
            <a:picLocks noChangeAspect="1"/>
          </p:cNvPicPr>
          <p:nvPr/>
        </p:nvPicPr>
        <p:blipFill>
          <a:blip r:embed="rId3"/>
          <a:stretch>
            <a:fillRect/>
          </a:stretch>
        </p:blipFill>
        <p:spPr>
          <a:xfrm>
            <a:off x="3415211" y="3865218"/>
            <a:ext cx="5473114" cy="479284"/>
          </a:xfrm>
          <a:prstGeom prst="rect">
            <a:avLst/>
          </a:prstGeom>
          <a:ln>
            <a:solidFill>
              <a:schemeClr val="bg2">
                <a:lumMod val="50000"/>
              </a:schemeClr>
            </a:solidFill>
          </a:ln>
        </p:spPr>
      </p:pic>
      <p:pic>
        <p:nvPicPr>
          <p:cNvPr id="8" name="Picture 7">
            <a:extLst>
              <a:ext uri="{FF2B5EF4-FFF2-40B4-BE49-F238E27FC236}">
                <a16:creationId xmlns:a16="http://schemas.microsoft.com/office/drawing/2014/main" id="{B1EB82D1-1A33-334C-AF62-FD2398062C6D}"/>
              </a:ext>
            </a:extLst>
          </p:cNvPr>
          <p:cNvPicPr>
            <a:picLocks noChangeAspect="1"/>
          </p:cNvPicPr>
          <p:nvPr/>
        </p:nvPicPr>
        <p:blipFill>
          <a:blip r:embed="rId4"/>
          <a:stretch>
            <a:fillRect/>
          </a:stretch>
        </p:blipFill>
        <p:spPr>
          <a:xfrm>
            <a:off x="3415210" y="4819650"/>
            <a:ext cx="8035413" cy="984802"/>
          </a:xfrm>
          <a:prstGeom prst="rect">
            <a:avLst/>
          </a:prstGeom>
          <a:ln>
            <a:solidFill>
              <a:schemeClr val="bg2">
                <a:lumMod val="50000"/>
              </a:schemeClr>
            </a:solidFill>
          </a:ln>
        </p:spPr>
      </p:pic>
      <p:sp>
        <p:nvSpPr>
          <p:cNvPr id="9" name="TextBox 8">
            <a:extLst>
              <a:ext uri="{FF2B5EF4-FFF2-40B4-BE49-F238E27FC236}">
                <a16:creationId xmlns:a16="http://schemas.microsoft.com/office/drawing/2014/main" id="{225B2605-FA81-A941-9D74-BE8E9009F73D}"/>
              </a:ext>
            </a:extLst>
          </p:cNvPr>
          <p:cNvSpPr txBox="1"/>
          <p:nvPr/>
        </p:nvSpPr>
        <p:spPr>
          <a:xfrm>
            <a:off x="437322" y="1467328"/>
            <a:ext cx="2763078" cy="1631216"/>
          </a:xfrm>
          <a:prstGeom prst="rect">
            <a:avLst/>
          </a:prstGeom>
          <a:noFill/>
        </p:spPr>
        <p:txBody>
          <a:bodyPr wrap="square" rtlCol="0">
            <a:spAutoFit/>
          </a:bodyPr>
          <a:lstStyle/>
          <a:p>
            <a:r>
              <a:rPr lang="en-US" sz="2000" dirty="0"/>
              <a:t>Step 1: Convert to vector. Same structure as grid is organized when passed to BUMP setup.</a:t>
            </a:r>
          </a:p>
        </p:txBody>
      </p:sp>
      <p:sp>
        <p:nvSpPr>
          <p:cNvPr id="10" name="TextBox 9">
            <a:extLst>
              <a:ext uri="{FF2B5EF4-FFF2-40B4-BE49-F238E27FC236}">
                <a16:creationId xmlns:a16="http://schemas.microsoft.com/office/drawing/2014/main" id="{16FB2F05-FC0D-BD40-A760-DEC3A2E692AA}"/>
              </a:ext>
            </a:extLst>
          </p:cNvPr>
          <p:cNvSpPr txBox="1"/>
          <p:nvPr/>
        </p:nvSpPr>
        <p:spPr>
          <a:xfrm>
            <a:off x="437322" y="3865218"/>
            <a:ext cx="2763078" cy="400110"/>
          </a:xfrm>
          <a:prstGeom prst="rect">
            <a:avLst/>
          </a:prstGeom>
          <a:noFill/>
        </p:spPr>
        <p:txBody>
          <a:bodyPr wrap="square" rtlCol="0">
            <a:spAutoFit/>
          </a:bodyPr>
          <a:lstStyle/>
          <a:p>
            <a:r>
              <a:rPr lang="en-US" sz="2000" dirty="0"/>
              <a:t>Call BUMP</a:t>
            </a:r>
          </a:p>
        </p:txBody>
      </p:sp>
      <p:sp>
        <p:nvSpPr>
          <p:cNvPr id="11" name="TextBox 10">
            <a:extLst>
              <a:ext uri="{FF2B5EF4-FFF2-40B4-BE49-F238E27FC236}">
                <a16:creationId xmlns:a16="http://schemas.microsoft.com/office/drawing/2014/main" id="{FAD667AD-BC62-7B45-B7CF-793EEF797C79}"/>
              </a:ext>
            </a:extLst>
          </p:cNvPr>
          <p:cNvSpPr txBox="1"/>
          <p:nvPr/>
        </p:nvSpPr>
        <p:spPr>
          <a:xfrm>
            <a:off x="437322" y="4831947"/>
            <a:ext cx="2763078" cy="1015663"/>
          </a:xfrm>
          <a:prstGeom prst="rect">
            <a:avLst/>
          </a:prstGeom>
          <a:noFill/>
        </p:spPr>
        <p:txBody>
          <a:bodyPr wrap="square" rtlCol="0">
            <a:spAutoFit/>
          </a:bodyPr>
          <a:lstStyle/>
          <a:p>
            <a:r>
              <a:rPr lang="en-US" sz="2000" dirty="0"/>
              <a:t>Fill up </a:t>
            </a:r>
            <a:r>
              <a:rPr lang="en-US" sz="2000" dirty="0" err="1"/>
              <a:t>GeoVaLs</a:t>
            </a:r>
            <a:r>
              <a:rPr lang="en-US" sz="2000" dirty="0"/>
              <a:t> with locations in current time bin.</a:t>
            </a:r>
          </a:p>
        </p:txBody>
      </p:sp>
    </p:spTree>
    <p:extLst>
      <p:ext uri="{BB962C8B-B14F-4D97-AF65-F5344CB8AC3E}">
        <p14:creationId xmlns:p14="http://schemas.microsoft.com/office/powerpoint/2010/main" val="201448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88EF-ACCB-C447-BB66-4EAAEB3497C9}"/>
              </a:ext>
            </a:extLst>
          </p:cNvPr>
          <p:cNvSpPr>
            <a:spLocks noGrp="1"/>
          </p:cNvSpPr>
          <p:nvPr>
            <p:ph type="title"/>
          </p:nvPr>
        </p:nvSpPr>
        <p:spPr/>
        <p:txBody>
          <a:bodyPr/>
          <a:lstStyle/>
          <a:p>
            <a:r>
              <a:rPr lang="en-US" dirty="0" err="1"/>
              <a:t>getValues</a:t>
            </a:r>
            <a:r>
              <a:rPr lang="en-US" dirty="0"/>
              <a:t>: adjoint</a:t>
            </a:r>
          </a:p>
        </p:txBody>
      </p:sp>
      <p:pic>
        <p:nvPicPr>
          <p:cNvPr id="4" name="Picture 3">
            <a:extLst>
              <a:ext uri="{FF2B5EF4-FFF2-40B4-BE49-F238E27FC236}">
                <a16:creationId xmlns:a16="http://schemas.microsoft.com/office/drawing/2014/main" id="{BF9EFD8E-B7B3-B34F-A2B7-5EB389632C6E}"/>
              </a:ext>
            </a:extLst>
          </p:cNvPr>
          <p:cNvPicPr>
            <a:picLocks noChangeAspect="1"/>
          </p:cNvPicPr>
          <p:nvPr/>
        </p:nvPicPr>
        <p:blipFill>
          <a:blip r:embed="rId2"/>
          <a:stretch>
            <a:fillRect/>
          </a:stretch>
        </p:blipFill>
        <p:spPr>
          <a:xfrm>
            <a:off x="4236120" y="1169232"/>
            <a:ext cx="6304422" cy="5523875"/>
          </a:xfrm>
          <a:prstGeom prst="rect">
            <a:avLst/>
          </a:prstGeom>
          <a:ln>
            <a:solidFill>
              <a:schemeClr val="tx1">
                <a:lumMod val="65000"/>
                <a:lumOff val="35000"/>
              </a:schemeClr>
            </a:solidFill>
          </a:ln>
        </p:spPr>
      </p:pic>
      <p:sp>
        <p:nvSpPr>
          <p:cNvPr id="5" name="TextBox 4">
            <a:extLst>
              <a:ext uri="{FF2B5EF4-FFF2-40B4-BE49-F238E27FC236}">
                <a16:creationId xmlns:a16="http://schemas.microsoft.com/office/drawing/2014/main" id="{029C1CD2-EF19-2043-9FAD-3629965D6A6E}"/>
              </a:ext>
            </a:extLst>
          </p:cNvPr>
          <p:cNvSpPr txBox="1"/>
          <p:nvPr/>
        </p:nvSpPr>
        <p:spPr>
          <a:xfrm>
            <a:off x="777560" y="1619936"/>
            <a:ext cx="2182997" cy="369332"/>
          </a:xfrm>
          <a:prstGeom prst="rect">
            <a:avLst/>
          </a:prstGeom>
          <a:noFill/>
          <a:ln>
            <a:solidFill>
              <a:schemeClr val="tx1">
                <a:lumMod val="65000"/>
                <a:lumOff val="35000"/>
              </a:schemeClr>
            </a:solidFill>
          </a:ln>
        </p:spPr>
        <p:txBody>
          <a:bodyPr wrap="square" rtlCol="0">
            <a:spAutoFit/>
          </a:bodyPr>
          <a:lstStyle/>
          <a:p>
            <a:r>
              <a:rPr lang="en-US" dirty="0"/>
              <a:t>1. Set pointer</a:t>
            </a:r>
          </a:p>
        </p:txBody>
      </p:sp>
      <p:cxnSp>
        <p:nvCxnSpPr>
          <p:cNvPr id="6" name="Straight Arrow Connector 5">
            <a:extLst>
              <a:ext uri="{FF2B5EF4-FFF2-40B4-BE49-F238E27FC236}">
                <a16:creationId xmlns:a16="http://schemas.microsoft.com/office/drawing/2014/main" id="{B77F1EBF-4004-4E48-8D71-984A9BF62EDD}"/>
              </a:ext>
            </a:extLst>
          </p:cNvPr>
          <p:cNvCxnSpPr>
            <a:cxnSpLocks/>
            <a:stCxn id="5" idx="3"/>
          </p:cNvCxnSpPr>
          <p:nvPr/>
        </p:nvCxnSpPr>
        <p:spPr>
          <a:xfrm>
            <a:off x="2960557" y="1804602"/>
            <a:ext cx="111676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1335DD6-C626-7A4D-9799-6FAA83675B0C}"/>
              </a:ext>
            </a:extLst>
          </p:cNvPr>
          <p:cNvSpPr txBox="1"/>
          <p:nvPr/>
        </p:nvSpPr>
        <p:spPr>
          <a:xfrm>
            <a:off x="766052" y="3496205"/>
            <a:ext cx="2182997" cy="646331"/>
          </a:xfrm>
          <a:prstGeom prst="rect">
            <a:avLst/>
          </a:prstGeom>
          <a:noFill/>
          <a:ln>
            <a:solidFill>
              <a:schemeClr val="tx1">
                <a:lumMod val="65000"/>
                <a:lumOff val="35000"/>
              </a:schemeClr>
            </a:solidFill>
          </a:ln>
        </p:spPr>
        <p:txBody>
          <a:bodyPr wrap="square" rtlCol="0">
            <a:spAutoFit/>
          </a:bodyPr>
          <a:lstStyle/>
          <a:p>
            <a:r>
              <a:rPr lang="en-US" dirty="0"/>
              <a:t>2. Apply interpolation weights</a:t>
            </a:r>
          </a:p>
        </p:txBody>
      </p:sp>
      <p:cxnSp>
        <p:nvCxnSpPr>
          <p:cNvPr id="9" name="Straight Arrow Connector 8">
            <a:extLst>
              <a:ext uri="{FF2B5EF4-FFF2-40B4-BE49-F238E27FC236}">
                <a16:creationId xmlns:a16="http://schemas.microsoft.com/office/drawing/2014/main" id="{19B05EA2-203B-E448-BBF2-FEFE6C93D8DF}"/>
              </a:ext>
            </a:extLst>
          </p:cNvPr>
          <p:cNvCxnSpPr>
            <a:cxnSpLocks/>
            <a:stCxn id="8" idx="3"/>
          </p:cNvCxnSpPr>
          <p:nvPr/>
        </p:nvCxnSpPr>
        <p:spPr>
          <a:xfrm flipV="1">
            <a:off x="2949049" y="3680871"/>
            <a:ext cx="1116768" cy="138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F9013C-73E3-1E44-A3BA-CF82AB9A3ED3}"/>
              </a:ext>
            </a:extLst>
          </p:cNvPr>
          <p:cNvSpPr txBox="1"/>
          <p:nvPr/>
        </p:nvSpPr>
        <p:spPr>
          <a:xfrm>
            <a:off x="766052" y="5726430"/>
            <a:ext cx="2182997" cy="646331"/>
          </a:xfrm>
          <a:prstGeom prst="rect">
            <a:avLst/>
          </a:prstGeom>
          <a:noFill/>
          <a:ln>
            <a:solidFill>
              <a:schemeClr val="tx1">
                <a:lumMod val="65000"/>
                <a:lumOff val="35000"/>
              </a:schemeClr>
            </a:solidFill>
          </a:ln>
        </p:spPr>
        <p:txBody>
          <a:bodyPr wrap="square" rtlCol="0">
            <a:spAutoFit/>
          </a:bodyPr>
          <a:lstStyle/>
          <a:p>
            <a:r>
              <a:rPr lang="en-US" dirty="0"/>
              <a:t>3. Convert back to increment.</a:t>
            </a:r>
          </a:p>
        </p:txBody>
      </p:sp>
      <p:cxnSp>
        <p:nvCxnSpPr>
          <p:cNvPr id="11" name="Straight Arrow Connector 10">
            <a:extLst>
              <a:ext uri="{FF2B5EF4-FFF2-40B4-BE49-F238E27FC236}">
                <a16:creationId xmlns:a16="http://schemas.microsoft.com/office/drawing/2014/main" id="{B21777A6-42CC-034D-881B-2BE2F995D024}"/>
              </a:ext>
            </a:extLst>
          </p:cNvPr>
          <p:cNvCxnSpPr>
            <a:cxnSpLocks/>
            <a:stCxn id="10" idx="3"/>
          </p:cNvCxnSpPr>
          <p:nvPr/>
        </p:nvCxnSpPr>
        <p:spPr>
          <a:xfrm>
            <a:off x="2949049" y="6049596"/>
            <a:ext cx="1128276" cy="2462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64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C3F06-A6B1-F744-B3A6-69D26A43FA15}"/>
              </a:ext>
            </a:extLst>
          </p:cNvPr>
          <p:cNvSpPr>
            <a:spLocks noGrp="1"/>
          </p:cNvSpPr>
          <p:nvPr>
            <p:ph type="title"/>
          </p:nvPr>
        </p:nvSpPr>
        <p:spPr/>
        <p:txBody>
          <a:bodyPr/>
          <a:lstStyle/>
          <a:p>
            <a:r>
              <a:rPr lang="en-US" dirty="0"/>
              <a:t>Guidelines for adding a new model interface</a:t>
            </a:r>
          </a:p>
        </p:txBody>
      </p:sp>
      <p:sp>
        <p:nvSpPr>
          <p:cNvPr id="3" name="Text Placeholder 2">
            <a:extLst>
              <a:ext uri="{FF2B5EF4-FFF2-40B4-BE49-F238E27FC236}">
                <a16:creationId xmlns:a16="http://schemas.microsoft.com/office/drawing/2014/main" id="{4E44A993-3723-7B49-9AF5-9FBCAA5F1A77}"/>
              </a:ext>
            </a:extLst>
          </p:cNvPr>
          <p:cNvSpPr>
            <a:spLocks noGrp="1"/>
          </p:cNvSpPr>
          <p:nvPr>
            <p:ph type="body" sz="quarter" idx="10"/>
          </p:nvPr>
        </p:nvSpPr>
        <p:spPr>
          <a:xfrm>
            <a:off x="396342" y="1566973"/>
            <a:ext cx="11410950" cy="5022850"/>
          </a:xfrm>
        </p:spPr>
        <p:txBody>
          <a:bodyPr>
            <a:normAutofit/>
          </a:bodyPr>
          <a:lstStyle/>
          <a:p>
            <a:r>
              <a:rPr lang="en-US" sz="2400" dirty="0"/>
              <a:t>Do not try to start from scratch, instead make a copy of an existing model, FV3, QG or L95.</a:t>
            </a:r>
          </a:p>
          <a:p>
            <a:endParaRPr lang="en-US" sz="2400" dirty="0"/>
          </a:p>
          <a:p>
            <a:r>
              <a:rPr lang="en-US" sz="2400" dirty="0"/>
              <a:t>Rename everything to the match the model being added.</a:t>
            </a:r>
          </a:p>
          <a:p>
            <a:endParaRPr lang="en-US" sz="2400" dirty="0"/>
          </a:p>
          <a:p>
            <a:r>
              <a:rPr lang="en-US" sz="2400" dirty="0"/>
              <a:t>Remove everything in the Fortran routines and make sure things compile.</a:t>
            </a:r>
          </a:p>
          <a:p>
            <a:endParaRPr lang="en-US" sz="2400" dirty="0"/>
          </a:p>
          <a:p>
            <a:r>
              <a:rPr lang="en-US" sz="2400" dirty="0"/>
              <a:t>Gradually add things back in starting with geometry, fields then model and covariance. </a:t>
            </a:r>
          </a:p>
          <a:p>
            <a:endParaRPr lang="en-US" sz="2400" dirty="0"/>
          </a:p>
          <a:p>
            <a:r>
              <a:rPr lang="en-US" sz="2400" dirty="0"/>
              <a:t>Aim to be producing a simple forecast and then 3D-Var, then 4D h(x) </a:t>
            </a:r>
            <a:r>
              <a:rPr lang="en-US" sz="2400" dirty="0" err="1"/>
              <a:t>etc</a:t>
            </a:r>
            <a:r>
              <a:rPr lang="en-US" sz="2400" dirty="0"/>
              <a:t> etc.</a:t>
            </a:r>
          </a:p>
        </p:txBody>
      </p:sp>
    </p:spTree>
    <p:extLst>
      <p:ext uri="{BB962C8B-B14F-4D97-AF65-F5344CB8AC3E}">
        <p14:creationId xmlns:p14="http://schemas.microsoft.com/office/powerpoint/2010/main" val="446650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E5CB8-CB20-224B-9A8C-61BBF1696022}"/>
              </a:ext>
            </a:extLst>
          </p:cNvPr>
          <p:cNvSpPr>
            <a:spLocks noGrp="1"/>
          </p:cNvSpPr>
          <p:nvPr>
            <p:ph type="title"/>
          </p:nvPr>
        </p:nvSpPr>
        <p:spPr/>
        <p:txBody>
          <a:bodyPr/>
          <a:lstStyle/>
          <a:p>
            <a:r>
              <a:rPr lang="en-US" dirty="0"/>
              <a:t>Building</a:t>
            </a:r>
          </a:p>
        </p:txBody>
      </p:sp>
      <p:graphicFrame>
        <p:nvGraphicFramePr>
          <p:cNvPr id="4" name="Table 3">
            <a:extLst>
              <a:ext uri="{FF2B5EF4-FFF2-40B4-BE49-F238E27FC236}">
                <a16:creationId xmlns:a16="http://schemas.microsoft.com/office/drawing/2014/main" id="{18AF61F2-D380-9640-A99B-E878315A2FBE}"/>
              </a:ext>
            </a:extLst>
          </p:cNvPr>
          <p:cNvGraphicFramePr>
            <a:graphicFrameLocks noGrp="1"/>
          </p:cNvGraphicFramePr>
          <p:nvPr>
            <p:extLst>
              <p:ext uri="{D42A27DB-BD31-4B8C-83A1-F6EECF244321}">
                <p14:modId xmlns:p14="http://schemas.microsoft.com/office/powerpoint/2010/main" val="3823217745"/>
              </p:ext>
            </p:extLst>
          </p:nvPr>
        </p:nvGraphicFramePr>
        <p:xfrm>
          <a:off x="554636" y="1809701"/>
          <a:ext cx="11030574" cy="3035304"/>
        </p:xfrm>
        <a:graphic>
          <a:graphicData uri="http://schemas.openxmlformats.org/drawingml/2006/table">
            <a:tbl>
              <a:tblPr firstRow="1" bandRow="1">
                <a:tableStyleId>{5C22544A-7EE6-4342-B048-85BDC9FD1C3A}</a:tableStyleId>
              </a:tblPr>
              <a:tblGrid>
                <a:gridCol w="2413416">
                  <a:extLst>
                    <a:ext uri="{9D8B030D-6E8A-4147-A177-3AD203B41FA5}">
                      <a16:colId xmlns:a16="http://schemas.microsoft.com/office/drawing/2014/main" val="3944702355"/>
                    </a:ext>
                  </a:extLst>
                </a:gridCol>
                <a:gridCol w="2004840">
                  <a:extLst>
                    <a:ext uri="{9D8B030D-6E8A-4147-A177-3AD203B41FA5}">
                      <a16:colId xmlns:a16="http://schemas.microsoft.com/office/drawing/2014/main" val="1896566039"/>
                    </a:ext>
                  </a:extLst>
                </a:gridCol>
                <a:gridCol w="6612318">
                  <a:extLst>
                    <a:ext uri="{9D8B030D-6E8A-4147-A177-3AD203B41FA5}">
                      <a16:colId xmlns:a16="http://schemas.microsoft.com/office/drawing/2014/main" val="2587001468"/>
                    </a:ext>
                  </a:extLst>
                </a:gridCol>
              </a:tblGrid>
              <a:tr h="483160">
                <a:tc>
                  <a:txBody>
                    <a:bodyPr/>
                    <a:lstStyle/>
                    <a:p>
                      <a:pPr algn="ctr"/>
                      <a:r>
                        <a:rPr lang="en-US" sz="2400" dirty="0"/>
                        <a:t>MODEL</a:t>
                      </a:r>
                    </a:p>
                  </a:txBody>
                  <a:tcPr marL="105480" marR="105480" marT="52740" marB="52740" anchor="ctr"/>
                </a:tc>
                <a:tc>
                  <a:txBody>
                    <a:bodyPr/>
                    <a:lstStyle/>
                    <a:p>
                      <a:pPr algn="ctr"/>
                      <a:r>
                        <a:rPr lang="en-US" sz="2400" dirty="0"/>
                        <a:t>BUNDLE</a:t>
                      </a:r>
                    </a:p>
                  </a:txBody>
                  <a:tcPr marL="105480" marR="105480" marT="52740" marB="52740" anchor="ctr"/>
                </a:tc>
                <a:tc>
                  <a:txBody>
                    <a:bodyPr/>
                    <a:lstStyle/>
                    <a:p>
                      <a:pPr algn="ctr"/>
                      <a:r>
                        <a:rPr lang="en-US" sz="2400" dirty="0"/>
                        <a:t>PLATFORMS RUN ON</a:t>
                      </a:r>
                    </a:p>
                  </a:txBody>
                  <a:tcPr marL="105480" marR="105480" marT="52740" marB="52740" anchor="ctr"/>
                </a:tc>
                <a:extLst>
                  <a:ext uri="{0D108BD9-81ED-4DB2-BD59-A6C34878D82A}">
                    <a16:rowId xmlns:a16="http://schemas.microsoft.com/office/drawing/2014/main" val="4262777325"/>
                  </a:ext>
                </a:extLst>
              </a:tr>
              <a:tr h="483160">
                <a:tc>
                  <a:txBody>
                    <a:bodyPr/>
                    <a:lstStyle/>
                    <a:p>
                      <a:pPr algn="ctr"/>
                      <a:r>
                        <a:rPr lang="en-US" sz="2400" dirty="0"/>
                        <a:t>FV3-JEDI</a:t>
                      </a:r>
                    </a:p>
                  </a:txBody>
                  <a:tcPr marL="105480" marR="105480" marT="52740" marB="52740" anchor="ctr"/>
                </a:tc>
                <a:tc>
                  <a:txBody>
                    <a:bodyPr/>
                    <a:lstStyle/>
                    <a:p>
                      <a:pPr algn="ctr"/>
                      <a:r>
                        <a:rPr lang="en-US" sz="2400" dirty="0"/>
                        <a:t>YES</a:t>
                      </a:r>
                    </a:p>
                  </a:txBody>
                  <a:tcPr marL="105480" marR="105480" marT="52740" marB="52740" anchor="ctr"/>
                </a:tc>
                <a:tc>
                  <a:txBody>
                    <a:bodyPr/>
                    <a:lstStyle/>
                    <a:p>
                      <a:pPr algn="ctr"/>
                      <a:r>
                        <a:rPr lang="en-US" sz="2400" dirty="0"/>
                        <a:t>AWS, Singularity, Docker, NASA Discover, NOAA Theia</a:t>
                      </a:r>
                    </a:p>
                  </a:txBody>
                  <a:tcPr marL="105480" marR="105480" marT="52740" marB="52740" anchor="ctr"/>
                </a:tc>
                <a:extLst>
                  <a:ext uri="{0D108BD9-81ED-4DB2-BD59-A6C34878D82A}">
                    <a16:rowId xmlns:a16="http://schemas.microsoft.com/office/drawing/2014/main" val="1737582061"/>
                  </a:ext>
                </a:extLst>
              </a:tr>
              <a:tr h="878144">
                <a:tc>
                  <a:txBody>
                    <a:bodyPr/>
                    <a:lstStyle/>
                    <a:p>
                      <a:pPr algn="ctr"/>
                      <a:r>
                        <a:rPr lang="en-US" sz="2400" dirty="0"/>
                        <a:t>SOCA </a:t>
                      </a:r>
                    </a:p>
                    <a:p>
                      <a:pPr algn="ctr"/>
                      <a:r>
                        <a:rPr lang="en-US" sz="2400" dirty="0"/>
                        <a:t>(MOM-6 + CICE5)</a:t>
                      </a:r>
                    </a:p>
                  </a:txBody>
                  <a:tcPr marL="105480" marR="105480" marT="52740" marB="5274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YES</a:t>
                      </a:r>
                    </a:p>
                  </a:txBody>
                  <a:tcPr marL="105480" marR="105480" marT="52740" marB="5274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Singularity, Docker, NASA Discover, NOAA Theia.</a:t>
                      </a:r>
                    </a:p>
                  </a:txBody>
                  <a:tcPr marL="105480" marR="105480" marT="52740" marB="52740" anchor="ctr"/>
                </a:tc>
                <a:extLst>
                  <a:ext uri="{0D108BD9-81ED-4DB2-BD59-A6C34878D82A}">
                    <a16:rowId xmlns:a16="http://schemas.microsoft.com/office/drawing/2014/main" val="3130177103"/>
                  </a:ext>
                </a:extLst>
              </a:tr>
              <a:tr h="483160">
                <a:tc>
                  <a:txBody>
                    <a:bodyPr/>
                    <a:lstStyle/>
                    <a:p>
                      <a:pPr algn="ctr"/>
                      <a:r>
                        <a:rPr lang="en-US" sz="2400" dirty="0"/>
                        <a:t>MPAS</a:t>
                      </a:r>
                    </a:p>
                  </a:txBody>
                  <a:tcPr marL="105480" marR="105480" marT="52740" marB="52740" anchor="ctr"/>
                </a:tc>
                <a:tc>
                  <a:txBody>
                    <a:bodyPr/>
                    <a:lstStyle/>
                    <a:p>
                      <a:pPr algn="ctr"/>
                      <a:r>
                        <a:rPr lang="en-US" sz="2400" dirty="0"/>
                        <a:t>YES (NO MODEL)</a:t>
                      </a:r>
                    </a:p>
                  </a:txBody>
                  <a:tcPr marL="105480" marR="105480" marT="52740" marB="52740" anchor="ctr"/>
                </a:tc>
                <a:tc>
                  <a:txBody>
                    <a:bodyPr/>
                    <a:lstStyle/>
                    <a:p>
                      <a:pPr algn="ctr"/>
                      <a:r>
                        <a:rPr lang="en-US" sz="2400" dirty="0"/>
                        <a:t>UCAR Cheyenne, Singularity</a:t>
                      </a:r>
                    </a:p>
                  </a:txBody>
                  <a:tcPr marL="105480" marR="105480" marT="52740" marB="52740" anchor="ctr"/>
                </a:tc>
                <a:extLst>
                  <a:ext uri="{0D108BD9-81ED-4DB2-BD59-A6C34878D82A}">
                    <a16:rowId xmlns:a16="http://schemas.microsoft.com/office/drawing/2014/main" val="1539619084"/>
                  </a:ext>
                </a:extLst>
              </a:tr>
            </a:tbl>
          </a:graphicData>
        </a:graphic>
      </p:graphicFrame>
    </p:spTree>
    <p:extLst>
      <p:ext uri="{BB962C8B-B14F-4D97-AF65-F5344CB8AC3E}">
        <p14:creationId xmlns:p14="http://schemas.microsoft.com/office/powerpoint/2010/main" val="1096187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C4C52-EACE-7B45-AC40-D4902405E5D6}"/>
              </a:ext>
            </a:extLst>
          </p:cNvPr>
          <p:cNvSpPr>
            <a:spLocks noGrp="1"/>
          </p:cNvSpPr>
          <p:nvPr>
            <p:ph type="title"/>
          </p:nvPr>
        </p:nvSpPr>
        <p:spPr/>
        <p:txBody>
          <a:bodyPr/>
          <a:lstStyle/>
          <a:p>
            <a:pPr algn="l"/>
            <a:r>
              <a:rPr lang="en-US" dirty="0"/>
              <a:t> 4D-Var with FV3 and AMSU-A</a:t>
            </a:r>
          </a:p>
        </p:txBody>
      </p:sp>
      <p:pic>
        <p:nvPicPr>
          <p:cNvPr id="5" name="Picture 4">
            <a:extLst>
              <a:ext uri="{FF2B5EF4-FFF2-40B4-BE49-F238E27FC236}">
                <a16:creationId xmlns:a16="http://schemas.microsoft.com/office/drawing/2014/main" id="{D0D54665-8912-5844-A8BB-6D8349B29836}"/>
              </a:ext>
            </a:extLst>
          </p:cNvPr>
          <p:cNvPicPr>
            <a:picLocks noChangeAspect="1"/>
          </p:cNvPicPr>
          <p:nvPr/>
        </p:nvPicPr>
        <p:blipFill>
          <a:blip r:embed="rId2"/>
          <a:stretch>
            <a:fillRect/>
          </a:stretch>
        </p:blipFill>
        <p:spPr>
          <a:xfrm>
            <a:off x="1917612" y="1322222"/>
            <a:ext cx="7277671" cy="4621794"/>
          </a:xfrm>
          <a:prstGeom prst="rect">
            <a:avLst/>
          </a:prstGeom>
        </p:spPr>
      </p:pic>
      <p:sp>
        <p:nvSpPr>
          <p:cNvPr id="8" name="TextBox 7">
            <a:extLst>
              <a:ext uri="{FF2B5EF4-FFF2-40B4-BE49-F238E27FC236}">
                <a16:creationId xmlns:a16="http://schemas.microsoft.com/office/drawing/2014/main" id="{F423296C-B0C1-7447-93F3-8AE2DED70FB6}"/>
              </a:ext>
            </a:extLst>
          </p:cNvPr>
          <p:cNvSpPr txBox="1"/>
          <p:nvPr/>
        </p:nvSpPr>
        <p:spPr>
          <a:xfrm>
            <a:off x="2001360" y="6024712"/>
            <a:ext cx="6069957" cy="646331"/>
          </a:xfrm>
          <a:prstGeom prst="rect">
            <a:avLst/>
          </a:prstGeom>
          <a:noFill/>
        </p:spPr>
        <p:txBody>
          <a:bodyPr wrap="square" rtlCol="0">
            <a:spAutoFit/>
          </a:bodyPr>
          <a:lstStyle/>
          <a:p>
            <a:pPr algn="l"/>
            <a:r>
              <a:rPr lang="en-US" dirty="0"/>
              <a:t>4D-Var run with satellite data, no adjustments</a:t>
            </a:r>
          </a:p>
          <a:p>
            <a:pPr algn="l"/>
            <a:r>
              <a:rPr lang="en-US" dirty="0"/>
              <a:t>Use FV3 TL/AD from GMAO</a:t>
            </a:r>
          </a:p>
        </p:txBody>
      </p:sp>
      <p:sp>
        <p:nvSpPr>
          <p:cNvPr id="3" name="TextBox 2">
            <a:extLst>
              <a:ext uri="{FF2B5EF4-FFF2-40B4-BE49-F238E27FC236}">
                <a16:creationId xmlns:a16="http://schemas.microsoft.com/office/drawing/2014/main" id="{9BCB638E-EDD1-5240-A5DA-A55FB3A7CD10}"/>
              </a:ext>
            </a:extLst>
          </p:cNvPr>
          <p:cNvSpPr txBox="1"/>
          <p:nvPr/>
        </p:nvSpPr>
        <p:spPr>
          <a:xfrm>
            <a:off x="2426117" y="5371474"/>
            <a:ext cx="5707658" cy="369332"/>
          </a:xfrm>
          <a:prstGeom prst="rect">
            <a:avLst/>
          </a:prstGeom>
          <a:noFill/>
        </p:spPr>
        <p:txBody>
          <a:bodyPr wrap="square" rtlCol="0">
            <a:spAutoFit/>
          </a:bodyPr>
          <a:lstStyle/>
          <a:p>
            <a:pPr algn="l"/>
            <a:r>
              <a:rPr lang="en-US" b="1" dirty="0">
                <a:solidFill>
                  <a:schemeClr val="bg1"/>
                </a:solidFill>
              </a:rPr>
              <a:t>4D-Var on native cube-sphere grid</a:t>
            </a:r>
          </a:p>
        </p:txBody>
      </p:sp>
    </p:spTree>
    <p:extLst>
      <p:ext uri="{BB962C8B-B14F-4D97-AF65-F5344CB8AC3E}">
        <p14:creationId xmlns:p14="http://schemas.microsoft.com/office/powerpoint/2010/main" val="842398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789618-3D29-694A-B7EA-AD293D61E963}"/>
              </a:ext>
            </a:extLst>
          </p:cNvPr>
          <p:cNvSpPr txBox="1"/>
          <p:nvPr/>
        </p:nvSpPr>
        <p:spPr>
          <a:xfrm>
            <a:off x="2803160" y="2968051"/>
            <a:ext cx="6415791" cy="830997"/>
          </a:xfrm>
          <a:prstGeom prst="rect">
            <a:avLst/>
          </a:prstGeom>
          <a:noFill/>
        </p:spPr>
        <p:txBody>
          <a:bodyPr wrap="square" rtlCol="0">
            <a:spAutoFit/>
          </a:bodyPr>
          <a:lstStyle/>
          <a:p>
            <a:pPr algn="ctr"/>
            <a:r>
              <a:rPr lang="en-US" sz="4800" dirty="0"/>
              <a:t>Questions?</a:t>
            </a:r>
          </a:p>
        </p:txBody>
      </p:sp>
    </p:spTree>
    <p:extLst>
      <p:ext uri="{BB962C8B-B14F-4D97-AF65-F5344CB8AC3E}">
        <p14:creationId xmlns:p14="http://schemas.microsoft.com/office/powerpoint/2010/main" val="4248575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593A56-C814-F84F-8FD6-D9C51B343CD2}"/>
              </a:ext>
            </a:extLst>
          </p:cNvPr>
          <p:cNvSpPr>
            <a:spLocks noGrp="1"/>
          </p:cNvSpPr>
          <p:nvPr>
            <p:ph type="title"/>
          </p:nvPr>
        </p:nvSpPr>
        <p:spPr/>
        <p:txBody>
          <a:bodyPr/>
          <a:lstStyle/>
          <a:p>
            <a:r>
              <a:rPr lang="en-US" dirty="0"/>
              <a:t>Model Classes</a:t>
            </a:r>
          </a:p>
        </p:txBody>
      </p:sp>
      <p:graphicFrame>
        <p:nvGraphicFramePr>
          <p:cNvPr id="3" name="Table 2">
            <a:extLst>
              <a:ext uri="{FF2B5EF4-FFF2-40B4-BE49-F238E27FC236}">
                <a16:creationId xmlns:a16="http://schemas.microsoft.com/office/drawing/2014/main" id="{F8EBF1B9-30E9-3943-ADB6-344C7706DB3A}"/>
              </a:ext>
            </a:extLst>
          </p:cNvPr>
          <p:cNvGraphicFramePr>
            <a:graphicFrameLocks noGrp="1"/>
          </p:cNvGraphicFramePr>
          <p:nvPr>
            <p:extLst>
              <p:ext uri="{D42A27DB-BD31-4B8C-83A1-F6EECF244321}">
                <p14:modId xmlns:p14="http://schemas.microsoft.com/office/powerpoint/2010/main" val="2226823193"/>
              </p:ext>
            </p:extLst>
          </p:nvPr>
        </p:nvGraphicFramePr>
        <p:xfrm>
          <a:off x="431799" y="1257547"/>
          <a:ext cx="11159566" cy="5425641"/>
        </p:xfrm>
        <a:graphic>
          <a:graphicData uri="http://schemas.openxmlformats.org/drawingml/2006/table">
            <a:tbl>
              <a:tblPr firstRow="1" bandRow="1">
                <a:tableStyleId>{5C22544A-7EE6-4342-B048-85BDC9FD1C3A}</a:tableStyleId>
              </a:tblPr>
              <a:tblGrid>
                <a:gridCol w="2257613">
                  <a:extLst>
                    <a:ext uri="{9D8B030D-6E8A-4147-A177-3AD203B41FA5}">
                      <a16:colId xmlns:a16="http://schemas.microsoft.com/office/drawing/2014/main" val="3518402192"/>
                    </a:ext>
                  </a:extLst>
                </a:gridCol>
                <a:gridCol w="8901953">
                  <a:extLst>
                    <a:ext uri="{9D8B030D-6E8A-4147-A177-3AD203B41FA5}">
                      <a16:colId xmlns:a16="http://schemas.microsoft.com/office/drawing/2014/main" val="3453747489"/>
                    </a:ext>
                  </a:extLst>
                </a:gridCol>
              </a:tblGrid>
              <a:tr h="602849">
                <a:tc>
                  <a:txBody>
                    <a:bodyPr/>
                    <a:lstStyle/>
                    <a:p>
                      <a:r>
                        <a:rPr lang="en-US" dirty="0"/>
                        <a:t>CLASS</a:t>
                      </a:r>
                    </a:p>
                  </a:txBody>
                  <a:tcPr anchor="ctr"/>
                </a:tc>
                <a:tc>
                  <a:txBody>
                    <a:bodyPr/>
                    <a:lstStyle/>
                    <a:p>
                      <a:r>
                        <a:rPr lang="en-US" dirty="0"/>
                        <a:t>DESCRIPTION</a:t>
                      </a:r>
                    </a:p>
                  </a:txBody>
                  <a:tcPr anchor="ctr"/>
                </a:tc>
                <a:extLst>
                  <a:ext uri="{0D108BD9-81ED-4DB2-BD59-A6C34878D82A}">
                    <a16:rowId xmlns:a16="http://schemas.microsoft.com/office/drawing/2014/main" val="2764956850"/>
                  </a:ext>
                </a:extLst>
              </a:tr>
              <a:tr h="602849">
                <a:tc>
                  <a:txBody>
                    <a:bodyPr/>
                    <a:lstStyle/>
                    <a:p>
                      <a:r>
                        <a:rPr lang="en-US" dirty="0"/>
                        <a:t>Geometry</a:t>
                      </a:r>
                    </a:p>
                  </a:txBody>
                  <a:tcPr anchor="ctr"/>
                </a:tc>
                <a:tc>
                  <a:txBody>
                    <a:bodyPr/>
                    <a:lstStyle/>
                    <a:p>
                      <a:r>
                        <a:rPr lang="en-US" dirty="0"/>
                        <a:t>Generates and contains grid information, processor layout etc.</a:t>
                      </a:r>
                    </a:p>
                  </a:txBody>
                  <a:tcPr anchor="ctr"/>
                </a:tc>
                <a:extLst>
                  <a:ext uri="{0D108BD9-81ED-4DB2-BD59-A6C34878D82A}">
                    <a16:rowId xmlns:a16="http://schemas.microsoft.com/office/drawing/2014/main" val="703637814"/>
                  </a:ext>
                </a:extLst>
              </a:tr>
              <a:tr h="602849">
                <a:tc>
                  <a:txBody>
                    <a:bodyPr/>
                    <a:lstStyle/>
                    <a:p>
                      <a:r>
                        <a:rPr lang="en-US" dirty="0"/>
                        <a:t>State</a:t>
                      </a:r>
                    </a:p>
                  </a:txBody>
                  <a:tcPr anchor="ctr"/>
                </a:tc>
                <a:tc>
                  <a:txBody>
                    <a:bodyPr/>
                    <a:lstStyle/>
                    <a:p>
                      <a:r>
                        <a:rPr lang="en-US" dirty="0"/>
                        <a:t>The variables by which the increment will interact with the model and all operations.</a:t>
                      </a:r>
                    </a:p>
                  </a:txBody>
                  <a:tcPr anchor="ctr"/>
                </a:tc>
                <a:extLst>
                  <a:ext uri="{0D108BD9-81ED-4DB2-BD59-A6C34878D82A}">
                    <a16:rowId xmlns:a16="http://schemas.microsoft.com/office/drawing/2014/main" val="1190725841"/>
                  </a:ext>
                </a:extLst>
              </a:tr>
              <a:tr h="602849">
                <a:tc>
                  <a:txBody>
                    <a:bodyPr/>
                    <a:lstStyle/>
                    <a:p>
                      <a:r>
                        <a:rPr lang="en-US" dirty="0"/>
                        <a:t>Increment</a:t>
                      </a:r>
                    </a:p>
                  </a:txBody>
                  <a:tcPr anchor="ctr"/>
                </a:tc>
                <a:tc>
                  <a:txBody>
                    <a:bodyPr/>
                    <a:lstStyle/>
                    <a:p>
                      <a:r>
                        <a:rPr lang="en-US" dirty="0"/>
                        <a:t>The variables adjusted by the minimization, linear algebra needed for data assimilation.</a:t>
                      </a:r>
                    </a:p>
                  </a:txBody>
                  <a:tcPr anchor="ctr"/>
                </a:tc>
                <a:extLst>
                  <a:ext uri="{0D108BD9-81ED-4DB2-BD59-A6C34878D82A}">
                    <a16:rowId xmlns:a16="http://schemas.microsoft.com/office/drawing/2014/main" val="1109997383"/>
                  </a:ext>
                </a:extLst>
              </a:tr>
              <a:tr h="602849">
                <a:tc>
                  <a:txBody>
                    <a:bodyPr/>
                    <a:lstStyle/>
                    <a:p>
                      <a:r>
                        <a:rPr lang="en-US" dirty="0"/>
                        <a:t>Model</a:t>
                      </a:r>
                    </a:p>
                  </a:txBody>
                  <a:tcPr anchor="ctr"/>
                </a:tc>
                <a:tc>
                  <a:txBody>
                    <a:bodyPr/>
                    <a:lstStyle/>
                    <a:p>
                      <a:r>
                        <a:rPr lang="en-US" dirty="0"/>
                        <a:t>Interaction with the nonlinear forecast model.</a:t>
                      </a:r>
                    </a:p>
                  </a:txBody>
                  <a:tcPr anchor="ctr"/>
                </a:tc>
                <a:extLst>
                  <a:ext uri="{0D108BD9-81ED-4DB2-BD59-A6C34878D82A}">
                    <a16:rowId xmlns:a16="http://schemas.microsoft.com/office/drawing/2014/main" val="1243629074"/>
                  </a:ext>
                </a:extLst>
              </a:tr>
              <a:tr h="602849">
                <a:tc>
                  <a:txBody>
                    <a:bodyPr/>
                    <a:lstStyle/>
                    <a:p>
                      <a:r>
                        <a:rPr lang="en-US" dirty="0"/>
                        <a:t>Linear Model</a:t>
                      </a:r>
                    </a:p>
                  </a:txBody>
                  <a:tcPr anchor="ctr"/>
                </a:tc>
                <a:tc>
                  <a:txBody>
                    <a:bodyPr/>
                    <a:lstStyle/>
                    <a:p>
                      <a:r>
                        <a:rPr lang="en-US" dirty="0"/>
                        <a:t>Interaction with the tangent linear and adjoint versions of the forecast model.</a:t>
                      </a:r>
                    </a:p>
                  </a:txBody>
                  <a:tcPr anchor="ctr"/>
                </a:tc>
                <a:extLst>
                  <a:ext uri="{0D108BD9-81ED-4DB2-BD59-A6C34878D82A}">
                    <a16:rowId xmlns:a16="http://schemas.microsoft.com/office/drawing/2014/main" val="1200913673"/>
                  </a:ext>
                </a:extLst>
              </a:tr>
              <a:tr h="602849">
                <a:tc>
                  <a:txBody>
                    <a:bodyPr/>
                    <a:lstStyle/>
                    <a:p>
                      <a:r>
                        <a:rPr lang="en-US" dirty="0"/>
                        <a:t>Error Covariance</a:t>
                      </a:r>
                    </a:p>
                  </a:txBody>
                  <a:tcPr anchor="ctr"/>
                </a:tc>
                <a:tc>
                  <a:txBody>
                    <a:bodyPr/>
                    <a:lstStyle/>
                    <a:p>
                      <a:r>
                        <a:rPr lang="en-US" dirty="0"/>
                        <a:t>Multiply the increment by the error covariance model.</a:t>
                      </a:r>
                    </a:p>
                  </a:txBody>
                  <a:tcPr anchor="ctr"/>
                </a:tc>
                <a:extLst>
                  <a:ext uri="{0D108BD9-81ED-4DB2-BD59-A6C34878D82A}">
                    <a16:rowId xmlns:a16="http://schemas.microsoft.com/office/drawing/2014/main" val="3148084434"/>
                  </a:ext>
                </a:extLst>
              </a:tr>
              <a:tr h="602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Localization</a:t>
                      </a:r>
                    </a:p>
                  </a:txBody>
                  <a:tcPr anchor="ctr"/>
                </a:tc>
                <a:tc>
                  <a:txBody>
                    <a:bodyPr/>
                    <a:lstStyle/>
                    <a:p>
                      <a:r>
                        <a:rPr lang="en-US" dirty="0"/>
                        <a:t>Application of a localization matrix.</a:t>
                      </a:r>
                    </a:p>
                  </a:txBody>
                  <a:tcPr anchor="ctr"/>
                </a:tc>
                <a:extLst>
                  <a:ext uri="{0D108BD9-81ED-4DB2-BD59-A6C34878D82A}">
                    <a16:rowId xmlns:a16="http://schemas.microsoft.com/office/drawing/2014/main" val="699068224"/>
                  </a:ext>
                </a:extLst>
              </a:tr>
              <a:tr h="602849">
                <a:tc>
                  <a:txBody>
                    <a:bodyPr/>
                    <a:lstStyle/>
                    <a:p>
                      <a:r>
                        <a:rPr lang="en-US" dirty="0"/>
                        <a:t>Change Variables</a:t>
                      </a:r>
                    </a:p>
                  </a:txBody>
                  <a:tcPr anchor="ctr"/>
                </a:tc>
                <a:tc>
                  <a:txBody>
                    <a:bodyPr/>
                    <a:lstStyle/>
                    <a:p>
                      <a:r>
                        <a:rPr lang="en-US" dirty="0"/>
                        <a:t>Factory for changing variables.</a:t>
                      </a:r>
                    </a:p>
                  </a:txBody>
                  <a:tcPr anchor="ctr"/>
                </a:tc>
                <a:extLst>
                  <a:ext uri="{0D108BD9-81ED-4DB2-BD59-A6C34878D82A}">
                    <a16:rowId xmlns:a16="http://schemas.microsoft.com/office/drawing/2014/main" val="3187250082"/>
                  </a:ext>
                </a:extLst>
              </a:tr>
            </a:tbl>
          </a:graphicData>
        </a:graphic>
      </p:graphicFrame>
    </p:spTree>
    <p:extLst>
      <p:ext uri="{BB962C8B-B14F-4D97-AF65-F5344CB8AC3E}">
        <p14:creationId xmlns:p14="http://schemas.microsoft.com/office/powerpoint/2010/main" val="1310404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3DCD-5C2A-DE49-BBB9-C64E4A96C528}"/>
              </a:ext>
            </a:extLst>
          </p:cNvPr>
          <p:cNvSpPr>
            <a:spLocks noGrp="1"/>
          </p:cNvSpPr>
          <p:nvPr>
            <p:ph type="title"/>
          </p:nvPr>
        </p:nvSpPr>
        <p:spPr/>
        <p:txBody>
          <a:bodyPr/>
          <a:lstStyle/>
          <a:p>
            <a:r>
              <a:rPr lang="en-US" dirty="0"/>
              <a:t>Model component hierarchy</a:t>
            </a:r>
          </a:p>
        </p:txBody>
      </p:sp>
      <p:sp>
        <p:nvSpPr>
          <p:cNvPr id="5" name="TextBox 4">
            <a:extLst>
              <a:ext uri="{FF2B5EF4-FFF2-40B4-BE49-F238E27FC236}">
                <a16:creationId xmlns:a16="http://schemas.microsoft.com/office/drawing/2014/main" id="{8867FB5B-EFD4-5E45-9727-AC11B6C59D4B}"/>
              </a:ext>
            </a:extLst>
          </p:cNvPr>
          <p:cNvSpPr txBox="1"/>
          <p:nvPr/>
        </p:nvSpPr>
        <p:spPr>
          <a:xfrm>
            <a:off x="502595" y="3282723"/>
            <a:ext cx="1799271" cy="982134"/>
          </a:xfrm>
          <a:prstGeom prst="rect">
            <a:avLst/>
          </a:prstGeom>
          <a:solidFill>
            <a:schemeClr val="accent6">
              <a:lumMod val="75000"/>
            </a:schemeClr>
          </a:solidFill>
          <a:ln>
            <a:solidFill>
              <a:schemeClr val="bg2">
                <a:lumMod val="25000"/>
              </a:schemeClr>
            </a:solidFill>
          </a:ln>
        </p:spPr>
        <p:txBody>
          <a:bodyPr wrap="square" rtlCol="0" anchor="ctr" anchorCtr="0">
            <a:noAutofit/>
          </a:bodyPr>
          <a:lstStyle/>
          <a:p>
            <a:pPr algn="ctr"/>
            <a:r>
              <a:rPr lang="en-US" sz="2000" b="1" dirty="0">
                <a:solidFill>
                  <a:schemeClr val="bg1"/>
                </a:solidFill>
              </a:rPr>
              <a:t>GEOMETRY</a:t>
            </a:r>
          </a:p>
        </p:txBody>
      </p:sp>
      <p:sp>
        <p:nvSpPr>
          <p:cNvPr id="6" name="TextBox 5">
            <a:extLst>
              <a:ext uri="{FF2B5EF4-FFF2-40B4-BE49-F238E27FC236}">
                <a16:creationId xmlns:a16="http://schemas.microsoft.com/office/drawing/2014/main" id="{8EFAB787-FBC8-4740-9B3A-9203BB5CF592}"/>
              </a:ext>
            </a:extLst>
          </p:cNvPr>
          <p:cNvSpPr txBox="1"/>
          <p:nvPr/>
        </p:nvSpPr>
        <p:spPr>
          <a:xfrm>
            <a:off x="2876062" y="2679056"/>
            <a:ext cx="1921687" cy="934758"/>
          </a:xfrm>
          <a:prstGeom prst="rect">
            <a:avLst/>
          </a:prstGeom>
          <a:solidFill>
            <a:schemeClr val="accent6">
              <a:lumMod val="75000"/>
            </a:schemeClr>
          </a:solidFill>
          <a:ln>
            <a:solidFill>
              <a:schemeClr val="bg2">
                <a:lumMod val="25000"/>
              </a:schemeClr>
            </a:solidFill>
          </a:ln>
        </p:spPr>
        <p:txBody>
          <a:bodyPr wrap="square" rtlCol="0" anchor="ctr" anchorCtr="0">
            <a:noAutofit/>
          </a:bodyPr>
          <a:lstStyle/>
          <a:p>
            <a:pPr algn="ctr"/>
            <a:r>
              <a:rPr lang="en-US" sz="2000" b="1" dirty="0">
                <a:solidFill>
                  <a:schemeClr val="bg1"/>
                </a:solidFill>
              </a:rPr>
              <a:t>STATE</a:t>
            </a:r>
          </a:p>
        </p:txBody>
      </p:sp>
      <p:sp>
        <p:nvSpPr>
          <p:cNvPr id="7" name="TextBox 6">
            <a:extLst>
              <a:ext uri="{FF2B5EF4-FFF2-40B4-BE49-F238E27FC236}">
                <a16:creationId xmlns:a16="http://schemas.microsoft.com/office/drawing/2014/main" id="{B726ADA8-2827-B244-8980-FF1E054F8C29}"/>
              </a:ext>
            </a:extLst>
          </p:cNvPr>
          <p:cNvSpPr txBox="1"/>
          <p:nvPr/>
        </p:nvSpPr>
        <p:spPr>
          <a:xfrm>
            <a:off x="5543625" y="4387160"/>
            <a:ext cx="2308283" cy="476245"/>
          </a:xfrm>
          <a:prstGeom prst="rect">
            <a:avLst/>
          </a:prstGeom>
          <a:solidFill>
            <a:schemeClr val="accent6">
              <a:lumMod val="75000"/>
            </a:schemeClr>
          </a:solidFill>
          <a:ln>
            <a:noFill/>
          </a:ln>
        </p:spPr>
        <p:txBody>
          <a:bodyPr wrap="square" rtlCol="0" anchor="ctr" anchorCtr="0">
            <a:noAutofit/>
          </a:bodyPr>
          <a:lstStyle/>
          <a:p>
            <a:pPr algn="ctr"/>
            <a:r>
              <a:rPr lang="en-US" sz="2000" b="1" dirty="0">
                <a:solidFill>
                  <a:schemeClr val="bg1"/>
                </a:solidFill>
              </a:rPr>
              <a:t>COVARIANCE/LOC</a:t>
            </a:r>
          </a:p>
        </p:txBody>
      </p:sp>
      <p:sp>
        <p:nvSpPr>
          <p:cNvPr id="8" name="TextBox 7">
            <a:extLst>
              <a:ext uri="{FF2B5EF4-FFF2-40B4-BE49-F238E27FC236}">
                <a16:creationId xmlns:a16="http://schemas.microsoft.com/office/drawing/2014/main" id="{2FAFFAA5-355C-0245-9C4D-7F7250287F76}"/>
              </a:ext>
            </a:extLst>
          </p:cNvPr>
          <p:cNvSpPr txBox="1"/>
          <p:nvPr/>
        </p:nvSpPr>
        <p:spPr>
          <a:xfrm>
            <a:off x="5540313" y="1231023"/>
            <a:ext cx="2308283" cy="938419"/>
          </a:xfrm>
          <a:prstGeom prst="rect">
            <a:avLst/>
          </a:prstGeom>
          <a:solidFill>
            <a:schemeClr val="accent6">
              <a:lumMod val="75000"/>
            </a:schemeClr>
          </a:solidFill>
          <a:ln>
            <a:solidFill>
              <a:schemeClr val="bg2">
                <a:lumMod val="25000"/>
              </a:schemeClr>
            </a:solidFill>
          </a:ln>
        </p:spPr>
        <p:txBody>
          <a:bodyPr wrap="square" rtlCol="0" anchor="ctr" anchorCtr="0">
            <a:noAutofit/>
          </a:bodyPr>
          <a:lstStyle/>
          <a:p>
            <a:pPr algn="ctr"/>
            <a:r>
              <a:rPr lang="en-US" sz="2000" b="1" dirty="0">
                <a:solidFill>
                  <a:schemeClr val="bg1"/>
                </a:solidFill>
              </a:rPr>
              <a:t>MODEL</a:t>
            </a:r>
          </a:p>
        </p:txBody>
      </p:sp>
      <p:sp>
        <p:nvSpPr>
          <p:cNvPr id="26" name="Rounded Rectangle 25">
            <a:extLst>
              <a:ext uri="{FF2B5EF4-FFF2-40B4-BE49-F238E27FC236}">
                <a16:creationId xmlns:a16="http://schemas.microsoft.com/office/drawing/2014/main" id="{CD33151E-B980-0C49-AAE2-BD2505685A38}"/>
              </a:ext>
            </a:extLst>
          </p:cNvPr>
          <p:cNvSpPr/>
          <p:nvPr/>
        </p:nvSpPr>
        <p:spPr>
          <a:xfrm>
            <a:off x="320022" y="1891803"/>
            <a:ext cx="2164416" cy="532508"/>
          </a:xfrm>
          <a:prstGeom prst="roundRect">
            <a:avLst/>
          </a:prstGeom>
          <a:solidFill>
            <a:schemeClr val="accent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FV3</a:t>
            </a:r>
          </a:p>
        </p:txBody>
      </p:sp>
      <p:sp>
        <p:nvSpPr>
          <p:cNvPr id="30" name="Rounded Rectangle 29">
            <a:extLst>
              <a:ext uri="{FF2B5EF4-FFF2-40B4-BE49-F238E27FC236}">
                <a16:creationId xmlns:a16="http://schemas.microsoft.com/office/drawing/2014/main" id="{C5916F69-54E0-BC4F-A780-E578302BEC30}"/>
              </a:ext>
            </a:extLst>
          </p:cNvPr>
          <p:cNvSpPr/>
          <p:nvPr/>
        </p:nvSpPr>
        <p:spPr>
          <a:xfrm>
            <a:off x="8373772" y="1286077"/>
            <a:ext cx="2789528" cy="818338"/>
          </a:xfrm>
          <a:prstGeom prst="roundRect">
            <a:avLst/>
          </a:prstGeom>
          <a:solidFill>
            <a:schemeClr val="accent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GFS, GEOS or FV3-JEDI-LM</a:t>
            </a:r>
          </a:p>
        </p:txBody>
      </p:sp>
      <p:cxnSp>
        <p:nvCxnSpPr>
          <p:cNvPr id="86" name="Straight Connector 85">
            <a:extLst>
              <a:ext uri="{FF2B5EF4-FFF2-40B4-BE49-F238E27FC236}">
                <a16:creationId xmlns:a16="http://schemas.microsoft.com/office/drawing/2014/main" id="{71A7D49C-6EB0-0D40-809C-47A930D8DBF5}"/>
              </a:ext>
            </a:extLst>
          </p:cNvPr>
          <p:cNvCxnSpPr>
            <a:cxnSpLocks/>
            <a:stCxn id="5" idx="0"/>
            <a:endCxn id="26" idx="2"/>
          </p:cNvCxnSpPr>
          <p:nvPr/>
        </p:nvCxnSpPr>
        <p:spPr>
          <a:xfrm flipH="1" flipV="1">
            <a:off x="1402230" y="2424311"/>
            <a:ext cx="1" cy="858412"/>
          </a:xfrm>
          <a:prstGeom prst="line">
            <a:avLst/>
          </a:prstGeom>
          <a:ln w="31750" cap="rnd" cmpd="sng">
            <a:solidFill>
              <a:schemeClr val="bg2">
                <a:lumMod val="75000"/>
              </a:schemeClr>
            </a:solidFill>
            <a:roun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8736266-3714-2D44-87EF-E674E7FAFF57}"/>
              </a:ext>
            </a:extLst>
          </p:cNvPr>
          <p:cNvCxnSpPr>
            <a:cxnSpLocks/>
            <a:stCxn id="5" idx="3"/>
            <a:endCxn id="6" idx="1"/>
          </p:cNvCxnSpPr>
          <p:nvPr/>
        </p:nvCxnSpPr>
        <p:spPr>
          <a:xfrm flipV="1">
            <a:off x="2301866" y="3146435"/>
            <a:ext cx="574196" cy="627355"/>
          </a:xfrm>
          <a:prstGeom prst="line">
            <a:avLst/>
          </a:prstGeom>
          <a:ln w="31750" cap="flat" cmpd="sng">
            <a:solidFill>
              <a:schemeClr val="bg2">
                <a:lumMod val="75000"/>
              </a:schemeClr>
            </a:solidFill>
            <a:beve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2179FB5-06A9-F640-955F-596570F4BCE0}"/>
              </a:ext>
            </a:extLst>
          </p:cNvPr>
          <p:cNvCxnSpPr>
            <a:cxnSpLocks/>
            <a:stCxn id="6" idx="3"/>
            <a:endCxn id="8" idx="1"/>
          </p:cNvCxnSpPr>
          <p:nvPr/>
        </p:nvCxnSpPr>
        <p:spPr>
          <a:xfrm flipV="1">
            <a:off x="4797749" y="1700233"/>
            <a:ext cx="742564" cy="1446202"/>
          </a:xfrm>
          <a:prstGeom prst="line">
            <a:avLst/>
          </a:prstGeom>
          <a:ln w="31750" cap="flat" cmpd="sng">
            <a:solidFill>
              <a:schemeClr val="bg2">
                <a:lumMod val="75000"/>
              </a:schemeClr>
            </a:solidFill>
            <a:beve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265561B-83ED-EE44-B780-0CDE8EBD4056}"/>
              </a:ext>
            </a:extLst>
          </p:cNvPr>
          <p:cNvCxnSpPr>
            <a:cxnSpLocks/>
            <a:stCxn id="147" idx="3"/>
            <a:endCxn id="7" idx="1"/>
          </p:cNvCxnSpPr>
          <p:nvPr/>
        </p:nvCxnSpPr>
        <p:spPr>
          <a:xfrm>
            <a:off x="4803611" y="4369783"/>
            <a:ext cx="740014" cy="255500"/>
          </a:xfrm>
          <a:prstGeom prst="line">
            <a:avLst/>
          </a:prstGeom>
          <a:ln w="31750" cap="flat" cmpd="sng">
            <a:solidFill>
              <a:schemeClr val="bg2">
                <a:lumMod val="75000"/>
              </a:schemeClr>
            </a:solidFill>
            <a:beve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6674EAD-22F3-114E-94C3-72C371A0935A}"/>
              </a:ext>
            </a:extLst>
          </p:cNvPr>
          <p:cNvCxnSpPr>
            <a:cxnSpLocks/>
            <a:stCxn id="8" idx="3"/>
            <a:endCxn id="30" idx="1"/>
          </p:cNvCxnSpPr>
          <p:nvPr/>
        </p:nvCxnSpPr>
        <p:spPr>
          <a:xfrm flipV="1">
            <a:off x="7848596" y="1695246"/>
            <a:ext cx="525176" cy="4987"/>
          </a:xfrm>
          <a:prstGeom prst="line">
            <a:avLst/>
          </a:prstGeom>
          <a:ln w="31750" cap="flat" cmpd="sng">
            <a:solidFill>
              <a:schemeClr val="bg2">
                <a:lumMod val="75000"/>
              </a:schemeClr>
            </a:solidFill>
            <a:beve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617DFEE-81C6-514B-B752-3F3369D701F5}"/>
              </a:ext>
            </a:extLst>
          </p:cNvPr>
          <p:cNvCxnSpPr>
            <a:cxnSpLocks/>
            <a:stCxn id="7" idx="3"/>
            <a:endCxn id="63" idx="1"/>
          </p:cNvCxnSpPr>
          <p:nvPr/>
        </p:nvCxnSpPr>
        <p:spPr>
          <a:xfrm>
            <a:off x="7851908" y="4625283"/>
            <a:ext cx="553225" cy="258127"/>
          </a:xfrm>
          <a:prstGeom prst="line">
            <a:avLst/>
          </a:prstGeom>
          <a:ln w="31750" cap="flat" cmpd="sng">
            <a:solidFill>
              <a:schemeClr val="bg2">
                <a:lumMod val="75000"/>
              </a:schemeClr>
            </a:solidFill>
            <a:beve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9A45E6D-4A41-BB4E-935D-9E5417E1F9F7}"/>
              </a:ext>
            </a:extLst>
          </p:cNvPr>
          <p:cNvCxnSpPr>
            <a:cxnSpLocks/>
            <a:stCxn id="128" idx="3"/>
            <a:endCxn id="135" idx="1"/>
          </p:cNvCxnSpPr>
          <p:nvPr/>
        </p:nvCxnSpPr>
        <p:spPr>
          <a:xfrm flipV="1">
            <a:off x="7848597" y="2735876"/>
            <a:ext cx="525177" cy="12443"/>
          </a:xfrm>
          <a:prstGeom prst="line">
            <a:avLst/>
          </a:prstGeom>
          <a:ln w="31750" cap="flat" cmpd="sng">
            <a:solidFill>
              <a:schemeClr val="bg2">
                <a:lumMod val="75000"/>
              </a:schemeClr>
            </a:solidFill>
            <a:beve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3D2B0B23-E859-7C4D-A159-3EEF6A9F0F92}"/>
              </a:ext>
            </a:extLst>
          </p:cNvPr>
          <p:cNvCxnSpPr>
            <a:cxnSpLocks/>
            <a:stCxn id="135" idx="3"/>
            <a:endCxn id="133" idx="1"/>
          </p:cNvCxnSpPr>
          <p:nvPr/>
        </p:nvCxnSpPr>
        <p:spPr>
          <a:xfrm flipV="1">
            <a:off x="9846565" y="2729268"/>
            <a:ext cx="568873" cy="6608"/>
          </a:xfrm>
          <a:prstGeom prst="straightConnector1">
            <a:avLst/>
          </a:prstGeom>
          <a:ln w="5715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6A6B7DE5-7B3B-D842-880C-881BDED86266}"/>
              </a:ext>
            </a:extLst>
          </p:cNvPr>
          <p:cNvSpPr txBox="1"/>
          <p:nvPr/>
        </p:nvSpPr>
        <p:spPr>
          <a:xfrm>
            <a:off x="5540314" y="2276806"/>
            <a:ext cx="2308283" cy="943025"/>
          </a:xfrm>
          <a:prstGeom prst="rect">
            <a:avLst/>
          </a:prstGeom>
          <a:solidFill>
            <a:srgbClr val="92D050"/>
          </a:solidFill>
          <a:ln>
            <a:solidFill>
              <a:schemeClr val="bg2">
                <a:lumMod val="25000"/>
              </a:schemeClr>
            </a:solidFill>
          </a:ln>
        </p:spPr>
        <p:txBody>
          <a:bodyPr wrap="square" rtlCol="0" anchor="ctr" anchorCtr="0">
            <a:noAutofit/>
          </a:bodyPr>
          <a:lstStyle/>
          <a:p>
            <a:pPr algn="ctr"/>
            <a:r>
              <a:rPr lang="en-US" sz="2000" b="1" dirty="0">
                <a:solidFill>
                  <a:schemeClr val="bg1"/>
                </a:solidFill>
              </a:rPr>
              <a:t>Get </a:t>
            </a:r>
            <a:r>
              <a:rPr lang="en-US" sz="2000" b="1" dirty="0" err="1">
                <a:solidFill>
                  <a:schemeClr val="bg1"/>
                </a:solidFill>
              </a:rPr>
              <a:t>GeoVaLs</a:t>
            </a:r>
            <a:endParaRPr lang="en-US" sz="2000" b="1" dirty="0">
              <a:solidFill>
                <a:schemeClr val="bg1"/>
              </a:solidFill>
            </a:endParaRPr>
          </a:p>
        </p:txBody>
      </p:sp>
      <p:cxnSp>
        <p:nvCxnSpPr>
          <p:cNvPr id="134" name="Straight Connector 133">
            <a:extLst>
              <a:ext uri="{FF2B5EF4-FFF2-40B4-BE49-F238E27FC236}">
                <a16:creationId xmlns:a16="http://schemas.microsoft.com/office/drawing/2014/main" id="{B51D7C06-3C4C-AD40-808A-F24CF258363F}"/>
              </a:ext>
            </a:extLst>
          </p:cNvPr>
          <p:cNvCxnSpPr>
            <a:cxnSpLocks/>
            <a:stCxn id="6" idx="3"/>
            <a:endCxn id="128" idx="1"/>
          </p:cNvCxnSpPr>
          <p:nvPr/>
        </p:nvCxnSpPr>
        <p:spPr>
          <a:xfrm flipV="1">
            <a:off x="4797749" y="2748319"/>
            <a:ext cx="742565" cy="398116"/>
          </a:xfrm>
          <a:prstGeom prst="line">
            <a:avLst/>
          </a:prstGeom>
          <a:ln w="31750" cap="flat" cmpd="sng">
            <a:solidFill>
              <a:schemeClr val="bg2">
                <a:lumMod val="75000"/>
              </a:schemeClr>
            </a:solidFill>
            <a:beve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56E50C8-5E11-E34B-B883-D7214C9DCE7F}"/>
              </a:ext>
            </a:extLst>
          </p:cNvPr>
          <p:cNvSpPr txBox="1"/>
          <p:nvPr/>
        </p:nvSpPr>
        <p:spPr>
          <a:xfrm>
            <a:off x="5543626" y="3339670"/>
            <a:ext cx="2308284" cy="942433"/>
          </a:xfrm>
          <a:prstGeom prst="rect">
            <a:avLst/>
          </a:prstGeom>
          <a:solidFill>
            <a:schemeClr val="accent6">
              <a:lumMod val="75000"/>
            </a:schemeClr>
          </a:solidFill>
          <a:ln>
            <a:solidFill>
              <a:schemeClr val="bg2">
                <a:lumMod val="25000"/>
              </a:schemeClr>
            </a:solidFill>
          </a:ln>
        </p:spPr>
        <p:txBody>
          <a:bodyPr wrap="square" rtlCol="0" anchor="ctr" anchorCtr="0">
            <a:noAutofit/>
          </a:bodyPr>
          <a:lstStyle/>
          <a:p>
            <a:pPr algn="ctr"/>
            <a:r>
              <a:rPr lang="en-US" sz="2000" b="1" dirty="0">
                <a:solidFill>
                  <a:schemeClr val="bg1"/>
                </a:solidFill>
              </a:rPr>
              <a:t>LINEAR MODEL</a:t>
            </a:r>
          </a:p>
        </p:txBody>
      </p:sp>
      <p:cxnSp>
        <p:nvCxnSpPr>
          <p:cNvPr id="33" name="Straight Connector 32">
            <a:extLst>
              <a:ext uri="{FF2B5EF4-FFF2-40B4-BE49-F238E27FC236}">
                <a16:creationId xmlns:a16="http://schemas.microsoft.com/office/drawing/2014/main" id="{36C9E67A-644A-FD4A-802E-1C1780E1BC36}"/>
              </a:ext>
            </a:extLst>
          </p:cNvPr>
          <p:cNvCxnSpPr>
            <a:cxnSpLocks/>
            <a:stCxn id="147" idx="3"/>
            <a:endCxn id="31" idx="1"/>
          </p:cNvCxnSpPr>
          <p:nvPr/>
        </p:nvCxnSpPr>
        <p:spPr>
          <a:xfrm flipV="1">
            <a:off x="4803611" y="3810887"/>
            <a:ext cx="740015" cy="558896"/>
          </a:xfrm>
          <a:prstGeom prst="line">
            <a:avLst/>
          </a:prstGeom>
          <a:ln w="31750" cap="flat" cmpd="sng">
            <a:solidFill>
              <a:schemeClr val="bg2">
                <a:lumMod val="75000"/>
              </a:schemeClr>
            </a:solidFill>
            <a:beve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3" name="Rounded Rectangle 42">
            <a:extLst>
              <a:ext uri="{FF2B5EF4-FFF2-40B4-BE49-F238E27FC236}">
                <a16:creationId xmlns:a16="http://schemas.microsoft.com/office/drawing/2014/main" id="{AA6817F8-4E15-1D4D-9FF1-BBEBBBB40C31}"/>
              </a:ext>
            </a:extLst>
          </p:cNvPr>
          <p:cNvSpPr/>
          <p:nvPr/>
        </p:nvSpPr>
        <p:spPr>
          <a:xfrm>
            <a:off x="8373774" y="3401243"/>
            <a:ext cx="1472791" cy="818338"/>
          </a:xfrm>
          <a:prstGeom prst="roundRect">
            <a:avLst/>
          </a:prstGeom>
          <a:solidFill>
            <a:schemeClr val="accent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FV3-JEDI-LM</a:t>
            </a:r>
          </a:p>
        </p:txBody>
      </p:sp>
      <p:cxnSp>
        <p:nvCxnSpPr>
          <p:cNvPr id="44" name="Straight Connector 43">
            <a:extLst>
              <a:ext uri="{FF2B5EF4-FFF2-40B4-BE49-F238E27FC236}">
                <a16:creationId xmlns:a16="http://schemas.microsoft.com/office/drawing/2014/main" id="{858E8FA3-D190-0941-BF66-C2D7F7691B7A}"/>
              </a:ext>
            </a:extLst>
          </p:cNvPr>
          <p:cNvCxnSpPr>
            <a:cxnSpLocks/>
            <a:stCxn id="31" idx="3"/>
            <a:endCxn id="43" idx="1"/>
          </p:cNvCxnSpPr>
          <p:nvPr/>
        </p:nvCxnSpPr>
        <p:spPr>
          <a:xfrm flipV="1">
            <a:off x="7851910" y="3810412"/>
            <a:ext cx="521864" cy="475"/>
          </a:xfrm>
          <a:prstGeom prst="line">
            <a:avLst/>
          </a:prstGeom>
          <a:ln w="31750" cap="flat" cmpd="sng">
            <a:solidFill>
              <a:schemeClr val="bg2">
                <a:lumMod val="75000"/>
              </a:schemeClr>
            </a:solidFill>
            <a:beve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3" name="Rounded Rectangle 62">
            <a:extLst>
              <a:ext uri="{FF2B5EF4-FFF2-40B4-BE49-F238E27FC236}">
                <a16:creationId xmlns:a16="http://schemas.microsoft.com/office/drawing/2014/main" id="{2D54262D-7EA3-F648-BB43-65F1B186B44B}"/>
              </a:ext>
            </a:extLst>
          </p:cNvPr>
          <p:cNvSpPr/>
          <p:nvPr/>
        </p:nvSpPr>
        <p:spPr>
          <a:xfrm>
            <a:off x="8405133" y="4474241"/>
            <a:ext cx="1472791" cy="818338"/>
          </a:xfrm>
          <a:prstGeom prst="roundRect">
            <a:avLst/>
          </a:prstGeom>
          <a:solidFill>
            <a:schemeClr val="accent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BUMP (OOPS)</a:t>
            </a:r>
          </a:p>
        </p:txBody>
      </p:sp>
      <p:sp>
        <p:nvSpPr>
          <p:cNvPr id="133" name="Rounded Rectangle 132">
            <a:extLst>
              <a:ext uri="{FF2B5EF4-FFF2-40B4-BE49-F238E27FC236}">
                <a16:creationId xmlns:a16="http://schemas.microsoft.com/office/drawing/2014/main" id="{B61391F9-BB22-8245-B6B2-B7F1F8CB8C6A}"/>
              </a:ext>
            </a:extLst>
          </p:cNvPr>
          <p:cNvSpPr/>
          <p:nvPr/>
        </p:nvSpPr>
        <p:spPr>
          <a:xfrm>
            <a:off x="10415438" y="2320099"/>
            <a:ext cx="1472791" cy="818338"/>
          </a:xfrm>
          <a:prstGeom prst="roundRec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IODA</a:t>
            </a:r>
          </a:p>
        </p:txBody>
      </p:sp>
      <p:sp>
        <p:nvSpPr>
          <p:cNvPr id="135" name="Rounded Rectangle 134">
            <a:extLst>
              <a:ext uri="{FF2B5EF4-FFF2-40B4-BE49-F238E27FC236}">
                <a16:creationId xmlns:a16="http://schemas.microsoft.com/office/drawing/2014/main" id="{F7F012D0-491D-2D44-8B27-10B0BE16C1BB}"/>
              </a:ext>
            </a:extLst>
          </p:cNvPr>
          <p:cNvSpPr/>
          <p:nvPr/>
        </p:nvSpPr>
        <p:spPr>
          <a:xfrm>
            <a:off x="8373774" y="2326707"/>
            <a:ext cx="1472791" cy="818338"/>
          </a:xfrm>
          <a:prstGeom prst="roundRec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UFO</a:t>
            </a:r>
          </a:p>
        </p:txBody>
      </p:sp>
      <p:sp>
        <p:nvSpPr>
          <p:cNvPr id="142" name="TextBox 141">
            <a:extLst>
              <a:ext uri="{FF2B5EF4-FFF2-40B4-BE49-F238E27FC236}">
                <a16:creationId xmlns:a16="http://schemas.microsoft.com/office/drawing/2014/main" id="{98645C03-CAB9-104D-BA86-8F4380A32B44}"/>
              </a:ext>
            </a:extLst>
          </p:cNvPr>
          <p:cNvSpPr txBox="1"/>
          <p:nvPr/>
        </p:nvSpPr>
        <p:spPr>
          <a:xfrm>
            <a:off x="5540315" y="5441351"/>
            <a:ext cx="2308282" cy="943025"/>
          </a:xfrm>
          <a:prstGeom prst="rect">
            <a:avLst/>
          </a:prstGeom>
          <a:solidFill>
            <a:schemeClr val="accent6">
              <a:lumMod val="75000"/>
            </a:schemeClr>
          </a:solidFill>
          <a:ln>
            <a:solidFill>
              <a:schemeClr val="bg2">
                <a:lumMod val="25000"/>
              </a:schemeClr>
            </a:solidFill>
          </a:ln>
        </p:spPr>
        <p:txBody>
          <a:bodyPr wrap="square" rtlCol="0" anchor="ctr" anchorCtr="0">
            <a:noAutofit/>
          </a:bodyPr>
          <a:lstStyle/>
          <a:p>
            <a:pPr algn="ctr"/>
            <a:r>
              <a:rPr lang="en-US" sz="2000" b="1" dirty="0">
                <a:solidFill>
                  <a:schemeClr val="bg1"/>
                </a:solidFill>
              </a:rPr>
              <a:t>VARIABLE CHANGE</a:t>
            </a:r>
          </a:p>
        </p:txBody>
      </p:sp>
      <p:cxnSp>
        <p:nvCxnSpPr>
          <p:cNvPr id="143" name="Straight Connector 142">
            <a:extLst>
              <a:ext uri="{FF2B5EF4-FFF2-40B4-BE49-F238E27FC236}">
                <a16:creationId xmlns:a16="http://schemas.microsoft.com/office/drawing/2014/main" id="{C1E16154-A918-DA46-9F49-FFA2E8CDFCB0}"/>
              </a:ext>
            </a:extLst>
          </p:cNvPr>
          <p:cNvCxnSpPr>
            <a:cxnSpLocks/>
            <a:stCxn id="147" idx="3"/>
            <a:endCxn id="142" idx="1"/>
          </p:cNvCxnSpPr>
          <p:nvPr/>
        </p:nvCxnSpPr>
        <p:spPr>
          <a:xfrm>
            <a:off x="4803611" y="4369783"/>
            <a:ext cx="736704" cy="1543081"/>
          </a:xfrm>
          <a:prstGeom prst="line">
            <a:avLst/>
          </a:prstGeom>
          <a:ln w="31750" cap="flat" cmpd="sng">
            <a:solidFill>
              <a:schemeClr val="bg2">
                <a:lumMod val="75000"/>
              </a:schemeClr>
            </a:solidFill>
            <a:beve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4666A50-D911-B747-B997-220887E5E98F}"/>
              </a:ext>
            </a:extLst>
          </p:cNvPr>
          <p:cNvCxnSpPr>
            <a:cxnSpLocks/>
            <a:stCxn id="142" idx="3"/>
            <a:endCxn id="145" idx="1"/>
          </p:cNvCxnSpPr>
          <p:nvPr/>
        </p:nvCxnSpPr>
        <p:spPr>
          <a:xfrm flipV="1">
            <a:off x="7848597" y="5912863"/>
            <a:ext cx="525175" cy="1"/>
          </a:xfrm>
          <a:prstGeom prst="line">
            <a:avLst/>
          </a:prstGeom>
          <a:ln w="31750" cap="flat" cmpd="sng">
            <a:solidFill>
              <a:schemeClr val="bg2">
                <a:lumMod val="75000"/>
              </a:schemeClr>
            </a:solidFill>
            <a:beve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45" name="Rounded Rectangle 144">
            <a:extLst>
              <a:ext uri="{FF2B5EF4-FFF2-40B4-BE49-F238E27FC236}">
                <a16:creationId xmlns:a16="http://schemas.microsoft.com/office/drawing/2014/main" id="{829C86E7-AA5E-F642-938C-5151095A7801}"/>
              </a:ext>
            </a:extLst>
          </p:cNvPr>
          <p:cNvSpPr/>
          <p:nvPr/>
        </p:nvSpPr>
        <p:spPr>
          <a:xfrm>
            <a:off x="8373772" y="5503694"/>
            <a:ext cx="2188202" cy="818338"/>
          </a:xfrm>
          <a:prstGeom prst="roundRect">
            <a:avLst/>
          </a:prstGeom>
          <a:solidFill>
            <a:srgbClr val="7030A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MULTIGRID POISSON SOLVER</a:t>
            </a:r>
          </a:p>
        </p:txBody>
      </p:sp>
      <p:sp>
        <p:nvSpPr>
          <p:cNvPr id="147" name="TextBox 146">
            <a:extLst>
              <a:ext uri="{FF2B5EF4-FFF2-40B4-BE49-F238E27FC236}">
                <a16:creationId xmlns:a16="http://schemas.microsoft.com/office/drawing/2014/main" id="{31420C03-5D05-2F42-A6E1-8F6DE90E8D3C}"/>
              </a:ext>
            </a:extLst>
          </p:cNvPr>
          <p:cNvSpPr txBox="1"/>
          <p:nvPr/>
        </p:nvSpPr>
        <p:spPr>
          <a:xfrm>
            <a:off x="2881924" y="3902404"/>
            <a:ext cx="1921687" cy="934758"/>
          </a:xfrm>
          <a:prstGeom prst="rect">
            <a:avLst/>
          </a:prstGeom>
          <a:solidFill>
            <a:schemeClr val="accent6">
              <a:lumMod val="75000"/>
            </a:schemeClr>
          </a:solidFill>
          <a:ln>
            <a:solidFill>
              <a:schemeClr val="bg2">
                <a:lumMod val="25000"/>
              </a:schemeClr>
            </a:solidFill>
          </a:ln>
        </p:spPr>
        <p:txBody>
          <a:bodyPr wrap="square" rtlCol="0" anchor="ctr" anchorCtr="0">
            <a:noAutofit/>
          </a:bodyPr>
          <a:lstStyle/>
          <a:p>
            <a:pPr algn="ctr"/>
            <a:r>
              <a:rPr lang="en-US" sz="2000" b="1" dirty="0">
                <a:solidFill>
                  <a:schemeClr val="bg1"/>
                </a:solidFill>
              </a:rPr>
              <a:t>INCREMENT</a:t>
            </a:r>
          </a:p>
        </p:txBody>
      </p:sp>
      <p:cxnSp>
        <p:nvCxnSpPr>
          <p:cNvPr id="148" name="Straight Connector 147">
            <a:extLst>
              <a:ext uri="{FF2B5EF4-FFF2-40B4-BE49-F238E27FC236}">
                <a16:creationId xmlns:a16="http://schemas.microsoft.com/office/drawing/2014/main" id="{D2868484-A12F-E842-B371-26DC9B07F8FD}"/>
              </a:ext>
            </a:extLst>
          </p:cNvPr>
          <p:cNvCxnSpPr>
            <a:cxnSpLocks/>
            <a:stCxn id="5" idx="3"/>
            <a:endCxn id="147" idx="1"/>
          </p:cNvCxnSpPr>
          <p:nvPr/>
        </p:nvCxnSpPr>
        <p:spPr>
          <a:xfrm>
            <a:off x="2301866" y="3773790"/>
            <a:ext cx="580058" cy="595993"/>
          </a:xfrm>
          <a:prstGeom prst="line">
            <a:avLst/>
          </a:prstGeom>
          <a:ln w="31750" cap="flat" cmpd="sng">
            <a:solidFill>
              <a:schemeClr val="bg2">
                <a:lumMod val="75000"/>
              </a:schemeClr>
            </a:solidFill>
            <a:beve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125422C8-7260-E845-A109-6B23778BD94D}"/>
              </a:ext>
            </a:extLst>
          </p:cNvPr>
          <p:cNvCxnSpPr>
            <a:cxnSpLocks/>
            <a:stCxn id="147" idx="3"/>
            <a:endCxn id="128" idx="1"/>
          </p:cNvCxnSpPr>
          <p:nvPr/>
        </p:nvCxnSpPr>
        <p:spPr>
          <a:xfrm flipV="1">
            <a:off x="4803611" y="2748319"/>
            <a:ext cx="736703" cy="1621464"/>
          </a:xfrm>
          <a:prstGeom prst="line">
            <a:avLst/>
          </a:prstGeom>
          <a:ln w="31750" cap="flat" cmpd="sng">
            <a:solidFill>
              <a:schemeClr val="bg2">
                <a:lumMod val="75000"/>
              </a:schemeClr>
            </a:solidFill>
            <a:beve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102EFDA9-52A0-AC4B-942B-575C6312401E}"/>
              </a:ext>
            </a:extLst>
          </p:cNvPr>
          <p:cNvSpPr txBox="1"/>
          <p:nvPr/>
        </p:nvSpPr>
        <p:spPr>
          <a:xfrm>
            <a:off x="5547351" y="4859561"/>
            <a:ext cx="2308283" cy="463131"/>
          </a:xfrm>
          <a:prstGeom prst="rect">
            <a:avLst/>
          </a:prstGeom>
          <a:solidFill>
            <a:srgbClr val="92D050"/>
          </a:solidFill>
          <a:ln>
            <a:noFill/>
          </a:ln>
        </p:spPr>
        <p:txBody>
          <a:bodyPr wrap="square" rtlCol="0" anchor="ctr" anchorCtr="0">
            <a:noAutofit/>
          </a:bodyPr>
          <a:lstStyle/>
          <a:p>
            <a:pPr algn="ctr"/>
            <a:r>
              <a:rPr lang="en-US" sz="2000" b="1" dirty="0">
                <a:solidFill>
                  <a:schemeClr val="bg1"/>
                </a:solidFill>
              </a:rPr>
              <a:t>UNSTRUCT GRID</a:t>
            </a:r>
          </a:p>
        </p:txBody>
      </p:sp>
      <p:cxnSp>
        <p:nvCxnSpPr>
          <p:cNvPr id="229" name="Straight Connector 228">
            <a:extLst>
              <a:ext uri="{FF2B5EF4-FFF2-40B4-BE49-F238E27FC236}">
                <a16:creationId xmlns:a16="http://schemas.microsoft.com/office/drawing/2014/main" id="{334CA547-300F-8244-9729-38826662CB38}"/>
              </a:ext>
            </a:extLst>
          </p:cNvPr>
          <p:cNvCxnSpPr>
            <a:cxnSpLocks/>
            <a:stCxn id="147" idx="3"/>
            <a:endCxn id="226" idx="1"/>
          </p:cNvCxnSpPr>
          <p:nvPr/>
        </p:nvCxnSpPr>
        <p:spPr>
          <a:xfrm>
            <a:off x="4803611" y="4369783"/>
            <a:ext cx="743740" cy="721344"/>
          </a:xfrm>
          <a:prstGeom prst="line">
            <a:avLst/>
          </a:prstGeom>
          <a:ln w="31750" cap="flat" cmpd="sng">
            <a:solidFill>
              <a:schemeClr val="bg2">
                <a:lumMod val="75000"/>
              </a:schemeClr>
            </a:solidFill>
            <a:beve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C5AD9A10-3CB3-2C4D-A734-EED442F02E04}"/>
              </a:ext>
            </a:extLst>
          </p:cNvPr>
          <p:cNvCxnSpPr>
            <a:cxnSpLocks/>
            <a:stCxn id="226" idx="3"/>
            <a:endCxn id="63" idx="1"/>
          </p:cNvCxnSpPr>
          <p:nvPr/>
        </p:nvCxnSpPr>
        <p:spPr>
          <a:xfrm flipV="1">
            <a:off x="7855634" y="4883410"/>
            <a:ext cx="549499" cy="207717"/>
          </a:xfrm>
          <a:prstGeom prst="line">
            <a:avLst/>
          </a:prstGeom>
          <a:ln w="31750" cap="flat" cmpd="sng">
            <a:solidFill>
              <a:schemeClr val="bg2">
                <a:lumMod val="75000"/>
              </a:schemeClr>
            </a:solidFill>
            <a:beve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AAAD11A-1863-FB42-BB3B-6862488DB341}"/>
              </a:ext>
            </a:extLst>
          </p:cNvPr>
          <p:cNvCxnSpPr>
            <a:cxnSpLocks/>
            <a:stCxn id="147" idx="0"/>
            <a:endCxn id="6" idx="2"/>
          </p:cNvCxnSpPr>
          <p:nvPr/>
        </p:nvCxnSpPr>
        <p:spPr>
          <a:xfrm flipH="1" flipV="1">
            <a:off x="3836906" y="3613814"/>
            <a:ext cx="5862" cy="288590"/>
          </a:xfrm>
          <a:prstGeom prst="line">
            <a:avLst/>
          </a:prstGeom>
          <a:ln w="31750" cap="flat" cmpd="sng">
            <a:solidFill>
              <a:schemeClr val="bg2">
                <a:lumMod val="75000"/>
              </a:schemeClr>
            </a:solidFill>
            <a:beve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53" name="Rectangle 252">
            <a:extLst>
              <a:ext uri="{FF2B5EF4-FFF2-40B4-BE49-F238E27FC236}">
                <a16:creationId xmlns:a16="http://schemas.microsoft.com/office/drawing/2014/main" id="{9BB23FE2-76A4-9541-83B6-78A02BFD90F5}"/>
              </a:ext>
            </a:extLst>
          </p:cNvPr>
          <p:cNvSpPr/>
          <p:nvPr/>
        </p:nvSpPr>
        <p:spPr>
          <a:xfrm>
            <a:off x="5547351" y="4387160"/>
            <a:ext cx="2301245" cy="93553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327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4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3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0" grpId="0" animBg="1"/>
      <p:bldP spid="128" grpId="0" animBg="1"/>
      <p:bldP spid="31" grpId="0" animBg="1"/>
      <p:bldP spid="43" grpId="0" animBg="1"/>
      <p:bldP spid="63" grpId="0" animBg="1"/>
      <p:bldP spid="133" grpId="0" animBg="1"/>
      <p:bldP spid="135" grpId="0" animBg="1"/>
      <p:bldP spid="142" grpId="0" animBg="1"/>
      <p:bldP spid="145" grpId="0" animBg="1"/>
      <p:bldP spid="147" grpId="0" animBg="1"/>
      <p:bldP spid="2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D509-AA32-0644-A538-A6B37E278ADF}"/>
              </a:ext>
            </a:extLst>
          </p:cNvPr>
          <p:cNvSpPr>
            <a:spLocks noGrp="1"/>
          </p:cNvSpPr>
          <p:nvPr>
            <p:ph type="title"/>
          </p:nvPr>
        </p:nvSpPr>
        <p:spPr/>
        <p:txBody>
          <a:bodyPr/>
          <a:lstStyle/>
          <a:p>
            <a:r>
              <a:rPr lang="en-US" dirty="0"/>
              <a:t>Class file structure</a:t>
            </a:r>
          </a:p>
        </p:txBody>
      </p:sp>
      <p:sp>
        <p:nvSpPr>
          <p:cNvPr id="3" name="Text Placeholder 2">
            <a:extLst>
              <a:ext uri="{FF2B5EF4-FFF2-40B4-BE49-F238E27FC236}">
                <a16:creationId xmlns:a16="http://schemas.microsoft.com/office/drawing/2014/main" id="{1AF6082F-E431-6540-B7CE-734DBB995D3C}"/>
              </a:ext>
            </a:extLst>
          </p:cNvPr>
          <p:cNvSpPr>
            <a:spLocks noGrp="1"/>
          </p:cNvSpPr>
          <p:nvPr>
            <p:ph type="body" sz="quarter" idx="10"/>
          </p:nvPr>
        </p:nvSpPr>
        <p:spPr>
          <a:xfrm>
            <a:off x="465478" y="1303329"/>
            <a:ext cx="11410950" cy="572876"/>
          </a:xfrm>
          <a:ln w="28575">
            <a:noFill/>
          </a:ln>
        </p:spPr>
        <p:txBody>
          <a:bodyPr/>
          <a:lstStyle/>
          <a:p>
            <a:pPr marL="0" indent="0">
              <a:buNone/>
            </a:pPr>
            <a:r>
              <a:rPr lang="en-US" sz="2400" dirty="0"/>
              <a:t>All the model (and UFO) classes follow basically the same file structure: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Rounded Rectangle 3">
            <a:extLst>
              <a:ext uri="{FF2B5EF4-FFF2-40B4-BE49-F238E27FC236}">
                <a16:creationId xmlns:a16="http://schemas.microsoft.com/office/drawing/2014/main" id="{6B8FF2A5-1886-0443-BB51-D37FD7EE6DCE}"/>
              </a:ext>
            </a:extLst>
          </p:cNvPr>
          <p:cNvSpPr/>
          <p:nvPr/>
        </p:nvSpPr>
        <p:spPr>
          <a:xfrm>
            <a:off x="3524069" y="1967187"/>
            <a:ext cx="2646884" cy="100993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urier" pitchFamily="2" charset="0"/>
              </a:rPr>
              <a:t>StateFV3JEDI.h</a:t>
            </a:r>
            <a:endParaRPr lang="en-US" b="1" dirty="0"/>
          </a:p>
        </p:txBody>
      </p:sp>
      <p:sp>
        <p:nvSpPr>
          <p:cNvPr id="5" name="Rounded Rectangle 4">
            <a:extLst>
              <a:ext uri="{FF2B5EF4-FFF2-40B4-BE49-F238E27FC236}">
                <a16:creationId xmlns:a16="http://schemas.microsoft.com/office/drawing/2014/main" id="{362C8700-4600-564C-A8C5-3050C8812C10}"/>
              </a:ext>
            </a:extLst>
          </p:cNvPr>
          <p:cNvSpPr/>
          <p:nvPr/>
        </p:nvSpPr>
        <p:spPr>
          <a:xfrm>
            <a:off x="3524069" y="3184680"/>
            <a:ext cx="2646884" cy="100993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urier" pitchFamily="2" charset="0"/>
              </a:rPr>
              <a:t>StateFV3JEDI.cc</a:t>
            </a:r>
            <a:endParaRPr lang="en-US" b="1" dirty="0"/>
          </a:p>
        </p:txBody>
      </p:sp>
      <p:sp>
        <p:nvSpPr>
          <p:cNvPr id="6" name="Rounded Rectangle 5">
            <a:extLst>
              <a:ext uri="{FF2B5EF4-FFF2-40B4-BE49-F238E27FC236}">
                <a16:creationId xmlns:a16="http://schemas.microsoft.com/office/drawing/2014/main" id="{AE56FDDB-4A46-BB42-8EFD-7FB8C4D0E49E}"/>
              </a:ext>
            </a:extLst>
          </p:cNvPr>
          <p:cNvSpPr/>
          <p:nvPr/>
        </p:nvSpPr>
        <p:spPr>
          <a:xfrm>
            <a:off x="3270096" y="4429293"/>
            <a:ext cx="3154829" cy="100993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urier" pitchFamily="2" charset="0"/>
              </a:rPr>
              <a:t>StateFV3JEDIFortran.h</a:t>
            </a:r>
            <a:endParaRPr lang="en-US" b="1" dirty="0"/>
          </a:p>
        </p:txBody>
      </p:sp>
      <p:sp>
        <p:nvSpPr>
          <p:cNvPr id="7" name="Rounded Rectangle 6">
            <a:extLst>
              <a:ext uri="{FF2B5EF4-FFF2-40B4-BE49-F238E27FC236}">
                <a16:creationId xmlns:a16="http://schemas.microsoft.com/office/drawing/2014/main" id="{FB167074-A236-7640-98AA-0A8A81609420}"/>
              </a:ext>
            </a:extLst>
          </p:cNvPr>
          <p:cNvSpPr/>
          <p:nvPr/>
        </p:nvSpPr>
        <p:spPr>
          <a:xfrm>
            <a:off x="6898369" y="2599701"/>
            <a:ext cx="4629012" cy="100993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urier" pitchFamily="2" charset="0"/>
              </a:rPr>
              <a:t>fv3jedi_state_interface_mod.F90</a:t>
            </a:r>
            <a:endParaRPr lang="en-US" b="1" dirty="0"/>
          </a:p>
        </p:txBody>
      </p:sp>
      <p:sp>
        <p:nvSpPr>
          <p:cNvPr id="14" name="Rounded Rectangle 13">
            <a:extLst>
              <a:ext uri="{FF2B5EF4-FFF2-40B4-BE49-F238E27FC236}">
                <a16:creationId xmlns:a16="http://schemas.microsoft.com/office/drawing/2014/main" id="{4148BA90-0A12-DF4D-92F1-711519D584E4}"/>
              </a:ext>
            </a:extLst>
          </p:cNvPr>
          <p:cNvSpPr/>
          <p:nvPr/>
        </p:nvSpPr>
        <p:spPr>
          <a:xfrm>
            <a:off x="595492" y="3184680"/>
            <a:ext cx="2139870" cy="99338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Courier" pitchFamily="2" charset="0"/>
              </a:rPr>
              <a:t>State.h</a:t>
            </a:r>
            <a:endParaRPr lang="en-US" b="1" dirty="0">
              <a:latin typeface="Courier" pitchFamily="2" charset="0"/>
            </a:endParaRPr>
          </a:p>
          <a:p>
            <a:pPr algn="ctr"/>
            <a:r>
              <a:rPr lang="en-US" b="1" dirty="0">
                <a:latin typeface="Courier" pitchFamily="2" charset="0"/>
              </a:rPr>
              <a:t>(OOPS)</a:t>
            </a:r>
            <a:endParaRPr lang="en-US" b="1" dirty="0"/>
          </a:p>
        </p:txBody>
      </p:sp>
      <p:cxnSp>
        <p:nvCxnSpPr>
          <p:cNvPr id="20" name="Straight Arrow Connector 19">
            <a:extLst>
              <a:ext uri="{FF2B5EF4-FFF2-40B4-BE49-F238E27FC236}">
                <a16:creationId xmlns:a16="http://schemas.microsoft.com/office/drawing/2014/main" id="{647BB71D-1766-B64D-8FA2-3D700CBB669B}"/>
              </a:ext>
            </a:extLst>
          </p:cNvPr>
          <p:cNvCxnSpPr>
            <a:cxnSpLocks/>
            <a:stCxn id="6" idx="3"/>
            <a:endCxn id="7" idx="1"/>
          </p:cNvCxnSpPr>
          <p:nvPr/>
        </p:nvCxnSpPr>
        <p:spPr>
          <a:xfrm flipV="1">
            <a:off x="6424925" y="3104668"/>
            <a:ext cx="473444" cy="18295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B9BFD2B-C2F7-C04C-A516-F115B45ED407}"/>
              </a:ext>
            </a:extLst>
          </p:cNvPr>
          <p:cNvCxnSpPr>
            <a:cxnSpLocks/>
            <a:stCxn id="6" idx="0"/>
            <a:endCxn id="5" idx="2"/>
          </p:cNvCxnSpPr>
          <p:nvPr/>
        </p:nvCxnSpPr>
        <p:spPr>
          <a:xfrm flipV="1">
            <a:off x="4847511" y="4194614"/>
            <a:ext cx="0" cy="23467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A054F11-FAB7-F148-8909-766DA47A91CE}"/>
              </a:ext>
            </a:extLst>
          </p:cNvPr>
          <p:cNvCxnSpPr>
            <a:cxnSpLocks/>
            <a:stCxn id="4" idx="1"/>
            <a:endCxn id="14" idx="3"/>
          </p:cNvCxnSpPr>
          <p:nvPr/>
        </p:nvCxnSpPr>
        <p:spPr>
          <a:xfrm flipH="1">
            <a:off x="2735362" y="2472154"/>
            <a:ext cx="788707" cy="120921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B15CA08-A044-6446-963B-FA3126D2C888}"/>
              </a:ext>
            </a:extLst>
          </p:cNvPr>
          <p:cNvCxnSpPr>
            <a:cxnSpLocks/>
            <a:stCxn id="4" idx="2"/>
            <a:endCxn id="5" idx="0"/>
          </p:cNvCxnSpPr>
          <p:nvPr/>
        </p:nvCxnSpPr>
        <p:spPr>
          <a:xfrm>
            <a:off x="4847511" y="2977121"/>
            <a:ext cx="0" cy="20755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4081D9E7-1387-1140-ACFB-D99B4DB386D7}"/>
              </a:ext>
            </a:extLst>
          </p:cNvPr>
          <p:cNvSpPr/>
          <p:nvPr/>
        </p:nvSpPr>
        <p:spPr>
          <a:xfrm>
            <a:off x="7494395" y="3924326"/>
            <a:ext cx="3436960" cy="100993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urier" pitchFamily="2" charset="0"/>
              </a:rPr>
              <a:t>fv3jedi_state_mod.f90</a:t>
            </a:r>
            <a:endParaRPr lang="en-US" b="1" dirty="0"/>
          </a:p>
        </p:txBody>
      </p:sp>
      <p:cxnSp>
        <p:nvCxnSpPr>
          <p:cNvPr id="16" name="Straight Arrow Connector 15">
            <a:extLst>
              <a:ext uri="{FF2B5EF4-FFF2-40B4-BE49-F238E27FC236}">
                <a16:creationId xmlns:a16="http://schemas.microsoft.com/office/drawing/2014/main" id="{25F6C3D4-9DA4-D444-97DA-8149614EBC33}"/>
              </a:ext>
            </a:extLst>
          </p:cNvPr>
          <p:cNvCxnSpPr>
            <a:cxnSpLocks/>
            <a:stCxn id="7" idx="2"/>
            <a:endCxn id="15" idx="0"/>
          </p:cNvCxnSpPr>
          <p:nvPr/>
        </p:nvCxnSpPr>
        <p:spPr>
          <a:xfrm>
            <a:off x="9212875" y="3609635"/>
            <a:ext cx="0" cy="31469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627D15E3-3F45-5343-B3AE-71D93339D901}"/>
              </a:ext>
            </a:extLst>
          </p:cNvPr>
          <p:cNvSpPr/>
          <p:nvPr/>
        </p:nvSpPr>
        <p:spPr>
          <a:xfrm>
            <a:off x="6661647" y="5159364"/>
            <a:ext cx="5513103" cy="1200329"/>
          </a:xfrm>
          <a:prstGeom prst="rect">
            <a:avLst/>
          </a:prstGeom>
        </p:spPr>
        <p:txBody>
          <a:bodyPr wrap="square">
            <a:spAutoFit/>
          </a:bodyPr>
          <a:lstStyle/>
          <a:p>
            <a:r>
              <a:rPr lang="en-US" sz="2400" dirty="0"/>
              <a:t>90% of the time you only work in this last box. Other boxes are only modified when the interface changes (rare).</a:t>
            </a:r>
          </a:p>
        </p:txBody>
      </p:sp>
      <p:sp>
        <p:nvSpPr>
          <p:cNvPr id="8" name="Rectangle 7">
            <a:extLst>
              <a:ext uri="{FF2B5EF4-FFF2-40B4-BE49-F238E27FC236}">
                <a16:creationId xmlns:a16="http://schemas.microsoft.com/office/drawing/2014/main" id="{D6B47D94-10F6-7244-B9DC-BBB176B7327F}"/>
              </a:ext>
            </a:extLst>
          </p:cNvPr>
          <p:cNvSpPr/>
          <p:nvPr/>
        </p:nvSpPr>
        <p:spPr>
          <a:xfrm>
            <a:off x="6548718" y="3778624"/>
            <a:ext cx="5412046" cy="2950400"/>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110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5" grpId="0" animBg="1"/>
      <p:bldP spid="44"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737D7-945D-5D4A-BFAE-7983D83585DF}"/>
              </a:ext>
            </a:extLst>
          </p:cNvPr>
          <p:cNvSpPr>
            <a:spLocks noGrp="1"/>
          </p:cNvSpPr>
          <p:nvPr>
            <p:ph type="title"/>
          </p:nvPr>
        </p:nvSpPr>
        <p:spPr/>
        <p:txBody>
          <a:bodyPr/>
          <a:lstStyle/>
          <a:p>
            <a:r>
              <a:rPr lang="en-US" dirty="0"/>
              <a:t>Geometry Class: OOPS vs. FV3-JEDI</a:t>
            </a:r>
          </a:p>
        </p:txBody>
      </p:sp>
      <p:pic>
        <p:nvPicPr>
          <p:cNvPr id="6" name="Picture 5">
            <a:extLst>
              <a:ext uri="{FF2B5EF4-FFF2-40B4-BE49-F238E27FC236}">
                <a16:creationId xmlns:a16="http://schemas.microsoft.com/office/drawing/2014/main" id="{86A9B554-BDBB-D743-BA9D-C488ED8805B6}"/>
              </a:ext>
            </a:extLst>
          </p:cNvPr>
          <p:cNvPicPr>
            <a:picLocks noChangeAspect="1"/>
          </p:cNvPicPr>
          <p:nvPr/>
        </p:nvPicPr>
        <p:blipFill rotWithShape="1">
          <a:blip r:embed="rId2"/>
          <a:srcRect r="16276"/>
          <a:stretch/>
        </p:blipFill>
        <p:spPr>
          <a:xfrm>
            <a:off x="556039" y="1734669"/>
            <a:ext cx="5296480" cy="4720291"/>
          </a:xfrm>
          <a:prstGeom prst="rect">
            <a:avLst/>
          </a:prstGeom>
          <a:ln>
            <a:solidFill>
              <a:schemeClr val="bg2">
                <a:lumMod val="50000"/>
              </a:schemeClr>
            </a:solidFill>
          </a:ln>
        </p:spPr>
      </p:pic>
      <p:pic>
        <p:nvPicPr>
          <p:cNvPr id="5" name="Picture 4">
            <a:extLst>
              <a:ext uri="{FF2B5EF4-FFF2-40B4-BE49-F238E27FC236}">
                <a16:creationId xmlns:a16="http://schemas.microsoft.com/office/drawing/2014/main" id="{CBEE14E6-E6F5-C142-A5A4-E5F2B8E6AF96}"/>
              </a:ext>
            </a:extLst>
          </p:cNvPr>
          <p:cNvPicPr>
            <a:picLocks noChangeAspect="1"/>
          </p:cNvPicPr>
          <p:nvPr/>
        </p:nvPicPr>
        <p:blipFill rotWithShape="1">
          <a:blip r:embed="rId3"/>
          <a:srcRect t="-3433" r="13965" b="-52071"/>
          <a:stretch/>
        </p:blipFill>
        <p:spPr>
          <a:xfrm>
            <a:off x="6292788" y="1728243"/>
            <a:ext cx="5505922" cy="4726718"/>
          </a:xfrm>
          <a:prstGeom prst="rect">
            <a:avLst/>
          </a:prstGeom>
          <a:ln>
            <a:solidFill>
              <a:schemeClr val="bg2">
                <a:lumMod val="50000"/>
              </a:schemeClr>
            </a:solidFill>
          </a:ln>
        </p:spPr>
      </p:pic>
      <p:sp>
        <p:nvSpPr>
          <p:cNvPr id="7" name="TextBox 6">
            <a:extLst>
              <a:ext uri="{FF2B5EF4-FFF2-40B4-BE49-F238E27FC236}">
                <a16:creationId xmlns:a16="http://schemas.microsoft.com/office/drawing/2014/main" id="{E51AFD3C-99B7-0540-9486-7BBD1F8C1202}"/>
              </a:ext>
            </a:extLst>
          </p:cNvPr>
          <p:cNvSpPr txBox="1"/>
          <p:nvPr/>
        </p:nvSpPr>
        <p:spPr>
          <a:xfrm>
            <a:off x="2759726" y="1222333"/>
            <a:ext cx="889106" cy="461665"/>
          </a:xfrm>
          <a:prstGeom prst="rect">
            <a:avLst/>
          </a:prstGeom>
          <a:noFill/>
        </p:spPr>
        <p:txBody>
          <a:bodyPr wrap="square" rtlCol="0">
            <a:spAutoFit/>
          </a:bodyPr>
          <a:lstStyle/>
          <a:p>
            <a:r>
              <a:rPr lang="en-US" sz="2400" dirty="0">
                <a:solidFill>
                  <a:srgbClr val="FF0000"/>
                </a:solidFill>
              </a:rPr>
              <a:t>OOPS</a:t>
            </a:r>
          </a:p>
        </p:txBody>
      </p:sp>
      <p:sp>
        <p:nvSpPr>
          <p:cNvPr id="8" name="TextBox 7">
            <a:extLst>
              <a:ext uri="{FF2B5EF4-FFF2-40B4-BE49-F238E27FC236}">
                <a16:creationId xmlns:a16="http://schemas.microsoft.com/office/drawing/2014/main" id="{3244A9AA-B44B-7E42-B59C-E0ED37F076FD}"/>
              </a:ext>
            </a:extLst>
          </p:cNvPr>
          <p:cNvSpPr txBox="1"/>
          <p:nvPr/>
        </p:nvSpPr>
        <p:spPr>
          <a:xfrm>
            <a:off x="8295071" y="1242399"/>
            <a:ext cx="1285620" cy="461665"/>
          </a:xfrm>
          <a:prstGeom prst="rect">
            <a:avLst/>
          </a:prstGeom>
          <a:noFill/>
        </p:spPr>
        <p:txBody>
          <a:bodyPr wrap="square" rtlCol="0">
            <a:spAutoFit/>
          </a:bodyPr>
          <a:lstStyle/>
          <a:p>
            <a:r>
              <a:rPr lang="en-US" sz="2400" dirty="0">
                <a:solidFill>
                  <a:srgbClr val="FF0000"/>
                </a:solidFill>
              </a:rPr>
              <a:t>FV3-JEDI</a:t>
            </a:r>
          </a:p>
        </p:txBody>
      </p:sp>
      <p:cxnSp>
        <p:nvCxnSpPr>
          <p:cNvPr id="4" name="Straight Arrow Connector 3">
            <a:extLst>
              <a:ext uri="{FF2B5EF4-FFF2-40B4-BE49-F238E27FC236}">
                <a16:creationId xmlns:a16="http://schemas.microsoft.com/office/drawing/2014/main" id="{B1DF4B56-8D2B-7B46-8BD3-C2066481865A}"/>
              </a:ext>
            </a:extLst>
          </p:cNvPr>
          <p:cNvCxnSpPr/>
          <p:nvPr/>
        </p:nvCxnSpPr>
        <p:spPr>
          <a:xfrm flipV="1">
            <a:off x="4513006" y="2772697"/>
            <a:ext cx="1887794" cy="76691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962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00E86-B90A-934E-9DBF-A2A46D6B204A}"/>
              </a:ext>
            </a:extLst>
          </p:cNvPr>
          <p:cNvSpPr>
            <a:spLocks noGrp="1"/>
          </p:cNvSpPr>
          <p:nvPr>
            <p:ph type="title"/>
          </p:nvPr>
        </p:nvSpPr>
        <p:spPr/>
        <p:txBody>
          <a:bodyPr/>
          <a:lstStyle/>
          <a:p>
            <a:r>
              <a:rPr lang="en-US" dirty="0"/>
              <a:t>Geometry: Fortran interfaces</a:t>
            </a:r>
          </a:p>
        </p:txBody>
      </p:sp>
      <p:pic>
        <p:nvPicPr>
          <p:cNvPr id="4" name="Picture 3">
            <a:extLst>
              <a:ext uri="{FF2B5EF4-FFF2-40B4-BE49-F238E27FC236}">
                <a16:creationId xmlns:a16="http://schemas.microsoft.com/office/drawing/2014/main" id="{31986CB0-B9ED-EA42-A548-964803C50670}"/>
              </a:ext>
            </a:extLst>
          </p:cNvPr>
          <p:cNvPicPr>
            <a:picLocks noChangeAspect="1"/>
          </p:cNvPicPr>
          <p:nvPr/>
        </p:nvPicPr>
        <p:blipFill rotWithShape="1">
          <a:blip r:embed="rId2"/>
          <a:srcRect b="41250"/>
          <a:stretch/>
        </p:blipFill>
        <p:spPr>
          <a:xfrm>
            <a:off x="200439" y="1185861"/>
            <a:ext cx="5832148" cy="5165670"/>
          </a:xfrm>
          <a:prstGeom prst="rect">
            <a:avLst/>
          </a:prstGeom>
          <a:ln>
            <a:solidFill>
              <a:schemeClr val="bg2">
                <a:lumMod val="50000"/>
              </a:schemeClr>
            </a:solidFill>
          </a:ln>
        </p:spPr>
      </p:pic>
      <p:pic>
        <p:nvPicPr>
          <p:cNvPr id="5" name="Picture 4">
            <a:extLst>
              <a:ext uri="{FF2B5EF4-FFF2-40B4-BE49-F238E27FC236}">
                <a16:creationId xmlns:a16="http://schemas.microsoft.com/office/drawing/2014/main" id="{1AC68780-8AF2-8D40-99B6-BF065CCF25E7}"/>
              </a:ext>
            </a:extLst>
          </p:cNvPr>
          <p:cNvPicPr>
            <a:picLocks noChangeAspect="1"/>
          </p:cNvPicPr>
          <p:nvPr/>
        </p:nvPicPr>
        <p:blipFill rotWithShape="1">
          <a:blip r:embed="rId2"/>
          <a:srcRect t="58750"/>
          <a:stretch/>
        </p:blipFill>
        <p:spPr>
          <a:xfrm>
            <a:off x="6140777" y="1185861"/>
            <a:ext cx="5832148" cy="3626960"/>
          </a:xfrm>
          <a:prstGeom prst="rect">
            <a:avLst/>
          </a:prstGeom>
          <a:ln>
            <a:solidFill>
              <a:schemeClr val="bg2">
                <a:lumMod val="50000"/>
              </a:schemeClr>
            </a:solidFill>
          </a:ln>
        </p:spPr>
      </p:pic>
    </p:spTree>
    <p:extLst>
      <p:ext uri="{BB962C8B-B14F-4D97-AF65-F5344CB8AC3E}">
        <p14:creationId xmlns:p14="http://schemas.microsoft.com/office/powerpoint/2010/main" val="3746686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737D7-945D-5D4A-BFAE-7983D83585DF}"/>
              </a:ext>
            </a:extLst>
          </p:cNvPr>
          <p:cNvSpPr>
            <a:spLocks noGrp="1"/>
          </p:cNvSpPr>
          <p:nvPr>
            <p:ph type="title"/>
          </p:nvPr>
        </p:nvSpPr>
        <p:spPr/>
        <p:txBody>
          <a:bodyPr/>
          <a:lstStyle/>
          <a:p>
            <a:r>
              <a:rPr lang="en-US" dirty="0"/>
              <a:t>Geometry Class: Fortran Type</a:t>
            </a:r>
          </a:p>
        </p:txBody>
      </p:sp>
      <p:pic>
        <p:nvPicPr>
          <p:cNvPr id="3" name="Picture 2">
            <a:extLst>
              <a:ext uri="{FF2B5EF4-FFF2-40B4-BE49-F238E27FC236}">
                <a16:creationId xmlns:a16="http://schemas.microsoft.com/office/drawing/2014/main" id="{31C6C23D-75E1-3044-B628-14E5ADF4BF15}"/>
              </a:ext>
            </a:extLst>
          </p:cNvPr>
          <p:cNvPicPr>
            <a:picLocks noChangeAspect="1"/>
          </p:cNvPicPr>
          <p:nvPr/>
        </p:nvPicPr>
        <p:blipFill>
          <a:blip r:embed="rId2"/>
          <a:stretch>
            <a:fillRect/>
          </a:stretch>
        </p:blipFill>
        <p:spPr>
          <a:xfrm>
            <a:off x="760993" y="1215906"/>
            <a:ext cx="9808396" cy="5289084"/>
          </a:xfrm>
          <a:prstGeom prst="rect">
            <a:avLst/>
          </a:prstGeom>
          <a:ln>
            <a:solidFill>
              <a:schemeClr val="bg2">
                <a:lumMod val="50000"/>
              </a:schemeClr>
            </a:solidFill>
          </a:ln>
        </p:spPr>
      </p:pic>
    </p:spTree>
    <p:extLst>
      <p:ext uri="{BB962C8B-B14F-4D97-AF65-F5344CB8AC3E}">
        <p14:creationId xmlns:p14="http://schemas.microsoft.com/office/powerpoint/2010/main" val="967651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9231</TotalTime>
  <Words>1631</Words>
  <Application>Microsoft Macintosh PowerPoint</Application>
  <PresentationFormat>Widescreen</PresentationFormat>
  <Paragraphs>346</Paragraphs>
  <Slides>37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Courier</vt:lpstr>
      <vt:lpstr>Zapf Dingbats</vt:lpstr>
      <vt:lpstr>Office Theme</vt:lpstr>
      <vt:lpstr>PowerPoint Presentation</vt:lpstr>
      <vt:lpstr>Introduction</vt:lpstr>
      <vt:lpstr>Models Interfacing Status</vt:lpstr>
      <vt:lpstr>Model Classes</vt:lpstr>
      <vt:lpstr>Model component hierarchy</vt:lpstr>
      <vt:lpstr>Class file structure</vt:lpstr>
      <vt:lpstr>Geometry Class: OOPS vs. FV3-JEDI</vt:lpstr>
      <vt:lpstr>Geometry: Fortran interfaces</vt:lpstr>
      <vt:lpstr>Geometry Class: Fortran Type</vt:lpstr>
      <vt:lpstr>Geometry Class: Fortran Methods</vt:lpstr>
      <vt:lpstr>State and Increment: File Structure (Fields)</vt:lpstr>
      <vt:lpstr>State: Fortran type</vt:lpstr>
      <vt:lpstr>Increment: Fortran type</vt:lpstr>
      <vt:lpstr>State and Increment: Methods</vt:lpstr>
      <vt:lpstr>State and Increment: field allocation</vt:lpstr>
      <vt:lpstr>State and Increment: field use</vt:lpstr>
      <vt:lpstr>Model Class</vt:lpstr>
      <vt:lpstr>PowerPoint Presentation</vt:lpstr>
      <vt:lpstr>JEDI simplifies the forecast model</vt:lpstr>
      <vt:lpstr>FV3-JEDI: three models with one interface</vt:lpstr>
      <vt:lpstr>Model class (FV3-JEDI-LM)</vt:lpstr>
      <vt:lpstr>Model step</vt:lpstr>
      <vt:lpstr>TLM class (FV3-JEDI-LM)</vt:lpstr>
      <vt:lpstr>GetValues</vt:lpstr>
      <vt:lpstr>OOPS – UFO – IODA – MODEL: the interface advantage</vt:lpstr>
      <vt:lpstr>getValues: Fortran interfaces</vt:lpstr>
      <vt:lpstr>getValues: Trajectory</vt:lpstr>
      <vt:lpstr>GetValues: algorithm</vt:lpstr>
      <vt:lpstr>getValues: prepare state/increment variable</vt:lpstr>
      <vt:lpstr>getValues: allocate GeoVaLs</vt:lpstr>
      <vt:lpstr>getValues: creating interpolation weights</vt:lpstr>
      <vt:lpstr>getValues: applying interpolation weights</vt:lpstr>
      <vt:lpstr>getValues: adjoint</vt:lpstr>
      <vt:lpstr>Guidelines for adding a new model interface</vt:lpstr>
      <vt:lpstr>Building</vt:lpstr>
      <vt:lpstr> 4D-Var with FV3 and AMSU-A</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Holdaway</dc:creator>
  <cp:lastModifiedBy>Daniel Holdaway</cp:lastModifiedBy>
  <cp:revision>451</cp:revision>
  <cp:lastPrinted>2018-11-14T17:47:59Z</cp:lastPrinted>
  <dcterms:created xsi:type="dcterms:W3CDTF">2018-05-15T00:16:13Z</dcterms:created>
  <dcterms:modified xsi:type="dcterms:W3CDTF">2018-11-14T17:49:01Z</dcterms:modified>
</cp:coreProperties>
</file>