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1" r:id="rId1"/>
  </p:sldMasterIdLst>
  <p:notesMasterIdLst>
    <p:notesMasterId r:id="rId18"/>
  </p:notesMasterIdLst>
  <p:sldIdLst>
    <p:sldId id="256" r:id="rId2"/>
    <p:sldId id="307" r:id="rId3"/>
    <p:sldId id="288" r:id="rId4"/>
    <p:sldId id="438" r:id="rId5"/>
    <p:sldId id="437" r:id="rId6"/>
    <p:sldId id="270" r:id="rId7"/>
    <p:sldId id="289" r:id="rId8"/>
    <p:sldId id="294" r:id="rId9"/>
    <p:sldId id="308" r:id="rId10"/>
    <p:sldId id="299" r:id="rId11"/>
    <p:sldId id="292" r:id="rId12"/>
    <p:sldId id="309" r:id="rId13"/>
    <p:sldId id="442" r:id="rId14"/>
    <p:sldId id="302" r:id="rId15"/>
    <p:sldId id="441" r:id="rId16"/>
    <p:sldId id="44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2" autoAdjust="0"/>
    <p:restoredTop sz="95126" autoAdjust="0"/>
  </p:normalViewPr>
  <p:slideViewPr>
    <p:cSldViewPr snapToGrid="0">
      <p:cViewPr varScale="1">
        <p:scale>
          <a:sx n="120" d="100"/>
          <a:sy n="120" d="100"/>
        </p:scale>
        <p:origin x="720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8103-557B-4D4D-B75E-486DAE7A7F73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7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248400" y="4953433"/>
            <a:ext cx="2895600" cy="1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Y. </a:t>
            </a:r>
            <a:r>
              <a:rPr lang="en-US" dirty="0" err="1"/>
              <a:t>Trémolet</a:t>
            </a:r>
            <a:r>
              <a:rPr lang="en-US" dirty="0"/>
              <a:t>, JCSDA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312420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4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JEDI Project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2" r:id="rId8"/>
    <p:sldLayoutId id="2147483673" r:id="rId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l="-17077" t="-308" r="-17077" b="-308"/>
          <a:stretch/>
        </p:blipFill>
        <p:spPr>
          <a:xfrm>
            <a:off x="54979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/>
          <p:nvPr/>
        </p:nvSpPr>
        <p:spPr>
          <a:xfrm>
            <a:off x="0" y="16710"/>
            <a:ext cx="9144000" cy="506308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28337" y="1937407"/>
            <a:ext cx="8733300" cy="289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</a:rPr>
              <a:t>Observation Operators (UFO)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8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400" dirty="0">
                <a:solidFill>
                  <a:srgbClr val="FFFFFF"/>
                </a:solidFill>
              </a:rPr>
              <a:t>JEDI Academy - 10-13 June 2019</a:t>
            </a:r>
          </a:p>
        </p:txBody>
      </p:sp>
      <p:sp>
        <p:nvSpPr>
          <p:cNvPr id="169" name="Google Shape;169;p25"/>
          <p:cNvSpPr txBox="1">
            <a:spLocks noGrp="1"/>
          </p:cNvSpPr>
          <p:nvPr>
            <p:ph type="ctrTitle"/>
          </p:nvPr>
        </p:nvSpPr>
        <p:spPr>
          <a:xfrm>
            <a:off x="150451" y="37958"/>
            <a:ext cx="8163958" cy="1244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The Joint Effort for Data assimilation Integration (JEDI)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 descr="jcs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0"/>
            <a:ext cx="1293812" cy="1293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561" y="939114"/>
            <a:ext cx="8414953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template</a:t>
            </a:r>
            <a:r>
              <a:rPr lang="en-US" sz="1200" dirty="0">
                <a:latin typeface="Source Code Pro Medium"/>
                <a:cs typeface="Source Code Pro Medium"/>
              </a:rPr>
              <a:t> &lt;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typename</a:t>
            </a:r>
            <a:r>
              <a:rPr lang="en-US" sz="1200" dirty="0">
                <a:latin typeface="Source Code Pro Medium"/>
                <a:cs typeface="Source Code Pro Medium"/>
              </a:rPr>
              <a:t> MODEL&gt;</a:t>
            </a:r>
          </a:p>
          <a:p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class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 :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public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util</a:t>
            </a:r>
            <a:r>
              <a:rPr lang="en-US" sz="1200" dirty="0">
                <a:latin typeface="Source Code Pro Medium"/>
                <a:cs typeface="Source Code Pro Medium"/>
              </a:rPr>
              <a:t>::Printable,</a:t>
            </a:r>
          </a:p>
          <a:p>
            <a:r>
              <a:rPr lang="mr-IN" sz="1200" dirty="0">
                <a:latin typeface="Source Code Pro Medium"/>
                <a:cs typeface="Source Code Pro Medium"/>
              </a:rPr>
              <a:t>                    </a:t>
            </a:r>
            <a:r>
              <a:rPr lang="mr-IN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private</a:t>
            </a:r>
            <a:r>
              <a:rPr lang="mr-IN" sz="1200" dirty="0">
                <a:latin typeface="Source Code Pro Medium"/>
                <a:cs typeface="Source Code Pro Medium"/>
              </a:rPr>
              <a:t> boost::noncopyable,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                 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private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util</a:t>
            </a:r>
            <a:r>
              <a:rPr lang="en-US" sz="1200" dirty="0">
                <a:latin typeface="Source Code Pro Medium"/>
                <a:cs typeface="Source Code Pro Medium"/>
              </a:rPr>
              <a:t>::</a:t>
            </a:r>
            <a:r>
              <a:rPr lang="en-US" sz="1200" dirty="0" err="1">
                <a:latin typeface="Source Code Pro Medium"/>
                <a:cs typeface="Source Code Pro Medium"/>
              </a:rPr>
              <a:t>ObjectCounter</a:t>
            </a:r>
            <a:r>
              <a:rPr lang="en-US" sz="1200" dirty="0">
                <a:latin typeface="Source Code Pro Medium"/>
                <a:cs typeface="Source Code Pro Medium"/>
              </a:rPr>
              <a:t>&lt;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&lt;MODEL&gt; &gt; {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public</a:t>
            </a:r>
            <a:r>
              <a:rPr lang="en-US" sz="1200" dirty="0">
                <a:latin typeface="Source Code Pro Medium"/>
                <a:cs typeface="Source Code Pro Medium"/>
              </a:rPr>
              <a:t>: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(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ObsSpace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>
                <a:solidFill>
                  <a:srgbClr val="00B050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eckit</a:t>
            </a:r>
            <a:r>
              <a:rPr lang="en-US" sz="1200" dirty="0">
                <a:latin typeface="Source Code Pro Medium"/>
                <a:cs typeface="Source Code Pro Medium"/>
              </a:rPr>
              <a:t>::Configuration &amp;);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~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();</a:t>
            </a:r>
          </a:p>
          <a:p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/// </a:t>
            </a:r>
            <a:r>
              <a:rPr lang="en-US" sz="1200" dirty="0" err="1">
                <a:solidFill>
                  <a:srgbClr val="400BD9"/>
                </a:solidFill>
                <a:latin typeface="Source Code Pro Medium"/>
                <a:cs typeface="Source Code Pro Medium"/>
              </a:rPr>
              <a:t>Obs</a:t>
            </a:r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 Operator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simulateObs</a:t>
            </a:r>
            <a:r>
              <a:rPr lang="en-US" sz="1200" dirty="0">
                <a:latin typeface="Source Code Pro Medium"/>
                <a:cs typeface="Source Code Pro Medium"/>
              </a:rPr>
              <a:t>(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GeoVaLs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 err="1">
                <a:latin typeface="Source Code Pro Medium"/>
                <a:cs typeface="Source Code Pro Medium"/>
              </a:rPr>
              <a:t>ObsVector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ObsAuxControl</a:t>
            </a:r>
            <a:r>
              <a:rPr lang="en-US" sz="1200" dirty="0">
                <a:latin typeface="Source Code Pro Medium"/>
                <a:cs typeface="Source Code Pro Medium"/>
              </a:rPr>
              <a:t>_ &amp;)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</a:t>
            </a:r>
          </a:p>
          <a:p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/// Interfacing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_ &amp; 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()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{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return</a:t>
            </a:r>
            <a:r>
              <a:rPr lang="en-US" sz="1200" dirty="0">
                <a:latin typeface="Source Code Pro Medium"/>
                <a:cs typeface="Source Code Pro Medium"/>
              </a:rPr>
              <a:t> *</a:t>
            </a:r>
            <a:r>
              <a:rPr lang="en-US" sz="1200" dirty="0" err="1">
                <a:latin typeface="Source Code Pro Medium"/>
                <a:cs typeface="Source Code Pro Medium"/>
              </a:rPr>
              <a:t>oper</a:t>
            </a:r>
            <a:r>
              <a:rPr lang="en-US" sz="1200" dirty="0">
                <a:latin typeface="Source Code Pro Medium"/>
                <a:cs typeface="Source Code Pro Medium"/>
              </a:rPr>
              <a:t>_;}</a:t>
            </a:r>
          </a:p>
          <a:p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/// Other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Variables &amp; variables()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  </a:t>
            </a:r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 Required inputs variables from Model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Locations_ locations(</a:t>
            </a:r>
            <a:r>
              <a:rPr lang="en-US" sz="1200" dirty="0">
                <a:solidFill>
                  <a:srgbClr val="00B050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util</a:t>
            </a:r>
            <a:r>
              <a:rPr lang="en-US" sz="1200" dirty="0">
                <a:latin typeface="Source Code Pro Medium"/>
                <a:cs typeface="Source Code Pro Medium"/>
              </a:rPr>
              <a:t>::</a:t>
            </a:r>
            <a:r>
              <a:rPr lang="en-US" sz="1200" dirty="0" err="1">
                <a:latin typeface="Source Code Pro Medium"/>
                <a:cs typeface="Source Code Pro Medium"/>
              </a:rPr>
              <a:t>DateTime</a:t>
            </a:r>
            <a:r>
              <a:rPr lang="en-US" sz="1200" dirty="0">
                <a:latin typeface="Source Code Pro Medium"/>
                <a:cs typeface="Source Code Pro Medium"/>
              </a:rPr>
              <a:t> &amp;, </a:t>
            </a:r>
            <a:r>
              <a:rPr lang="en-US" sz="1200" dirty="0">
                <a:solidFill>
                  <a:srgbClr val="00B050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util</a:t>
            </a:r>
            <a:r>
              <a:rPr lang="en-US" sz="1200" dirty="0">
                <a:latin typeface="Source Code Pro Medium"/>
                <a:cs typeface="Source Code Pro Medium"/>
              </a:rPr>
              <a:t>::</a:t>
            </a:r>
            <a:r>
              <a:rPr lang="en-US" sz="1200" dirty="0" err="1">
                <a:latin typeface="Source Code Pro Medium"/>
                <a:cs typeface="Source Code Pro Medium"/>
              </a:rPr>
              <a:t>DateTime</a:t>
            </a:r>
            <a:r>
              <a:rPr lang="en-US" sz="1200" dirty="0">
                <a:latin typeface="Source Code Pro Medium"/>
                <a:cs typeface="Source Code Pro Medium"/>
              </a:rPr>
              <a:t> &amp;) </a:t>
            </a:r>
            <a:r>
              <a:rPr lang="en-US" sz="1200" dirty="0">
                <a:solidFill>
                  <a:srgbClr val="00B050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 </a:t>
            </a:r>
            <a:endParaRPr lang="en-US" sz="1200" dirty="0">
              <a:solidFill>
                <a:srgbClr val="0070C0"/>
              </a:solidFill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private</a:t>
            </a:r>
            <a:r>
              <a:rPr lang="en-US" sz="1200" dirty="0">
                <a:latin typeface="Source Code Pro Medium"/>
                <a:cs typeface="Source Code Pro Medium"/>
              </a:rPr>
              <a:t>: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200" dirty="0">
                <a:latin typeface="Source Code Pro Medium"/>
                <a:cs typeface="Source Code Pro Medium"/>
              </a:rPr>
              <a:t> print(</a:t>
            </a:r>
            <a:r>
              <a:rPr lang="en-US" sz="1200" dirty="0" err="1">
                <a:latin typeface="Source Code Pro Medium"/>
                <a:cs typeface="Source Code Pro Medium"/>
              </a:rPr>
              <a:t>std</a:t>
            </a:r>
            <a:r>
              <a:rPr lang="en-US" sz="1200" dirty="0">
                <a:latin typeface="Source Code Pro Medium"/>
                <a:cs typeface="Source Code Pro Medium"/>
              </a:rPr>
              <a:t>::</a:t>
            </a:r>
            <a:r>
              <a:rPr lang="en-US" sz="1200" dirty="0" err="1">
                <a:latin typeface="Source Code Pro Medium"/>
                <a:cs typeface="Source Code Pro Medium"/>
              </a:rPr>
              <a:t>ostream</a:t>
            </a:r>
            <a:r>
              <a:rPr lang="en-US" sz="1200" dirty="0">
                <a:latin typeface="Source Code Pro Medium"/>
                <a:cs typeface="Source Code Pro Medium"/>
              </a:rPr>
              <a:t> &amp;)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boost::</a:t>
            </a:r>
            <a:r>
              <a:rPr lang="en-US" sz="1200" dirty="0" err="1">
                <a:latin typeface="Source Code Pro Medium"/>
                <a:cs typeface="Source Code Pro Medium"/>
              </a:rPr>
              <a:t>scoped_ptr</a:t>
            </a:r>
            <a:r>
              <a:rPr lang="en-US" sz="1200" dirty="0">
                <a:latin typeface="Source Code Pro Medium"/>
                <a:cs typeface="Source Code Pro Medium"/>
              </a:rPr>
              <a:t>&lt;</a:t>
            </a:r>
            <a:r>
              <a:rPr lang="en-US" sz="1200" dirty="0" err="1">
                <a:latin typeface="Source Code Pro Medium"/>
                <a:cs typeface="Source Code Pro Medium"/>
              </a:rPr>
              <a:t>ObsOperator</a:t>
            </a:r>
            <a:r>
              <a:rPr lang="en-US" sz="1200" dirty="0">
                <a:latin typeface="Source Code Pro Medium"/>
                <a:cs typeface="Source Code Pro Medium"/>
              </a:rPr>
              <a:t>_&gt; </a:t>
            </a:r>
            <a:r>
              <a:rPr lang="en-US" sz="1200" dirty="0" err="1">
                <a:latin typeface="Source Code Pro Medium"/>
                <a:cs typeface="Source Code Pro Medium"/>
              </a:rPr>
              <a:t>oper</a:t>
            </a:r>
            <a:r>
              <a:rPr lang="en-US" sz="1200" dirty="0">
                <a:latin typeface="Source Code Pro Medium"/>
                <a:cs typeface="Source Code Pro Medium"/>
              </a:rPr>
              <a:t>_;</a:t>
            </a:r>
            <a:endParaRPr lang="en-GB" sz="1200" dirty="0">
              <a:latin typeface="Source Code Pro Medium"/>
              <a:cs typeface="Source Code Pro Medium"/>
            </a:endParaRPr>
          </a:p>
          <a:p>
            <a:r>
              <a:rPr lang="mr-IN" sz="1200" dirty="0">
                <a:latin typeface="Source Code Pro Medium"/>
                <a:cs typeface="Source Code Pro Medium"/>
              </a:rPr>
              <a:t>};</a:t>
            </a:r>
            <a:endParaRPr lang="en-US" sz="1200" dirty="0">
              <a:latin typeface="Source Code Pro Medium"/>
              <a:cs typeface="Source Code Pro Medium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889A9-A00B-A44E-B9A5-1402F813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ObsOperator</a:t>
            </a:r>
            <a:r>
              <a:rPr lang="en-US" dirty="0"/>
              <a:t> interface (from OOPS)</a:t>
            </a:r>
          </a:p>
        </p:txBody>
      </p:sp>
    </p:spTree>
    <p:extLst>
      <p:ext uri="{BB962C8B-B14F-4D97-AF65-F5344CB8AC3E}">
        <p14:creationId xmlns:p14="http://schemas.microsoft.com/office/powerpoint/2010/main" val="26741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BFB-F169-8146-93DD-EE61AB7A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ObsOperator</a:t>
            </a:r>
            <a:r>
              <a:rPr lang="en-US" sz="3600" dirty="0"/>
              <a:t>::variables()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E22E-230B-5B46-A87C-298AF5F4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8940"/>
            <a:ext cx="8229600" cy="3394575"/>
          </a:xfrm>
        </p:spPr>
        <p:txBody>
          <a:bodyPr/>
          <a:lstStyle/>
          <a:p>
            <a:pPr marL="25400" indent="0">
              <a:buNone/>
            </a:pPr>
            <a:r>
              <a:rPr lang="en-US" sz="2000" dirty="0" err="1"/>
              <a:t>ObsOperator</a:t>
            </a:r>
            <a:r>
              <a:rPr lang="en-US" sz="2000" dirty="0"/>
              <a:t> specifies list of variables that are requested from the model. </a:t>
            </a:r>
          </a:p>
          <a:p>
            <a:pPr marL="25400" indent="0">
              <a:buNone/>
            </a:pPr>
            <a:r>
              <a:rPr lang="en-US" sz="2000" dirty="0"/>
              <a:t>Sometimes it’s dependent on what needs to be simulated in the </a:t>
            </a:r>
            <a:r>
              <a:rPr lang="en-US" sz="2000" dirty="0" err="1"/>
              <a:t>ObsOperator</a:t>
            </a:r>
            <a:r>
              <a:rPr lang="en-US" sz="2000" dirty="0"/>
              <a:t>. In the example below, one would need </a:t>
            </a:r>
            <a:r>
              <a:rPr lang="en-US" sz="2000" dirty="0" err="1"/>
              <a:t>air_temperature</a:t>
            </a:r>
            <a:r>
              <a:rPr lang="en-US" sz="2000" dirty="0"/>
              <a:t>, </a:t>
            </a:r>
            <a:r>
              <a:rPr lang="en-US" sz="2000" dirty="0" err="1"/>
              <a:t>eastward_wind</a:t>
            </a:r>
            <a:r>
              <a:rPr lang="en-US" sz="2000" dirty="0"/>
              <a:t> and </a:t>
            </a:r>
            <a:r>
              <a:rPr lang="en-US" sz="2000" dirty="0" err="1"/>
              <a:t>air_pressure</a:t>
            </a:r>
            <a:r>
              <a:rPr lang="en-US" sz="2000" dirty="0"/>
              <a:t> (for interpolation) from the model: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01A98-F38C-1E40-99D2-76A9F172FA4B}"/>
              </a:ext>
            </a:extLst>
          </p:cNvPr>
          <p:cNvSpPr/>
          <p:nvPr/>
        </p:nvSpPr>
        <p:spPr>
          <a:xfrm>
            <a:off x="525868" y="2786227"/>
            <a:ext cx="737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ObsTypes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- </a:t>
            </a:r>
            <a:r>
              <a:rPr lang="en-US" sz="1600" dirty="0" err="1">
                <a:latin typeface="Courier" pitchFamily="2" charset="0"/>
              </a:rPr>
              <a:t>ObsSpace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    ...</a:t>
            </a:r>
          </a:p>
          <a:p>
            <a:r>
              <a:rPr lang="en-US" sz="1600" dirty="0">
                <a:latin typeface="Courier" pitchFamily="2" charset="0"/>
              </a:rPr>
              <a:t>    simulate:</a:t>
            </a:r>
          </a:p>
          <a:p>
            <a:r>
              <a:rPr lang="en-US" sz="1600" dirty="0">
                <a:latin typeface="Courier" pitchFamily="2" charset="0"/>
              </a:rPr>
              <a:t>      variables: [</a:t>
            </a:r>
            <a:r>
              <a:rPr lang="en-US" sz="1600" dirty="0" err="1">
                <a:latin typeface="Courier" pitchFamily="2" charset="0"/>
              </a:rPr>
              <a:t>air_temperature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eastward_wind</a:t>
            </a:r>
            <a:r>
              <a:rPr lang="en-US" sz="1600" dirty="0">
                <a:latin typeface="Courier" pitchFamily="2" charset="0"/>
              </a:rPr>
              <a:t>]</a:t>
            </a:r>
          </a:p>
          <a:p>
            <a:r>
              <a:rPr lang="en-US" sz="1600" dirty="0">
                <a:latin typeface="Courier" pitchFamily="2" charset="0"/>
              </a:rPr>
              <a:t>  </a:t>
            </a:r>
            <a:r>
              <a:rPr lang="en-US" sz="1600" dirty="0" err="1">
                <a:latin typeface="Courier" pitchFamily="2" charset="0"/>
              </a:rPr>
              <a:t>ObsOperator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name: Radiosonde</a:t>
            </a:r>
            <a:endParaRPr lang="en-US" sz="1600" dirty="0">
              <a:solidFill>
                <a:srgbClr val="0070C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6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BFB-F169-8146-93DD-EE61AB7A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ObsOperator</a:t>
            </a:r>
            <a:r>
              <a:rPr lang="en-US" sz="3200" dirty="0"/>
              <a:t>::locations()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E22E-230B-5B46-A87C-298AF5F4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8940"/>
            <a:ext cx="8229600" cy="3394575"/>
          </a:xfrm>
        </p:spPr>
        <p:txBody>
          <a:bodyPr/>
          <a:lstStyle/>
          <a:p>
            <a:r>
              <a:rPr lang="en-US" sz="2000" dirty="0" err="1"/>
              <a:t>ObsOperator</a:t>
            </a:r>
            <a:r>
              <a:rPr lang="en-US" sz="2000" dirty="0"/>
              <a:t> specifies list of locations where it needs </a:t>
            </a:r>
            <a:r>
              <a:rPr lang="en-US" sz="2000" dirty="0" err="1"/>
              <a:t>GeoVaLs</a:t>
            </a:r>
            <a:r>
              <a:rPr lang="en-US" sz="2000" dirty="0"/>
              <a:t> (observation locations).</a:t>
            </a:r>
          </a:p>
          <a:p>
            <a:r>
              <a:rPr lang="en-US" sz="2000" dirty="0"/>
              <a:t>Currently all UFOs (except ROPP2D) use the same method (implemented once in </a:t>
            </a:r>
            <a:r>
              <a:rPr lang="en-US" sz="2000" dirty="0" err="1"/>
              <a:t>ObsOperatorBase</a:t>
            </a:r>
            <a:r>
              <a:rPr lang="en-US" sz="2000" dirty="0"/>
              <a:t> – no code duplication!) for creating a list of locations. This method queries </a:t>
            </a:r>
            <a:r>
              <a:rPr lang="en-US" sz="2000" dirty="0" err="1"/>
              <a:t>ObsSpace</a:t>
            </a:r>
            <a:r>
              <a:rPr lang="en-US" sz="2000" dirty="0"/>
              <a:t> about latitude, longitude and time of observations and fills in Locations class. </a:t>
            </a:r>
          </a:p>
        </p:txBody>
      </p:sp>
    </p:spTree>
    <p:extLst>
      <p:ext uri="{BB962C8B-B14F-4D97-AF65-F5344CB8AC3E}">
        <p14:creationId xmlns:p14="http://schemas.microsoft.com/office/powerpoint/2010/main" val="412215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LinearObsOperators</a:t>
            </a:r>
            <a:r>
              <a:rPr lang="en-US" sz="3200" dirty="0"/>
              <a:t> and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LinearObsOperators</a:t>
            </a:r>
            <a:r>
              <a:rPr lang="en-US" sz="2000" dirty="0"/>
              <a:t> are created at runtime using a factory class, like </a:t>
            </a:r>
            <a:r>
              <a:rPr lang="en-US" sz="2000" dirty="0" err="1"/>
              <a:t>ObsOperators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LinearObsOperators</a:t>
            </a:r>
            <a:r>
              <a:rPr lang="en-US" sz="2000" dirty="0"/>
              <a:t> are created with the same name as </a:t>
            </a:r>
            <a:r>
              <a:rPr lang="en-US" sz="2000" dirty="0" err="1"/>
              <a:t>ObsOperators</a:t>
            </a:r>
            <a:r>
              <a:rPr lang="en-US" sz="2000" dirty="0"/>
              <a:t> and use the same </a:t>
            </a:r>
            <a:r>
              <a:rPr lang="en-US" sz="2000" dirty="0" err="1"/>
              <a:t>yaml</a:t>
            </a:r>
            <a:r>
              <a:rPr lang="en-US" sz="2000" dirty="0"/>
              <a:t> section for initialization:</a:t>
            </a:r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2CD9FF-97E3-0047-B6A4-C6F95FB7D933}"/>
              </a:ext>
            </a:extLst>
          </p:cNvPr>
          <p:cNvSpPr txBox="1">
            <a:spLocks/>
          </p:cNvSpPr>
          <p:nvPr/>
        </p:nvSpPr>
        <p:spPr>
          <a:xfrm>
            <a:off x="560173" y="2571750"/>
            <a:ext cx="8229600" cy="217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>
                <a:latin typeface="Courier" pitchFamily="2" charset="0"/>
              </a:rPr>
              <a:t>ObsTypes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Courier" pitchFamily="2" charset="0"/>
              </a:rPr>
              <a:t>ObsSpace</a:t>
            </a: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: ...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    name: CRTM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       # name in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and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LinearObsOperator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                     # factories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165718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065" y="954920"/>
            <a:ext cx="8266670" cy="4154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template</a:t>
            </a:r>
            <a:r>
              <a:rPr lang="en-US" sz="1200" dirty="0">
                <a:latin typeface="Source Code Pro Medium"/>
                <a:cs typeface="Source Code Pro Medium"/>
              </a:rPr>
              <a:t> &lt;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typename</a:t>
            </a:r>
            <a:r>
              <a:rPr lang="en-US" sz="1200" dirty="0">
                <a:latin typeface="Source Code Pro Medium"/>
                <a:cs typeface="Source Code Pro Medium"/>
              </a:rPr>
              <a:t> MODEL&gt;</a:t>
            </a:r>
          </a:p>
          <a:p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class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LinearObsOperator</a:t>
            </a:r>
            <a:r>
              <a:rPr lang="en-US" sz="1200" dirty="0">
                <a:latin typeface="Source Code Pro Medium"/>
                <a:cs typeface="Source Code Pro Medium"/>
              </a:rPr>
              <a:t> :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public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util</a:t>
            </a:r>
            <a:r>
              <a:rPr lang="en-US" sz="1200" dirty="0">
                <a:latin typeface="Source Code Pro Medium"/>
                <a:cs typeface="Source Code Pro Medium"/>
              </a:rPr>
              <a:t>::Printable,</a:t>
            </a:r>
          </a:p>
          <a:p>
            <a:r>
              <a:rPr lang="mr-IN" sz="1200" dirty="0">
                <a:latin typeface="Source Code Pro Medium"/>
                <a:cs typeface="Source Code Pro Medium"/>
              </a:rPr>
              <a:t>                          </a:t>
            </a:r>
            <a:r>
              <a:rPr lang="mr-IN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private</a:t>
            </a:r>
            <a:r>
              <a:rPr lang="mr-IN" sz="1200" dirty="0">
                <a:latin typeface="Source Code Pro Medium"/>
                <a:cs typeface="Source Code Pro Medium"/>
              </a:rPr>
              <a:t> boost::noncopyable,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                       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private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util</a:t>
            </a:r>
            <a:r>
              <a:rPr lang="en-US" sz="1200" dirty="0">
                <a:latin typeface="Source Code Pro Medium"/>
                <a:cs typeface="Source Code Pro Medium"/>
              </a:rPr>
              <a:t>::</a:t>
            </a:r>
            <a:r>
              <a:rPr lang="en-US" sz="1200" dirty="0" err="1">
                <a:latin typeface="Source Code Pro Medium"/>
                <a:cs typeface="Source Code Pro Medium"/>
              </a:rPr>
              <a:t>ObjectCounter</a:t>
            </a:r>
            <a:r>
              <a:rPr lang="en-US" sz="1200" dirty="0">
                <a:latin typeface="Source Code Pro Medium"/>
                <a:cs typeface="Source Code Pro Medium"/>
              </a:rPr>
              <a:t>&lt;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LinearObsOperator</a:t>
            </a:r>
            <a:r>
              <a:rPr lang="en-US" sz="1200" dirty="0">
                <a:latin typeface="Source Code Pro Medium"/>
                <a:cs typeface="Source Code Pro Medium"/>
              </a:rPr>
              <a:t>&lt;MODEL&gt; &gt; {</a:t>
            </a:r>
          </a:p>
          <a:p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public</a:t>
            </a:r>
            <a:r>
              <a:rPr lang="en-US" sz="1200" dirty="0">
                <a:latin typeface="Source Code Pro Medium"/>
                <a:cs typeface="Source Code Pro Medium"/>
              </a:rPr>
              <a:t>:</a:t>
            </a:r>
          </a:p>
          <a:p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  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LinearObsOperator</a:t>
            </a:r>
            <a:r>
              <a:rPr lang="en-US" sz="1200" dirty="0">
                <a:latin typeface="Source Code Pro Medium"/>
                <a:cs typeface="Source Code Pro Medium"/>
              </a:rPr>
              <a:t>(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ObsSpace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>
                <a:solidFill>
                  <a:srgbClr val="00B050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eckit</a:t>
            </a:r>
            <a:r>
              <a:rPr lang="en-US" sz="1200" dirty="0">
                <a:latin typeface="Source Code Pro Medium"/>
                <a:cs typeface="Source Code Pro Medium"/>
              </a:rPr>
              <a:t>::Configuration &amp;);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~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LinearObsOperator</a:t>
            </a:r>
            <a:r>
              <a:rPr lang="en-US" sz="1200" dirty="0">
                <a:latin typeface="Source Code Pro Medium"/>
                <a:cs typeface="Source Code Pro Medium"/>
              </a:rPr>
              <a:t>();</a:t>
            </a:r>
          </a:p>
          <a:p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/// Interfacing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</a:t>
            </a:r>
            <a:r>
              <a:rPr lang="en-US" sz="1200" dirty="0">
                <a:latin typeface="Source Code Pro Medium"/>
                <a:cs typeface="Source Code Pro Medium"/>
              </a:rPr>
              <a:t>_ &amp; 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linearobsoperator</a:t>
            </a:r>
            <a:r>
              <a:rPr lang="en-US" sz="1200" dirty="0">
                <a:latin typeface="Source Code Pro Medium"/>
                <a:cs typeface="Source Code Pro Medium"/>
              </a:rPr>
              <a:t>()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{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return</a:t>
            </a:r>
            <a:r>
              <a:rPr lang="en-US" sz="1200" dirty="0">
                <a:latin typeface="Source Code Pro Medium"/>
                <a:cs typeface="Source Code Pro Medium"/>
              </a:rPr>
              <a:t> *</a:t>
            </a:r>
            <a:r>
              <a:rPr lang="en-US" sz="1200" dirty="0" err="1">
                <a:latin typeface="Source Code Pro Medium"/>
                <a:cs typeface="Source Code Pro Medium"/>
              </a:rPr>
              <a:t>oper</a:t>
            </a:r>
            <a:r>
              <a:rPr lang="en-US" sz="1200" dirty="0">
                <a:latin typeface="Source Code Pro Medium"/>
                <a:cs typeface="Source Code Pro Medium"/>
              </a:rPr>
              <a:t>_;}</a:t>
            </a:r>
          </a:p>
          <a:p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/// </a:t>
            </a:r>
            <a:r>
              <a:rPr lang="en-US" sz="1200" dirty="0" err="1">
                <a:solidFill>
                  <a:srgbClr val="400BD9"/>
                </a:solidFill>
                <a:latin typeface="Source Code Pro Medium"/>
                <a:cs typeface="Source Code Pro Medium"/>
              </a:rPr>
              <a:t>Obs</a:t>
            </a:r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 Operators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setTrajectory</a:t>
            </a:r>
            <a:r>
              <a:rPr lang="en-US" sz="1200" dirty="0">
                <a:latin typeface="Source Code Pro Medium"/>
                <a:cs typeface="Source Code Pro Medium"/>
              </a:rPr>
              <a:t>(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GeoVaLs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ObsAuxControl</a:t>
            </a:r>
            <a:r>
              <a:rPr lang="en-US" sz="1200" dirty="0">
                <a:latin typeface="Source Code Pro Medium"/>
                <a:cs typeface="Source Code Pro Medium"/>
              </a:rPr>
              <a:t>_ &amp;);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simulateObsTL</a:t>
            </a:r>
            <a:r>
              <a:rPr lang="en-US" sz="1200" dirty="0">
                <a:latin typeface="Source Code Pro Medium"/>
                <a:cs typeface="Source Code Pro Medium"/>
              </a:rPr>
              <a:t>(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GeoVaLs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 err="1">
                <a:latin typeface="Source Code Pro Medium"/>
                <a:cs typeface="Source Code Pro Medium"/>
              </a:rPr>
              <a:t>ObsVector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ObsAuxIncrement</a:t>
            </a:r>
            <a:r>
              <a:rPr lang="en-US" sz="1200" dirty="0">
                <a:latin typeface="Source Code Pro Medium"/>
                <a:cs typeface="Source Code Pro Medium"/>
              </a:rPr>
              <a:t>_ &amp;)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simulateObsAD</a:t>
            </a:r>
            <a:r>
              <a:rPr lang="en-US" sz="1200" dirty="0">
                <a:latin typeface="Source Code Pro Medium"/>
                <a:cs typeface="Source Code Pro Medium"/>
              </a:rPr>
              <a:t>(</a:t>
            </a:r>
            <a:r>
              <a:rPr lang="en-US" sz="1200" dirty="0" err="1">
                <a:latin typeface="Source Code Pro Medium"/>
                <a:cs typeface="Source Code Pro Medium"/>
              </a:rPr>
              <a:t>GeoVaLs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 err="1">
                <a:latin typeface="Source Code Pro Medium"/>
                <a:cs typeface="Source Code Pro Medium"/>
              </a:rPr>
              <a:t>ObsVector</a:t>
            </a:r>
            <a:r>
              <a:rPr lang="en-US" sz="1200" dirty="0">
                <a:latin typeface="Source Code Pro Medium"/>
                <a:cs typeface="Source Code Pro Medium"/>
              </a:rPr>
              <a:t>_ &amp;, </a:t>
            </a:r>
            <a:r>
              <a:rPr lang="en-US" sz="1200" dirty="0" err="1">
                <a:latin typeface="Source Code Pro Medium"/>
                <a:cs typeface="Source Code Pro Medium"/>
              </a:rPr>
              <a:t>ObsAuxIncrement</a:t>
            </a:r>
            <a:r>
              <a:rPr lang="en-US" sz="1200" dirty="0">
                <a:latin typeface="Source Code Pro Medium"/>
                <a:cs typeface="Source Code Pro Medium"/>
              </a:rPr>
              <a:t>_ &amp;)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/// Other</a:t>
            </a:r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 Variables &amp; variables()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  </a:t>
            </a:r>
            <a:r>
              <a:rPr lang="en-US" sz="1200" dirty="0">
                <a:solidFill>
                  <a:srgbClr val="400BD9"/>
                </a:solidFill>
                <a:latin typeface="Source Code Pro Medium"/>
                <a:cs typeface="Source Code Pro Medium"/>
              </a:rPr>
              <a:t>// Required inputs variables from </a:t>
            </a:r>
            <a:r>
              <a:rPr lang="en-US" sz="1200" dirty="0" err="1">
                <a:solidFill>
                  <a:srgbClr val="400BD9"/>
                </a:solidFill>
                <a:latin typeface="Source Code Pro Medium"/>
                <a:cs typeface="Source Code Pro Medium"/>
              </a:rPr>
              <a:t>LinearModel</a:t>
            </a:r>
            <a:endParaRPr lang="en-US" sz="1200" dirty="0">
              <a:latin typeface="Source Code Pro Medium"/>
              <a:cs typeface="Source Code Pro Medium"/>
            </a:endParaRPr>
          </a:p>
          <a:p>
            <a:endParaRPr lang="en-US" sz="1200" dirty="0">
              <a:latin typeface="Source Code Pro Medium"/>
              <a:cs typeface="Source Code Pro Medium"/>
            </a:endParaRPr>
          </a:p>
          <a:p>
            <a:r>
              <a:rPr lang="en-US" sz="1200" dirty="0">
                <a:latin typeface="Source Code Pro Medium"/>
                <a:cs typeface="Source Code Pro Medium"/>
              </a:rPr>
              <a:t> </a:t>
            </a:r>
            <a:r>
              <a:rPr lang="en-US" sz="1200" dirty="0">
                <a:solidFill>
                  <a:srgbClr val="C1651C"/>
                </a:solidFill>
                <a:latin typeface="Source Code Pro Medium"/>
                <a:cs typeface="Source Code Pro Medium"/>
              </a:rPr>
              <a:t>private</a:t>
            </a:r>
            <a:r>
              <a:rPr lang="en-US" sz="1200" dirty="0">
                <a:latin typeface="Source Code Pro Medium"/>
                <a:cs typeface="Source Code Pro Medium"/>
              </a:rPr>
              <a:t>: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</a:t>
            </a:r>
            <a:r>
              <a:rPr lang="en-US" sz="12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200" dirty="0">
                <a:latin typeface="Source Code Pro Medium"/>
                <a:cs typeface="Source Code Pro Medium"/>
              </a:rPr>
              <a:t> print(</a:t>
            </a:r>
            <a:r>
              <a:rPr lang="en-US" sz="1200" dirty="0" err="1">
                <a:latin typeface="Source Code Pro Medium"/>
                <a:cs typeface="Source Code Pro Medium"/>
              </a:rPr>
              <a:t>std</a:t>
            </a:r>
            <a:r>
              <a:rPr lang="en-US" sz="1200" dirty="0">
                <a:latin typeface="Source Code Pro Medium"/>
                <a:cs typeface="Source Code Pro Medium"/>
              </a:rPr>
              <a:t>::</a:t>
            </a:r>
            <a:r>
              <a:rPr lang="en-US" sz="1200" dirty="0" err="1">
                <a:latin typeface="Source Code Pro Medium"/>
                <a:cs typeface="Source Code Pro Medium"/>
              </a:rPr>
              <a:t>ostream</a:t>
            </a:r>
            <a:r>
              <a:rPr lang="en-US" sz="1200" dirty="0">
                <a:latin typeface="Source Code Pro Medium"/>
                <a:cs typeface="Source Code Pro Medium"/>
              </a:rPr>
              <a:t> &amp;) </a:t>
            </a:r>
            <a:r>
              <a:rPr lang="en-US" sz="12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200" dirty="0"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200" dirty="0">
                <a:latin typeface="Source Code Pro Medium"/>
                <a:cs typeface="Source Code Pro Medium"/>
              </a:rPr>
              <a:t>  boost::</a:t>
            </a:r>
            <a:r>
              <a:rPr lang="en-US" sz="1200" dirty="0" err="1">
                <a:latin typeface="Source Code Pro Medium"/>
                <a:cs typeface="Source Code Pro Medium"/>
              </a:rPr>
              <a:t>scoped_ptr</a:t>
            </a:r>
            <a:r>
              <a:rPr lang="en-US" sz="1200" dirty="0">
                <a:latin typeface="Source Code Pro Medium"/>
                <a:cs typeface="Source Code Pro Medium"/>
              </a:rPr>
              <a:t>&lt;</a:t>
            </a:r>
            <a:r>
              <a:rPr lang="en-US" sz="1200" dirty="0" err="1">
                <a:latin typeface="Source Code Pro Medium"/>
                <a:cs typeface="Source Code Pro Medium"/>
              </a:rPr>
              <a:t>LinearObsOperBase</a:t>
            </a:r>
            <a:r>
              <a:rPr lang="en-US" sz="1200" dirty="0">
                <a:latin typeface="Source Code Pro Medium"/>
                <a:cs typeface="Source Code Pro Medium"/>
              </a:rPr>
              <a:t>_&gt; </a:t>
            </a:r>
            <a:r>
              <a:rPr lang="en-US" sz="1200" dirty="0" err="1">
                <a:latin typeface="Source Code Pro Medium"/>
                <a:cs typeface="Source Code Pro Medium"/>
              </a:rPr>
              <a:t>oper</a:t>
            </a:r>
            <a:r>
              <a:rPr lang="en-US" sz="1200" dirty="0">
                <a:latin typeface="Source Code Pro Medium"/>
                <a:cs typeface="Source Code Pro Medium"/>
              </a:rPr>
              <a:t>_;</a:t>
            </a:r>
          </a:p>
          <a:p>
            <a:r>
              <a:rPr lang="mr-IN" sz="1200" dirty="0">
                <a:latin typeface="Source Code Pro Medium"/>
                <a:cs typeface="Source Code Pro Medium"/>
              </a:rPr>
              <a:t>};</a:t>
            </a:r>
            <a:endParaRPr lang="en-US" sz="1200" dirty="0">
              <a:latin typeface="Source Code Pro Medium"/>
              <a:cs typeface="Source Code Pro Medium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B1EEB-765B-2848-9465-57710B90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/>
              <a:t>LinearObsOperator</a:t>
            </a:r>
            <a:r>
              <a:rPr lang="en-US" sz="3200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69043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BFB-F169-8146-93DD-EE61AB7A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LinearObsOperator</a:t>
            </a:r>
            <a:r>
              <a:rPr lang="en-US" sz="3200" dirty="0"/>
              <a:t>::variables()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E22E-230B-5B46-A87C-298AF5F4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8940"/>
            <a:ext cx="8229600" cy="33945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Similar to </a:t>
            </a:r>
            <a:r>
              <a:rPr lang="en-US" sz="2000" dirty="0" err="1"/>
              <a:t>ObsOperator</a:t>
            </a:r>
            <a:r>
              <a:rPr lang="en-US" sz="2000" dirty="0"/>
              <a:t>, </a:t>
            </a:r>
            <a:r>
              <a:rPr lang="en-US" sz="2000" dirty="0" err="1"/>
              <a:t>LinearObsOperator</a:t>
            </a:r>
            <a:r>
              <a:rPr lang="en-US" sz="2000" dirty="0"/>
              <a:t> specifies list of variables that are requested from the model for computing TL and AD.</a:t>
            </a:r>
          </a:p>
          <a:p>
            <a:pPr marL="0" indent="0">
              <a:buNone/>
            </a:pPr>
            <a:r>
              <a:rPr lang="en-US" sz="2000" dirty="0"/>
              <a:t>Note: </a:t>
            </a:r>
            <a:r>
              <a:rPr lang="en-US" sz="2000" dirty="0" err="1"/>
              <a:t>ObsOperator</a:t>
            </a:r>
            <a:r>
              <a:rPr lang="en-US" sz="2000" dirty="0"/>
              <a:t>::variables can be different from </a:t>
            </a:r>
            <a:r>
              <a:rPr lang="en-US" sz="2000" dirty="0" err="1"/>
              <a:t>LinearObsOperator</a:t>
            </a:r>
            <a:r>
              <a:rPr lang="en-US" sz="2000" dirty="0"/>
              <a:t>::variables, for example:</a:t>
            </a:r>
          </a:p>
          <a:p>
            <a:pPr marL="368300" lvl="6" indent="-342900">
              <a:buFont typeface="Arial" panose="020B0604020202020204" pitchFamily="34" charset="0"/>
              <a:buChar char="•"/>
            </a:pPr>
            <a:r>
              <a:rPr lang="en-US" dirty="0"/>
              <a:t>Vertical interpolation </a:t>
            </a:r>
            <a:r>
              <a:rPr lang="en-US" dirty="0" err="1"/>
              <a:t>ObsOperator</a:t>
            </a:r>
            <a:r>
              <a:rPr lang="en-US" dirty="0"/>
              <a:t>:</a:t>
            </a:r>
          </a:p>
          <a:p>
            <a:pPr marL="825500" lvl="7" indent="-342900">
              <a:buFont typeface="Arial" panose="020B0604020202020204" pitchFamily="34" charset="0"/>
              <a:buChar char="•"/>
            </a:pPr>
            <a:r>
              <a:rPr lang="en-US" dirty="0" err="1"/>
              <a:t>ObsOperator</a:t>
            </a:r>
            <a:r>
              <a:rPr lang="en-US" dirty="0"/>
              <a:t> requests </a:t>
            </a:r>
            <a:r>
              <a:rPr lang="en-US" dirty="0" err="1"/>
              <a:t>air_temperature</a:t>
            </a:r>
            <a:r>
              <a:rPr lang="en-US" dirty="0"/>
              <a:t> and </a:t>
            </a:r>
            <a:r>
              <a:rPr lang="en-US" dirty="0" err="1"/>
              <a:t>air_pressure</a:t>
            </a:r>
            <a:r>
              <a:rPr lang="en-US" dirty="0"/>
              <a:t>,</a:t>
            </a:r>
          </a:p>
          <a:p>
            <a:pPr marL="825500" lvl="7" indent="-342900">
              <a:buFont typeface="Arial" panose="020B0604020202020204" pitchFamily="34" charset="0"/>
              <a:buChar char="•"/>
            </a:pPr>
            <a:r>
              <a:rPr lang="en-US" dirty="0" err="1"/>
              <a:t>LinearObsOperator</a:t>
            </a:r>
            <a:r>
              <a:rPr lang="en-US" dirty="0"/>
              <a:t> only updates </a:t>
            </a:r>
            <a:r>
              <a:rPr lang="en-US" dirty="0" err="1"/>
              <a:t>air_temperature</a:t>
            </a:r>
            <a:r>
              <a:rPr lang="en-US" dirty="0"/>
              <a:t>.</a:t>
            </a:r>
          </a:p>
          <a:p>
            <a:pPr marL="368300" lvl="7" indent="-342900">
              <a:buFont typeface="Arial" panose="020B0604020202020204" pitchFamily="34" charset="0"/>
              <a:buChar char="•"/>
            </a:pPr>
            <a:r>
              <a:rPr lang="en-US" dirty="0"/>
              <a:t>CRTM: </a:t>
            </a:r>
          </a:p>
          <a:p>
            <a:pPr marL="825500" lvl="8" indent="-342900">
              <a:buFont typeface="Arial" panose="020B0604020202020204" pitchFamily="34" charset="0"/>
              <a:buChar char="•"/>
            </a:pPr>
            <a:r>
              <a:rPr lang="en-US" dirty="0" err="1"/>
              <a:t>ObsOperator</a:t>
            </a:r>
            <a:r>
              <a:rPr lang="en-US" dirty="0"/>
              <a:t> requests a lot of surface variables,</a:t>
            </a:r>
          </a:p>
          <a:p>
            <a:pPr marL="825500" lvl="8" indent="-342900">
              <a:buFont typeface="Arial" panose="020B0604020202020204" pitchFamily="34" charset="0"/>
              <a:buChar char="•"/>
            </a:pPr>
            <a:r>
              <a:rPr lang="en-US" dirty="0" err="1"/>
              <a:t>LinearObsOperator</a:t>
            </a:r>
            <a:r>
              <a:rPr lang="en-US" dirty="0"/>
              <a:t> doesn’t update any of those</a:t>
            </a:r>
          </a:p>
        </p:txBody>
      </p:sp>
    </p:spTree>
    <p:extLst>
      <p:ext uri="{BB962C8B-B14F-4D97-AF65-F5344CB8AC3E}">
        <p14:creationId xmlns:p14="http://schemas.microsoft.com/office/powerpoint/2010/main" val="244925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B90-68ED-904D-94E2-85EEF82A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</a:t>
            </a:r>
            <a:r>
              <a:rPr lang="en-US" sz="3200" dirty="0" err="1"/>
              <a:t>LinearObsOperator</a:t>
            </a:r>
            <a:r>
              <a:rPr lang="en-US" sz="3200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A4779-12AC-3149-857B-A59742DF0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err="1"/>
                  <a:t>LinearObsOperator</a:t>
                </a:r>
                <a:r>
                  <a:rPr lang="en-US" sz="2000" dirty="0"/>
                  <a:t>::</a:t>
                </a:r>
                <a:r>
                  <a:rPr lang="en-US" sz="2000" dirty="0" err="1"/>
                  <a:t>setTrajectory</a:t>
                </a:r>
                <a:r>
                  <a:rPr lang="en-US" sz="2000" dirty="0"/>
                  <a:t>: calculates the Jacobian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Input: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GeoVaLs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(variables specified in nonlinear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obs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operator)</a:t>
                </a:r>
              </a:p>
              <a:p>
                <a:r>
                  <a:rPr lang="en-US" sz="2000" dirty="0" err="1"/>
                  <a:t>LinearObsOperator</a:t>
                </a:r>
                <a:r>
                  <a:rPr lang="en-US" sz="2000" dirty="0"/>
                  <a:t>::</a:t>
                </a:r>
                <a:r>
                  <a:rPr lang="en-US" sz="2000" dirty="0" err="1"/>
                  <a:t>simulateObsTL</a:t>
                </a:r>
                <a:endParaRPr lang="en-US" sz="2000" dirty="0"/>
              </a:p>
              <a:p>
                <a:pPr lvl="1"/>
                <a:r>
                  <a:rPr lang="en-US" sz="2000" dirty="0"/>
                  <a:t>Input: </a:t>
                </a:r>
                <a:r>
                  <a:rPr lang="en-US" sz="2000" dirty="0">
                    <a:solidFill>
                      <a:srgbClr val="0070C0"/>
                    </a:solidFill>
                  </a:rPr>
                  <a:t>GeoVaLs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(variables specified in TL/AD)</a:t>
                </a:r>
              </a:p>
              <a:p>
                <a:pPr lvl="1"/>
                <a:r>
                  <a:rPr lang="en-US" sz="2000" dirty="0"/>
                  <a:t>Output: </a:t>
                </a:r>
                <a:r>
                  <a:rPr lang="en-US" sz="2000" dirty="0" err="1"/>
                  <a:t>ObsVector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r>
                  <a:rPr lang="en-US" sz="2000" dirty="0" err="1"/>
                  <a:t>LinearObsOperator</a:t>
                </a:r>
                <a:r>
                  <a:rPr lang="en-US" sz="2000" dirty="0"/>
                  <a:t>::</a:t>
                </a:r>
                <a:r>
                  <a:rPr lang="en-US" sz="2000" dirty="0" err="1"/>
                  <a:t>simulateObsAD</a:t>
                </a:r>
                <a:endParaRPr lang="en-US" sz="2000" dirty="0"/>
              </a:p>
              <a:p>
                <a:pPr lvl="1"/>
                <a:r>
                  <a:rPr lang="en-US" sz="2000" dirty="0"/>
                  <a:t>Input: </a:t>
                </a:r>
                <a:r>
                  <a:rPr lang="en-US" sz="2000" dirty="0" err="1"/>
                  <a:t>ObsVector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Output: </a:t>
                </a:r>
                <a:r>
                  <a:rPr lang="en-US" sz="2000" dirty="0">
                    <a:solidFill>
                      <a:srgbClr val="0070C0"/>
                    </a:solidFill>
                  </a:rPr>
                  <a:t>GeoVals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(variables specified in TL/AD)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A4779-12AC-3149-857B-A59742DF0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26119" r="-463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33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Unified Forward Operator (UFO)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88" y="980926"/>
            <a:ext cx="8946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Share observation operators between JCSDA partners       and reduce duplication of work</a:t>
            </a:r>
            <a:endParaRPr lang="en-US" sz="2000" dirty="0"/>
          </a:p>
          <a:p>
            <a:pPr marL="914400" lvl="1" indent="-4572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Taking the model agnostic approach one level down into the observation operators</a:t>
            </a:r>
            <a:endParaRPr lang="en-US" sz="2400" dirty="0"/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endParaRPr lang="en-US" sz="1200" dirty="0"/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Faster use of new observing platforms</a:t>
            </a:r>
          </a:p>
          <a:p>
            <a:pPr marL="914400" lvl="1" indent="-4572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Regular satellite missions are expensive</a:t>
            </a:r>
          </a:p>
          <a:p>
            <a:pPr marL="914400" lvl="1" indent="-4572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Cube-sat have short expected life time</a:t>
            </a:r>
          </a:p>
          <a:p>
            <a:pPr marL="914400" lvl="1" indent="-4572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Include users and instruments science teams</a:t>
            </a:r>
          </a:p>
          <a:p>
            <a:pPr marL="914400" lvl="1" indent="-457200">
              <a:buClr>
                <a:schemeClr val="bg2"/>
              </a:buClr>
              <a:buFont typeface="Arial"/>
              <a:buChar char="•"/>
            </a:pPr>
            <a:endParaRPr lang="en-US" sz="1200" dirty="0"/>
          </a:p>
          <a:p>
            <a:pPr marL="457200" indent="-457200"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Unified Forward Operator (UFO)</a:t>
            </a:r>
            <a:endParaRPr lang="en-US" sz="2000" dirty="0"/>
          </a:p>
          <a:p>
            <a:pPr marL="914400" lvl="1" indent="-45720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Build a community </a:t>
            </a:r>
            <a:r>
              <a:rPr lang="en-US" sz="2000" i="1" dirty="0"/>
              <a:t>app-store </a:t>
            </a:r>
            <a:r>
              <a:rPr lang="en-US" sz="2000" dirty="0"/>
              <a:t>for observation operators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/>
              <a:t>JEDI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Y. </a:t>
            </a:r>
            <a:r>
              <a:rPr lang="en-US" dirty="0" err="1"/>
              <a:t>Trémolet</a:t>
            </a:r>
            <a:r>
              <a:rPr lang="en-US" dirty="0"/>
              <a:t>, JCSDA</a:t>
            </a:r>
          </a:p>
        </p:txBody>
      </p:sp>
    </p:spTree>
    <p:extLst>
      <p:ext uri="{BB962C8B-B14F-4D97-AF65-F5344CB8AC3E}">
        <p14:creationId xmlns:p14="http://schemas.microsoft.com/office/powerpoint/2010/main" val="25475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76ED-F359-F645-8418-B0D22BEF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5" y="1200150"/>
            <a:ext cx="8439665" cy="36931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/>
              <a:t>Andrew Collard, Anna Shlyaeva, Ben Johnson, BJ Jung, </a:t>
            </a:r>
          </a:p>
          <a:p>
            <a:pPr marL="0" indent="0" algn="ctr">
              <a:buNone/>
            </a:pPr>
            <a:r>
              <a:rPr lang="en-US" sz="2400" dirty="0"/>
              <a:t>Cory Martin, Dan </a:t>
            </a:r>
            <a:r>
              <a:rPr lang="en-US" sz="2400" dirty="0" err="1"/>
              <a:t>Holdaway</a:t>
            </a:r>
            <a:r>
              <a:rPr lang="en-US" sz="2400" dirty="0"/>
              <a:t>, David Davies, David Rundle, </a:t>
            </a:r>
          </a:p>
          <a:p>
            <a:pPr marL="0" indent="0" algn="ctr">
              <a:buNone/>
            </a:pPr>
            <a:r>
              <a:rPr lang="en-US" sz="2400" dirty="0"/>
              <a:t>David </a:t>
            </a:r>
            <a:r>
              <a:rPr lang="en-US" sz="2400" dirty="0" err="1"/>
              <a:t>Simonin</a:t>
            </a:r>
            <a:r>
              <a:rPr lang="en-US" sz="2400" dirty="0"/>
              <a:t>, Emily Liu, Francois </a:t>
            </a:r>
            <a:r>
              <a:rPr lang="en-US" sz="2400" dirty="0" err="1"/>
              <a:t>Vandenberghe</a:t>
            </a:r>
            <a:r>
              <a:rPr lang="en-US" sz="2400" dirty="0"/>
              <a:t>,</a:t>
            </a:r>
          </a:p>
          <a:p>
            <a:pPr marL="0" indent="0" algn="ctr">
              <a:buNone/>
            </a:pPr>
            <a:r>
              <a:rPr lang="en-US" sz="2400" dirty="0"/>
              <a:t>Guillaume </a:t>
            </a:r>
            <a:r>
              <a:rPr lang="en-US" sz="2400" dirty="0" err="1"/>
              <a:t>Vernieres</a:t>
            </a:r>
            <a:r>
              <a:rPr lang="en-US" sz="2400" dirty="0"/>
              <a:t>, Hailing Zhang, </a:t>
            </a:r>
            <a:r>
              <a:rPr lang="en-US" sz="2400" dirty="0" err="1"/>
              <a:t>Haixia</a:t>
            </a:r>
            <a:r>
              <a:rPr lang="en-US" sz="2400" dirty="0"/>
              <a:t> Liu, </a:t>
            </a:r>
            <a:r>
              <a:rPr lang="en-US" sz="2400" dirty="0" err="1"/>
              <a:t>Hamideh</a:t>
            </a:r>
            <a:r>
              <a:rPr lang="en-US" sz="2400" dirty="0"/>
              <a:t> Ebrahimi,</a:t>
            </a:r>
          </a:p>
          <a:p>
            <a:pPr marL="0" indent="0" algn="ctr">
              <a:buNone/>
            </a:pPr>
            <a:r>
              <a:rPr lang="en-US" sz="2400" dirty="0"/>
              <a:t> Hui Shao, Hyun-</a:t>
            </a:r>
            <a:r>
              <a:rPr lang="en-US" sz="2400" dirty="0" err="1"/>
              <a:t>Chul</a:t>
            </a:r>
            <a:r>
              <a:rPr lang="en-US" sz="2400" dirty="0"/>
              <a:t> Lee, Jim Rosinski, JJ </a:t>
            </a:r>
            <a:r>
              <a:rPr lang="en-US" sz="2400" dirty="0" err="1"/>
              <a:t>Guerrette</a:t>
            </a:r>
            <a:r>
              <a:rPr lang="en-US" sz="2400" dirty="0"/>
              <a:t>, Li Bi,</a:t>
            </a:r>
          </a:p>
          <a:p>
            <a:pPr marL="0" indent="0" algn="ctr">
              <a:buNone/>
            </a:pPr>
            <a:r>
              <a:rPr lang="en-US" sz="2400" dirty="0"/>
              <a:t>Marek </a:t>
            </a:r>
            <a:r>
              <a:rPr lang="en-US" sz="2400" dirty="0" err="1"/>
              <a:t>Wlasak</a:t>
            </a:r>
            <a:r>
              <a:rPr lang="en-US" sz="2400" dirty="0"/>
              <a:t>, Mariusz </a:t>
            </a:r>
            <a:r>
              <a:rPr lang="en-US" sz="2400" dirty="0" err="1"/>
              <a:t>Pagowski</a:t>
            </a:r>
            <a:r>
              <a:rPr lang="en-US" sz="2400" dirty="0"/>
              <a:t>, Mark </a:t>
            </a:r>
            <a:r>
              <a:rPr lang="en-US" sz="2400" dirty="0" err="1"/>
              <a:t>Miesch</a:t>
            </a:r>
            <a:r>
              <a:rPr lang="en-US" sz="2400" dirty="0"/>
              <a:t>, Mark </a:t>
            </a:r>
            <a:r>
              <a:rPr lang="en-US" sz="2400" dirty="0" err="1"/>
              <a:t>Olah</a:t>
            </a:r>
            <a:r>
              <a:rPr lang="en-US" sz="2400" dirty="0"/>
              <a:t>,</a:t>
            </a:r>
          </a:p>
          <a:p>
            <a:pPr marL="0" indent="0" algn="ctr">
              <a:buNone/>
            </a:pPr>
            <a:r>
              <a:rPr lang="en-US" sz="2400" dirty="0"/>
              <a:t>Maryam Abdi-</a:t>
            </a:r>
            <a:r>
              <a:rPr lang="en-US" sz="2400" dirty="0" err="1"/>
              <a:t>Oskouei</a:t>
            </a:r>
            <a:r>
              <a:rPr lang="en-US" sz="2400" dirty="0"/>
              <a:t>, Ming Hu, Rahul Mahajan, Ricardo </a:t>
            </a:r>
            <a:r>
              <a:rPr lang="en-US" sz="2400" dirty="0" err="1"/>
              <a:t>Todling</a:t>
            </a:r>
            <a:r>
              <a:rPr lang="en-US" sz="2400" dirty="0"/>
              <a:t>,</a:t>
            </a:r>
          </a:p>
          <a:p>
            <a:pPr marL="0" indent="0" algn="ctr">
              <a:buNone/>
            </a:pPr>
            <a:r>
              <a:rPr lang="en-US" sz="2400" dirty="0"/>
              <a:t>Russ </a:t>
            </a:r>
            <a:r>
              <a:rPr lang="en-US" sz="2400" dirty="0" err="1"/>
              <a:t>Treadon</a:t>
            </a:r>
            <a:r>
              <a:rPr lang="en-US" sz="2400" dirty="0"/>
              <a:t>, Steve </a:t>
            </a:r>
            <a:r>
              <a:rPr lang="en-US" sz="2400" dirty="0" err="1"/>
              <a:t>Herbener</a:t>
            </a:r>
            <a:r>
              <a:rPr lang="en-US" sz="2400" dirty="0"/>
              <a:t>, Steve </a:t>
            </a:r>
            <a:r>
              <a:rPr lang="en-US" sz="2400" dirty="0" err="1"/>
              <a:t>Vahl</a:t>
            </a:r>
            <a:r>
              <a:rPr lang="en-US" sz="2400" dirty="0"/>
              <a:t>, Travis </a:t>
            </a:r>
            <a:r>
              <a:rPr lang="en-US" sz="2400" dirty="0" err="1"/>
              <a:t>Sluka</a:t>
            </a:r>
            <a:r>
              <a:rPr lang="en-US" sz="2400" dirty="0"/>
              <a:t>, Xin Zhang,</a:t>
            </a:r>
          </a:p>
          <a:p>
            <a:pPr marL="0" indent="0" algn="ctr">
              <a:buNone/>
            </a:pPr>
            <a:r>
              <a:rPr lang="en-US" sz="2400" dirty="0" err="1"/>
              <a:t>Yali</a:t>
            </a:r>
            <a:r>
              <a:rPr lang="en-US" sz="2400" dirty="0"/>
              <a:t> Wu, Yannick </a:t>
            </a:r>
            <a:r>
              <a:rPr lang="en-US" sz="2400" dirty="0" err="1"/>
              <a:t>Tremolet</a:t>
            </a:r>
            <a:r>
              <a:rPr lang="en-US" sz="2400" dirty="0"/>
              <a:t>, </a:t>
            </a:r>
            <a:r>
              <a:rPr lang="en-US" sz="2400" dirty="0" err="1"/>
              <a:t>Yanqiu</a:t>
            </a:r>
            <a:r>
              <a:rPr lang="en-US" sz="2400" dirty="0"/>
              <a:t> Zhu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AB0863-80AF-F140-873B-D09AA441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UFO contributors</a:t>
            </a:r>
          </a:p>
        </p:txBody>
      </p:sp>
    </p:spTree>
    <p:extLst>
      <p:ext uri="{BB962C8B-B14F-4D97-AF65-F5344CB8AC3E}">
        <p14:creationId xmlns:p14="http://schemas.microsoft.com/office/powerpoint/2010/main" val="39685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377" y="1109314"/>
            <a:ext cx="2846523" cy="3477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Source Code Pro Medium"/>
                <a:cs typeface="Source Code Pro Medium"/>
              </a:rPr>
              <a:t>GeoVaLs</a:t>
            </a:r>
            <a:endParaRPr lang="en-US" sz="2000" dirty="0">
              <a:solidFill>
                <a:schemeClr val="tx1"/>
              </a:solidFill>
              <a:latin typeface="Source Code Pro Medium"/>
              <a:cs typeface="Source Code Pro Medium"/>
            </a:endParaRPr>
          </a:p>
          <a:p>
            <a:r>
              <a:rPr lang="en-US" sz="2000" dirty="0">
                <a:solidFill>
                  <a:schemeClr val="tx1"/>
                </a:solidFill>
                <a:latin typeface="Source Code Pro Medium"/>
                <a:cs typeface="Source Code Pro Medium"/>
              </a:rPr>
              <a:t>Locations</a:t>
            </a:r>
          </a:p>
          <a:p>
            <a:endParaRPr lang="en-US" sz="2000" dirty="0">
              <a:solidFill>
                <a:schemeClr val="tx1"/>
              </a:solidFill>
              <a:latin typeface="Source Code Pro Medium"/>
              <a:cs typeface="Source Code Pro Medium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Source Code Pro Medium"/>
                <a:cs typeface="Source Code Pro Medium"/>
              </a:rPr>
              <a:t>ObsOperator</a:t>
            </a:r>
            <a:endParaRPr lang="en-US" sz="2000" dirty="0">
              <a:solidFill>
                <a:srgbClr val="0070C0"/>
              </a:solidFill>
              <a:latin typeface="Source Code Pro Medium"/>
              <a:cs typeface="Source Code Pro Medium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Source Code Pro Medium"/>
                <a:cs typeface="Source Code Pro Medium"/>
              </a:rPr>
              <a:t>LinearObsOperator</a:t>
            </a:r>
            <a:endParaRPr lang="en-US" sz="2000" dirty="0">
              <a:solidFill>
                <a:srgbClr val="0070C0"/>
              </a:solidFill>
              <a:latin typeface="Source Code Pro Medium"/>
              <a:cs typeface="Source Code Pro Medium"/>
            </a:endParaRPr>
          </a:p>
          <a:p>
            <a:endParaRPr lang="en-US" sz="2000" dirty="0">
              <a:solidFill>
                <a:srgbClr val="0070C0"/>
              </a:solidFill>
              <a:latin typeface="Source Code Pro Medium"/>
              <a:cs typeface="Source Code Pro Medium"/>
            </a:endParaRPr>
          </a:p>
          <a:p>
            <a:r>
              <a:rPr lang="en-US" sz="2000" dirty="0" err="1">
                <a:latin typeface="Source Code Pro Medium"/>
                <a:cs typeface="Source Code Pro Medium"/>
              </a:rPr>
              <a:t>ObsFilter</a:t>
            </a:r>
            <a:endParaRPr lang="en-US" sz="2000" dirty="0">
              <a:latin typeface="Source Code Pro Medium"/>
              <a:cs typeface="Source Code Pro Medium"/>
            </a:endParaRPr>
          </a:p>
          <a:p>
            <a:endParaRPr lang="en-US" sz="2000" dirty="0">
              <a:latin typeface="Source Code Pro Medium"/>
              <a:cs typeface="Source Code Pro Medium"/>
            </a:endParaRPr>
          </a:p>
          <a:p>
            <a:r>
              <a:rPr lang="en-US" sz="2000" dirty="0" err="1">
                <a:latin typeface="Source Code Pro Medium"/>
                <a:cs typeface="Source Code Pro Medium"/>
              </a:rPr>
              <a:t>ObsAuxControl</a:t>
            </a:r>
            <a:endParaRPr lang="en-US" sz="2000" dirty="0">
              <a:latin typeface="Source Code Pro Medium"/>
              <a:cs typeface="Source Code Pro Medium"/>
            </a:endParaRPr>
          </a:p>
          <a:p>
            <a:r>
              <a:rPr lang="en-US" sz="2000" dirty="0" err="1">
                <a:latin typeface="Source Code Pro Medium"/>
                <a:cs typeface="Source Code Pro Medium"/>
              </a:rPr>
              <a:t>ObsAuxIncrement</a:t>
            </a:r>
            <a:endParaRPr lang="en-US" sz="2000" dirty="0">
              <a:latin typeface="Source Code Pro Medium"/>
              <a:cs typeface="Source Code Pro Medium"/>
            </a:endParaRPr>
          </a:p>
          <a:p>
            <a:r>
              <a:rPr lang="en-US" sz="2000" dirty="0" err="1">
                <a:latin typeface="Source Code Pro Medium"/>
                <a:cs typeface="Source Code Pro Medium"/>
              </a:rPr>
              <a:t>ObsAuxCovariance</a:t>
            </a:r>
            <a:endParaRPr lang="en-US" sz="2000" dirty="0">
              <a:latin typeface="Source Code Pro Medium"/>
              <a:cs typeface="Source Code Pro Medium"/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3417796" y="1234011"/>
            <a:ext cx="111221" cy="400106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ight Bracket 6"/>
          <p:cNvSpPr/>
          <p:nvPr/>
        </p:nvSpPr>
        <p:spPr>
          <a:xfrm>
            <a:off x="3417796" y="3610402"/>
            <a:ext cx="111222" cy="894024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3753011" y="1081936"/>
            <a:ext cx="443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ObsOperator</a:t>
            </a:r>
            <a:r>
              <a:rPr lang="en-US" sz="2000" dirty="0"/>
              <a:t> related classes, implemented once for 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11" y="3879682"/>
            <a:ext cx="715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Bias correction related classes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85275-8F0B-244F-8885-DD5A8DC72944}"/>
              </a:ext>
            </a:extLst>
          </p:cNvPr>
          <p:cNvSpPr txBox="1"/>
          <p:nvPr/>
        </p:nvSpPr>
        <p:spPr>
          <a:xfrm>
            <a:off x="3752559" y="2932034"/>
            <a:ext cx="469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QC related classes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2F6CB0-5DCB-744F-8EB8-100283735449}"/>
              </a:ext>
            </a:extLst>
          </p:cNvPr>
          <p:cNvCxnSpPr/>
          <p:nvPr/>
        </p:nvCxnSpPr>
        <p:spPr>
          <a:xfrm>
            <a:off x="3281871" y="3095411"/>
            <a:ext cx="4274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529020A7-F2B4-DF4B-927D-3B17F5B8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OOPS interfaces implemented in UFO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013B496A-A3A5-7C40-9574-310209B0DF61}"/>
              </a:ext>
            </a:extLst>
          </p:cNvPr>
          <p:cNvSpPr/>
          <p:nvPr/>
        </p:nvSpPr>
        <p:spPr>
          <a:xfrm>
            <a:off x="3421461" y="2171644"/>
            <a:ext cx="111221" cy="400106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0B311-353F-1043-A702-1381EB773A9A}"/>
              </a:ext>
            </a:extLst>
          </p:cNvPr>
          <p:cNvSpPr txBox="1"/>
          <p:nvPr/>
        </p:nvSpPr>
        <p:spPr>
          <a:xfrm>
            <a:off x="3752559" y="2139227"/>
            <a:ext cx="4434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ObsOperators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1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Interpolated model state (</a:t>
            </a:r>
            <a:r>
              <a:rPr lang="en-US" sz="3200" dirty="0" err="1"/>
              <a:t>GeoVaLs</a:t>
            </a:r>
            <a:r>
              <a:rPr lang="en-US" sz="3200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63938" y="1382392"/>
            <a:ext cx="6541072" cy="830997"/>
            <a:chOff x="1621099" y="1948499"/>
            <a:chExt cx="8721431" cy="1107997"/>
          </a:xfrm>
          <a:effectLst/>
        </p:grpSpPr>
        <p:cxnSp>
          <p:nvCxnSpPr>
            <p:cNvPr id="26" name="Straight Arrow Connector 25"/>
            <p:cNvCxnSpPr>
              <a:cxnSpLocks/>
              <a:stCxn id="11" idx="2"/>
              <a:endCxn id="10" idx="6"/>
            </p:cNvCxnSpPr>
            <p:nvPr/>
          </p:nvCxnSpPr>
          <p:spPr>
            <a:xfrm flipH="1" flipV="1">
              <a:off x="1621099" y="2502498"/>
              <a:ext cx="1556228" cy="5355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7538043" y="1948499"/>
                  <a:ext cx="2804487" cy="1107997"/>
                </a:xfrm>
                <a:prstGeom prst="ellipse">
                  <a:avLst/>
                </a:pr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ObsVector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043" y="1948499"/>
                  <a:ext cx="2804487" cy="110799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904BD5-11BB-0248-A5C4-8A4EA88F8366}"/>
              </a:ext>
            </a:extLst>
          </p:cNvPr>
          <p:cNvSpPr txBox="1"/>
          <p:nvPr/>
        </p:nvSpPr>
        <p:spPr>
          <a:xfrm>
            <a:off x="5016627" y="1075851"/>
            <a:ext cx="166423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ObsOperator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8B1507-9F8F-CE45-8B11-6F50B5F1FEF2}"/>
              </a:ext>
            </a:extLst>
          </p:cNvPr>
          <p:cNvSpPr/>
          <p:nvPr/>
        </p:nvSpPr>
        <p:spPr>
          <a:xfrm>
            <a:off x="7771089" y="2489609"/>
            <a:ext cx="1114604" cy="63874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A682A-9BFA-9E45-98E9-D724243719EC}"/>
                  </a:ext>
                </a:extLst>
              </p:cNvPr>
              <p:cNvSpPr/>
              <p:nvPr/>
            </p:nvSpPr>
            <p:spPr>
              <a:xfrm>
                <a:off x="412691" y="1382392"/>
                <a:ext cx="1651247" cy="830997"/>
              </a:xfrm>
              <a:prstGeom prst="ellipse">
                <a:avLst/>
              </a:prstGeom>
              <a:solidFill>
                <a:srgbClr val="00B050"/>
              </a:solidFill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State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A682A-9BFA-9E45-98E9-D72424371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1" y="1382392"/>
                <a:ext cx="1651247" cy="83099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920A8B9-DE02-2B4C-A36C-E2D932D8E996}"/>
              </a:ext>
            </a:extLst>
          </p:cNvPr>
          <p:cNvSpPr/>
          <p:nvPr/>
        </p:nvSpPr>
        <p:spPr>
          <a:xfrm>
            <a:off x="3231109" y="1386408"/>
            <a:ext cx="2103365" cy="830997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GeoVaLs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45C2A8-7308-8B48-9293-6548257CEC12}"/>
              </a:ext>
            </a:extLst>
          </p:cNvPr>
          <p:cNvCxnSpPr>
            <a:cxnSpLocks/>
          </p:cNvCxnSpPr>
          <p:nvPr/>
        </p:nvCxnSpPr>
        <p:spPr>
          <a:xfrm flipH="1" flipV="1">
            <a:off x="5334474" y="1793874"/>
            <a:ext cx="1167171" cy="4016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B3B8187-880C-6747-93CE-4CA39EDFEA47}"/>
              </a:ext>
            </a:extLst>
          </p:cNvPr>
          <p:cNvSpPr/>
          <p:nvPr/>
        </p:nvSpPr>
        <p:spPr>
          <a:xfrm>
            <a:off x="7771089" y="3299580"/>
            <a:ext cx="1114604" cy="638745"/>
          </a:xfrm>
          <a:prstGeom prst="ellipse">
            <a:avLst/>
          </a:prstGeom>
          <a:solidFill>
            <a:srgbClr val="E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UFO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2F982-DB9D-5147-BDC2-B426FF851C04}"/>
              </a:ext>
            </a:extLst>
          </p:cNvPr>
          <p:cNvSpPr txBox="1"/>
          <p:nvPr/>
        </p:nvSpPr>
        <p:spPr>
          <a:xfrm>
            <a:off x="1956158" y="1105390"/>
            <a:ext cx="132600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getValues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1CF6F-4282-F94A-901A-20DE22F0EFC9}"/>
              </a:ext>
            </a:extLst>
          </p:cNvPr>
          <p:cNvSpPr txBox="1"/>
          <p:nvPr/>
        </p:nvSpPr>
        <p:spPr>
          <a:xfrm>
            <a:off x="1410269" y="2154614"/>
            <a:ext cx="23487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/>
              <a:t>(model-aware part)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63217-B419-3A49-8AE0-5DC5BBEFF49D}"/>
              </a:ext>
            </a:extLst>
          </p:cNvPr>
          <p:cNvSpPr txBox="1"/>
          <p:nvPr/>
        </p:nvSpPr>
        <p:spPr>
          <a:xfrm>
            <a:off x="4602429" y="2154614"/>
            <a:ext cx="260520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/>
              <a:t>(model-agnostic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3A365D-34C9-BD44-BDEF-1EB268139E13}"/>
                  </a:ext>
                </a:extLst>
              </p:cNvPr>
              <p:cNvSpPr/>
              <p:nvPr/>
            </p:nvSpPr>
            <p:spPr>
              <a:xfrm>
                <a:off x="412690" y="2926096"/>
                <a:ext cx="735839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chemeClr val="tx2"/>
                  </a:buClr>
                </a:pPr>
                <a:r>
                  <a:rPr lang="en-US" sz="2000" dirty="0">
                    <a:solidFill>
                      <a:srgbClr val="00B050"/>
                    </a:solidFill>
                  </a:rPr>
                  <a:t>Model (or grid)-aware part</a:t>
                </a:r>
                <a:r>
                  <a:rPr lang="en-US" sz="2000" dirty="0"/>
                  <a:t>: horizontal interpolation of state variables that </a:t>
                </a:r>
                <a:r>
                  <a:rPr lang="en-US" sz="2000" dirty="0" err="1"/>
                  <a:t>ObsOperator</a:t>
                </a:r>
                <a:r>
                  <a:rPr lang="en-US" sz="2000" dirty="0"/>
                  <a:t> needs to compute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  <a:buClr>
                    <a:schemeClr val="tx2"/>
                  </a:buClr>
                </a:pPr>
                <a:r>
                  <a:rPr lang="en-US" sz="2000" dirty="0">
                    <a:solidFill>
                      <a:srgbClr val="FF0000"/>
                    </a:solidFill>
                  </a:rPr>
                  <a:t>Model-agnostic part</a:t>
                </a:r>
                <a:r>
                  <a:rPr lang="en-US" sz="2000" dirty="0"/>
                  <a:t>: everything that </a:t>
                </a:r>
                <a:r>
                  <a:rPr lang="en-US" sz="2000" dirty="0" err="1"/>
                  <a:t>ObsOperator</a:t>
                </a:r>
                <a:r>
                  <a:rPr lang="en-US" sz="2000" dirty="0"/>
                  <a:t> needs to do after getting model fields interpolated to observation location.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3A365D-34C9-BD44-BDEF-1EB268139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0" y="2926096"/>
                <a:ext cx="7358399" cy="1477328"/>
              </a:xfrm>
              <a:prstGeom prst="rect">
                <a:avLst/>
              </a:prstGeom>
              <a:blipFill>
                <a:blip r:embed="rId4"/>
                <a:stretch>
                  <a:fillRect l="-688" t="-847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60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FD-F6DF-FD46-8006-E309F6AA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Interpolated model state (</a:t>
            </a:r>
            <a:r>
              <a:rPr lang="en-US" sz="3200" dirty="0" err="1"/>
              <a:t>GeoVaLs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303E-9C09-BE49-A9AA-C71214AE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err="1"/>
              <a:t>GeoVaLs</a:t>
            </a:r>
            <a:r>
              <a:rPr lang="en-US" sz="2200" dirty="0"/>
              <a:t> are vertical profiles of requested model variables at observation x-y-t location. Forward operator defines which variables it needs from the model to compute H(x)).</a:t>
            </a:r>
          </a:p>
          <a:p>
            <a:r>
              <a:rPr lang="en-US" sz="2200" dirty="0"/>
              <a:t>Examples:</a:t>
            </a:r>
          </a:p>
          <a:p>
            <a:pPr lvl="1"/>
            <a:r>
              <a:rPr lang="en-US" sz="1900" dirty="0"/>
              <a:t>radiances: vertical profiles of t, q, ozone, pressure; surface variables: wind, SST, land properties, etc.</a:t>
            </a:r>
          </a:p>
          <a:p>
            <a:pPr lvl="1"/>
            <a:r>
              <a:rPr lang="en-US" sz="1900" dirty="0"/>
              <a:t>radiosondes/aircrafts: vertical profiles of pressure (to do vertical interpolation), t, u, v, q</a:t>
            </a:r>
          </a:p>
          <a:p>
            <a:pPr lvl="1"/>
            <a:r>
              <a:rPr lang="en-US" sz="1900" dirty="0"/>
              <a:t>sea ice concentration retrieval:  sea ice concentrations for different ice thickness categories</a:t>
            </a:r>
          </a:p>
          <a:p>
            <a:pPr lvl="1"/>
            <a:r>
              <a:rPr lang="en-US" sz="1900" dirty="0"/>
              <a:t>SST retrieval: SST (observation operator becomes an identity in this case)</a:t>
            </a:r>
          </a:p>
        </p:txBody>
      </p:sp>
    </p:spTree>
    <p:extLst>
      <p:ext uri="{BB962C8B-B14F-4D97-AF65-F5344CB8AC3E}">
        <p14:creationId xmlns:p14="http://schemas.microsoft.com/office/powerpoint/2010/main" val="364796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F639-25E5-1745-8F5E-2EA00D2C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Currently implemented </a:t>
            </a:r>
            <a:r>
              <a:rPr lang="en-US" sz="3200" dirty="0" err="1"/>
              <a:t>ObsOperators</a:t>
            </a:r>
            <a:endParaRPr lang="en-US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D6C81F-24E1-A34E-9F56-ABFC45622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485222"/>
              </p:ext>
            </p:extLst>
          </p:nvPr>
        </p:nvGraphicFramePr>
        <p:xfrm>
          <a:off x="284206" y="882752"/>
          <a:ext cx="8229600" cy="4211320"/>
        </p:xfrm>
        <a:graphic>
          <a:graphicData uri="http://schemas.openxmlformats.org/drawingml/2006/table">
            <a:tbl>
              <a:tblPr firstRow="1" bandRow="1">
                <a:tableStyleId>{588B6CE0-99C9-4972-9613-910CC52C2769}</a:tableStyleId>
              </a:tblPr>
              <a:tblGrid>
                <a:gridCol w="4003589">
                  <a:extLst>
                    <a:ext uri="{9D8B030D-6E8A-4147-A177-3AD203B41FA5}">
                      <a16:colId xmlns:a16="http://schemas.microsoft.com/office/drawing/2014/main" val="3173204735"/>
                    </a:ext>
                  </a:extLst>
                </a:gridCol>
                <a:gridCol w="2434281">
                  <a:extLst>
                    <a:ext uri="{9D8B030D-6E8A-4147-A177-3AD203B41FA5}">
                      <a16:colId xmlns:a16="http://schemas.microsoft.com/office/drawing/2014/main" val="2676694303"/>
                    </a:ext>
                  </a:extLst>
                </a:gridCol>
                <a:gridCol w="1791730">
                  <a:extLst>
                    <a:ext uri="{9D8B030D-6E8A-4147-A177-3AD203B41FA5}">
                      <a16:colId xmlns:a16="http://schemas.microsoft.com/office/drawing/2014/main" val="411214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b="1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b="1" dirty="0"/>
                        <a:t>Where in </a:t>
                      </a:r>
                      <a:r>
                        <a:rPr lang="en-US" sz="1400" b="1" dirty="0" err="1"/>
                        <a:t>ufo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b="1" dirty="0"/>
                        <a:t>Name in the factory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2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/>
                        <a:t>Interface to CRTM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crtm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/>
                        <a:t>CRTM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5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/>
                        <a:t>Interface to CRTM AOD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crtm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Aod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2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spcBef>
                          <a:spcPts val="0"/>
                        </a:spcBef>
                      </a:pPr>
                      <a:r>
                        <a:rPr lang="en-US" sz="1400" dirty="0"/>
                        <a:t>Interface to RTTOV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rttov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/>
                        <a:t>RTTOV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8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/>
                        <a:t>Vertical interpolation in log-pressure (can be used for radiosondes, aircrafts, </a:t>
                      </a:r>
                      <a:r>
                        <a:rPr lang="en-US" sz="1400" dirty="0" err="1"/>
                        <a:t>satwinds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atmvertinterp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/>
                        <a:t>Radiosonde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/>
                        <a:t>Aircraft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Satwind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49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/>
                        <a:t>GNSSRO bending angle following GSI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gnssro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BndGSI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GnssroBndGSI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/>
                        <a:t>GNSSRO refractivity following GSI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gnssro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RefGSI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GnssroRef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79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/>
                        <a:t>GNSSRO bending angle ROPP1D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gnssro</a:t>
                      </a:r>
                      <a:r>
                        <a:rPr lang="en-US" sz="1200" dirty="0"/>
                        <a:t>/BndROPP1D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/>
                        <a:t>GnssroBndROPP1D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3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GNSSRO bending angle ROPP2D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gnssro</a:t>
                      </a:r>
                      <a:r>
                        <a:rPr lang="en-US" sz="1200" dirty="0"/>
                        <a:t>/BndROPP2D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GnssroBndROPP2D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26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“Identity” </a:t>
                      </a:r>
                      <a:r>
                        <a:rPr lang="en-US" sz="1400" dirty="0" err="1"/>
                        <a:t>ObsOperator</a:t>
                      </a:r>
                      <a:r>
                        <a:rPr lang="en-US" sz="1400" dirty="0"/>
                        <a:t> (horizontal interpolation)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src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ufo</a:t>
                      </a:r>
                      <a:r>
                        <a:rPr lang="en-US" sz="1200" dirty="0"/>
                        <a:t>/identity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/>
                        <a:t>Surface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err="1"/>
                        <a:t>SeaSurfaceTemp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51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4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ObsOperator</a:t>
            </a:r>
            <a:r>
              <a:rPr lang="en-US" sz="3200" dirty="0"/>
              <a:t>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ObsOperators</a:t>
            </a:r>
            <a:r>
              <a:rPr lang="en-US" sz="2000" dirty="0"/>
              <a:t> are created at runtime using a factory class. </a:t>
            </a:r>
          </a:p>
          <a:p>
            <a:r>
              <a:rPr lang="en-US" sz="2000" dirty="0"/>
              <a:t>Which </a:t>
            </a:r>
            <a:r>
              <a:rPr lang="en-US" sz="2000" dirty="0" err="1"/>
              <a:t>ObsOperators</a:t>
            </a:r>
            <a:r>
              <a:rPr lang="en-US" sz="2000" dirty="0"/>
              <a:t> are created and used is determined by </a:t>
            </a:r>
            <a:r>
              <a:rPr lang="en-US" sz="2000" dirty="0" err="1"/>
              <a:t>yaml</a:t>
            </a:r>
            <a:r>
              <a:rPr lang="en-US" sz="2000" dirty="0"/>
              <a:t> file:</a:t>
            </a:r>
          </a:p>
          <a:p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98F2C-8806-3141-9F32-67695875B3D5}"/>
              </a:ext>
            </a:extLst>
          </p:cNvPr>
          <p:cNvSpPr txBox="1">
            <a:spLocks/>
          </p:cNvSpPr>
          <p:nvPr/>
        </p:nvSpPr>
        <p:spPr>
          <a:xfrm>
            <a:off x="560173" y="2028053"/>
            <a:ext cx="8229600" cy="217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>
                <a:latin typeface="Courier" pitchFamily="2" charset="0"/>
              </a:rPr>
              <a:t>ObsTypes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Courier" pitchFamily="2" charset="0"/>
              </a:rPr>
              <a:t>ObsSpace</a:t>
            </a: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: ...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    name: CRTM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       # name in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factory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...</a:t>
            </a:r>
          </a:p>
          <a:p>
            <a:pPr marL="0" indent="0">
              <a:buFont typeface="Arial"/>
              <a:buNone/>
            </a:pPr>
            <a:r>
              <a:rPr lang="en-US" sz="1600" dirty="0">
                <a:latin typeface="Courier" pitchFamily="2" charset="0"/>
              </a:rPr>
              <a:t>- </a:t>
            </a:r>
            <a:r>
              <a:rPr lang="en-US" sz="1600" dirty="0" err="1">
                <a:latin typeface="Courier" pitchFamily="2" charset="0"/>
              </a:rPr>
              <a:t>ObsSpace</a:t>
            </a:r>
            <a:r>
              <a:rPr lang="en-US" sz="1600" dirty="0">
                <a:latin typeface="Courier" pitchFamily="2" charset="0"/>
              </a:rPr>
              <a:t>: ...</a:t>
            </a:r>
          </a:p>
          <a:p>
            <a:pPr marL="0" indent="0">
              <a:buFont typeface="Arial"/>
              <a:buNone/>
            </a:pPr>
            <a:r>
              <a:rPr lang="en-US" sz="1600" dirty="0">
                <a:latin typeface="Courier" pitchFamily="2" charset="0"/>
              </a:rPr>
              <a:t>  </a:t>
            </a:r>
            <a:r>
              <a:rPr lang="en-US" sz="1600" dirty="0" err="1">
                <a:latin typeface="Courier" pitchFamily="2" charset="0"/>
              </a:rPr>
              <a:t>ObsOperator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name: Radiosonde  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# name in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factory</a:t>
            </a:r>
          </a:p>
          <a:p>
            <a:pPr marL="0" indent="0">
              <a:buFont typeface="Arial"/>
              <a:buNone/>
            </a:pPr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ObsOperator</a:t>
            </a:r>
            <a:r>
              <a:rPr lang="en-US" sz="3200" dirty="0"/>
              <a:t>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14951" cy="3394575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r>
              <a:rPr lang="en-US" sz="2000" dirty="0"/>
              <a:t>Names in </a:t>
            </a:r>
            <a:r>
              <a:rPr lang="en-US" sz="2000" dirty="0" err="1"/>
              <a:t>ObsOperator</a:t>
            </a:r>
            <a:r>
              <a:rPr lang="en-US" sz="2000" dirty="0"/>
              <a:t> factory are defined at the beginning of </a:t>
            </a:r>
            <a:r>
              <a:rPr lang="en-US" sz="2000" dirty="0" err="1"/>
              <a:t>Obs</a:t>
            </a:r>
            <a:r>
              <a:rPr lang="en-US" sz="2000" dirty="0"/>
              <a:t>&lt;Operator&gt;.cc file, for example in </a:t>
            </a:r>
            <a:r>
              <a:rPr lang="en-US" sz="2000" dirty="0" err="1"/>
              <a:t>ufo</a:t>
            </a:r>
            <a:r>
              <a:rPr lang="en-US" sz="2000" dirty="0"/>
              <a:t>/</a:t>
            </a:r>
            <a:r>
              <a:rPr lang="en-US" sz="2000" dirty="0" err="1"/>
              <a:t>src</a:t>
            </a:r>
            <a:r>
              <a:rPr lang="en-US" sz="2000" dirty="0"/>
              <a:t>/</a:t>
            </a:r>
            <a:r>
              <a:rPr lang="en-US" sz="2000" dirty="0" err="1"/>
              <a:t>ufo</a:t>
            </a:r>
            <a:r>
              <a:rPr lang="en-US" sz="2000" dirty="0"/>
              <a:t>/</a:t>
            </a:r>
            <a:r>
              <a:rPr lang="en-US" sz="2000" dirty="0" err="1"/>
              <a:t>crtm</a:t>
            </a:r>
            <a:r>
              <a:rPr lang="en-US" sz="2000" dirty="0"/>
              <a:t>/</a:t>
            </a:r>
            <a:r>
              <a:rPr lang="en-US" sz="2000" dirty="0" err="1"/>
              <a:t>ObsRadianceCRTM.cc</a:t>
            </a:r>
            <a:r>
              <a:rPr lang="en-US" sz="2000" dirty="0"/>
              <a:t>:</a:t>
            </a:r>
          </a:p>
          <a:p>
            <a:pPr marL="2540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static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ObsOperatorMaker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&lt;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ObsRadianceCRTM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makerCRTM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_(</a:t>
            </a:r>
            <a:r>
              <a:rPr lang="en-US" sz="1800" dirty="0">
                <a:solidFill>
                  <a:srgbClr val="C00000"/>
                </a:solidFill>
                <a:latin typeface="Courier" pitchFamily="2" charset="0"/>
              </a:rPr>
              <a:t>"CRTM"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);</a:t>
            </a:r>
            <a:endParaRPr lang="en-US" sz="1800" dirty="0"/>
          </a:p>
          <a:p>
            <a:pPr marL="25400" indent="0">
              <a:buNone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98F2C-8806-3141-9F32-67695875B3D5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217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>
                <a:latin typeface="Courier" pitchFamily="2" charset="0"/>
              </a:rPr>
              <a:t>ObsTypes</a:t>
            </a:r>
            <a:r>
              <a:rPr lang="en-US" sz="1600" dirty="0">
                <a:latin typeface="Courier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Courier" pitchFamily="2" charset="0"/>
              </a:rPr>
              <a:t>ObsSpace</a:t>
            </a: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: ...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" pitchFamily="2" charset="0"/>
              </a:rPr>
              <a:t>    name: CRTM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       # name in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factory</a:t>
            </a:r>
          </a:p>
          <a:p>
            <a:pPr marL="0" indent="0">
              <a:buFont typeface="Arial"/>
              <a:buNone/>
            </a:pPr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84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Words>1335</Words>
  <Application>Microsoft Macintosh PowerPoint</Application>
  <PresentationFormat>On-screen Show (16:9)</PresentationFormat>
  <Paragraphs>208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Source Code Pro Medium</vt:lpstr>
      <vt:lpstr>Courier</vt:lpstr>
      <vt:lpstr>Calibri</vt:lpstr>
      <vt:lpstr>Cambria Math</vt:lpstr>
      <vt:lpstr>Lucida Grande</vt:lpstr>
      <vt:lpstr>Arial</vt:lpstr>
      <vt:lpstr>1_Office Theme</vt:lpstr>
      <vt:lpstr>The Joint Effort for Data assimilation Integration (JEDI)</vt:lpstr>
      <vt:lpstr>Unified Forward Operator (UFO)</vt:lpstr>
      <vt:lpstr>UFO contributors</vt:lpstr>
      <vt:lpstr>OOPS interfaces implemented in UFO</vt:lpstr>
      <vt:lpstr>Interpolated model state (GeoVaLs)</vt:lpstr>
      <vt:lpstr>Interpolated model state (GeoVaLs)</vt:lpstr>
      <vt:lpstr>Currently implemented ObsOperators</vt:lpstr>
      <vt:lpstr>ObsOperator Factory</vt:lpstr>
      <vt:lpstr>ObsOperator Factory</vt:lpstr>
      <vt:lpstr>ObsOperator interface (from OOPS)</vt:lpstr>
      <vt:lpstr>ObsOperator::variables()</vt:lpstr>
      <vt:lpstr>ObsOperator::locations()</vt:lpstr>
      <vt:lpstr>LinearObsOperators and Factory</vt:lpstr>
      <vt:lpstr>LinearObsOperator interface</vt:lpstr>
      <vt:lpstr>LinearObsOperator::variables()</vt:lpstr>
      <vt:lpstr>Other LinearObsOperator methods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Anna Shlyaeva</cp:lastModifiedBy>
  <cp:revision>136</cp:revision>
  <cp:lastPrinted>2019-06-12T05:55:14Z</cp:lastPrinted>
  <dcterms:modified xsi:type="dcterms:W3CDTF">2019-06-12T11:35:45Z</dcterms:modified>
  <cp:category/>
</cp:coreProperties>
</file>