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1"/>
  </p:sldMasterIdLst>
  <p:notesMasterIdLst>
    <p:notesMasterId r:id="rId27"/>
  </p:notesMasterIdLst>
  <p:sldIdLst>
    <p:sldId id="256" r:id="rId2"/>
    <p:sldId id="325" r:id="rId3"/>
    <p:sldId id="341" r:id="rId4"/>
    <p:sldId id="326" r:id="rId5"/>
    <p:sldId id="328" r:id="rId6"/>
    <p:sldId id="327" r:id="rId7"/>
    <p:sldId id="339" r:id="rId8"/>
    <p:sldId id="329" r:id="rId9"/>
    <p:sldId id="346" r:id="rId10"/>
    <p:sldId id="334" r:id="rId11"/>
    <p:sldId id="345" r:id="rId12"/>
    <p:sldId id="349" r:id="rId13"/>
    <p:sldId id="342" r:id="rId14"/>
    <p:sldId id="330" r:id="rId15"/>
    <p:sldId id="331" r:id="rId16"/>
    <p:sldId id="332" r:id="rId17"/>
    <p:sldId id="347" r:id="rId18"/>
    <p:sldId id="333" r:id="rId19"/>
    <p:sldId id="348" r:id="rId20"/>
    <p:sldId id="343" r:id="rId21"/>
    <p:sldId id="335" r:id="rId22"/>
    <p:sldId id="336" r:id="rId23"/>
    <p:sldId id="344" r:id="rId24"/>
    <p:sldId id="337" r:id="rId25"/>
    <p:sldId id="33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6" autoAdjust="0"/>
    <p:restoredTop sz="96185" autoAdjust="0"/>
  </p:normalViewPr>
  <p:slideViewPr>
    <p:cSldViewPr snapToGrid="0">
      <p:cViewPr varScale="1">
        <p:scale>
          <a:sx n="143" d="100"/>
          <a:sy n="143" d="100"/>
        </p:scale>
        <p:origin x="-24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lang="en-US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248400" y="4953433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Y. </a:t>
            </a:r>
            <a:r>
              <a:rPr lang="en-US" dirty="0" err="1"/>
              <a:t>Trémolet</a:t>
            </a:r>
            <a:r>
              <a:rPr lang="en-US" dirty="0"/>
              <a:t>, JCSDA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31242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JEDI Project</a:t>
            </a:r>
            <a:endParaRPr lang="en-US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l="-17077" t="-308" r="-17077" b="-308"/>
          <a:stretch/>
        </p:blipFill>
        <p:spPr>
          <a:xfrm>
            <a:off x="54979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0" y="16710"/>
            <a:ext cx="9144000" cy="506308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8337" y="1937407"/>
            <a:ext cx="8733300" cy="289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From Objectives to Code Design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8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rgbClr val="FFFFFF"/>
                </a:solidFill>
              </a:rPr>
              <a:t>JEDI Academy </a:t>
            </a:r>
            <a:r>
              <a:rPr lang="en-US" sz="2400" dirty="0" smtClean="0">
                <a:solidFill>
                  <a:srgbClr val="FFFFFF"/>
                </a:solidFill>
              </a:rPr>
              <a:t>- 10-13 June 2019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ctrTitle"/>
          </p:nvPr>
        </p:nvSpPr>
        <p:spPr>
          <a:xfrm>
            <a:off x="150451" y="37958"/>
            <a:ext cx="8163958" cy="1244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 smtClean="0">
                <a:solidFill>
                  <a:schemeClr val="lt1"/>
                </a:solidFill>
              </a:rPr>
              <a:t>The Joint </a:t>
            </a:r>
            <a:r>
              <a:rPr lang="en-US" b="1" dirty="0">
                <a:solidFill>
                  <a:schemeClr val="lt1"/>
                </a:solidFill>
              </a:rPr>
              <a:t>Effort for Data assimilation Integration (JEDI)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0250" y="922601"/>
            <a:ext cx="6894499" cy="2246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6284" y="134914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</a:t>
            </a:r>
          </a:p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6284" y="2399234"/>
            <a:ext cx="165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building blocks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6284" y="3710621"/>
            <a:ext cx="165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8568" y="1435355"/>
            <a:ext cx="1349417" cy="482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Forecast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31602" y="1439215"/>
            <a:ext cx="1151659" cy="482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4D-Var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46536" y="1435355"/>
            <a:ext cx="869537" cy="482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8476" y="2489307"/>
            <a:ext cx="1049601" cy="482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State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20438" y="2489307"/>
            <a:ext cx="1140686" cy="482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Model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15935" y="2489307"/>
            <a:ext cx="1349417" cy="482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Covariance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48973" y="2489307"/>
            <a:ext cx="1576209" cy="4827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Observations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95783" y="1435355"/>
            <a:ext cx="943434" cy="482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2941" y="3662199"/>
            <a:ext cx="1236364" cy="4827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FV3 + GSI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1156" y="3662199"/>
            <a:ext cx="1350446" cy="4827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Lorenz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90644" y="3662199"/>
            <a:ext cx="1057338" cy="4827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MOM6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4" idx="2"/>
            <a:endCxn id="17" idx="0"/>
          </p:cNvCxnSpPr>
          <p:nvPr/>
        </p:nvCxnSpPr>
        <p:spPr>
          <a:xfrm flipH="1">
            <a:off x="2590781" y="1921948"/>
            <a:ext cx="116651" cy="567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6" idx="0"/>
          </p:cNvCxnSpPr>
          <p:nvPr/>
        </p:nvCxnSpPr>
        <p:spPr>
          <a:xfrm flipH="1">
            <a:off x="1183277" y="1921948"/>
            <a:ext cx="1524155" cy="567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8" idx="0"/>
          </p:cNvCxnSpPr>
          <p:nvPr/>
        </p:nvCxnSpPr>
        <p:spPr>
          <a:xfrm>
            <a:off x="2707432" y="1921948"/>
            <a:ext cx="1483212" cy="567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9" idx="0"/>
          </p:cNvCxnSpPr>
          <p:nvPr/>
        </p:nvCxnSpPr>
        <p:spPr>
          <a:xfrm>
            <a:off x="2707432" y="1921948"/>
            <a:ext cx="3229646" cy="5673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16232" y="20850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1" idx="0"/>
            <a:endCxn id="16" idx="2"/>
          </p:cNvCxnSpPr>
          <p:nvPr/>
        </p:nvCxnSpPr>
        <p:spPr>
          <a:xfrm flipH="1" flipV="1">
            <a:off x="1183277" y="2972040"/>
            <a:ext cx="1977846" cy="690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0"/>
            <a:endCxn id="17" idx="2"/>
          </p:cNvCxnSpPr>
          <p:nvPr/>
        </p:nvCxnSpPr>
        <p:spPr>
          <a:xfrm flipH="1" flipV="1">
            <a:off x="2590781" y="2972040"/>
            <a:ext cx="570342" cy="690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18" idx="2"/>
          </p:cNvCxnSpPr>
          <p:nvPr/>
        </p:nvCxnSpPr>
        <p:spPr>
          <a:xfrm flipV="1">
            <a:off x="3161123" y="2972040"/>
            <a:ext cx="1029521" cy="690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0"/>
            <a:endCxn id="19" idx="2"/>
          </p:cNvCxnSpPr>
          <p:nvPr/>
        </p:nvCxnSpPr>
        <p:spPr>
          <a:xfrm flipV="1">
            <a:off x="3161123" y="2972040"/>
            <a:ext cx="2775955" cy="690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659322" y="3662199"/>
            <a:ext cx="943303" cy="4827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6100" y="3225576"/>
            <a:ext cx="13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3553" y="4361295"/>
            <a:ext cx="812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Abstract interfaces are the most important aspect of the design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62628" y="1435355"/>
            <a:ext cx="869537" cy="482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EnKF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7213" y="847873"/>
            <a:ext cx="508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Abstract Layer - OOPS</a:t>
            </a:r>
            <a:endParaRPr 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84" y="1091989"/>
            <a:ext cx="8898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OOPS </a:t>
            </a:r>
            <a:r>
              <a:rPr lang="en-US" sz="2000" dirty="0"/>
              <a:t>is independent of the </a:t>
            </a:r>
            <a:r>
              <a:rPr lang="en-US" sz="2000" dirty="0" smtClean="0"/>
              <a:t>underlying model </a:t>
            </a:r>
            <a:r>
              <a:rPr lang="en-US" sz="2000" dirty="0"/>
              <a:t>and </a:t>
            </a:r>
            <a:r>
              <a:rPr lang="en-US" sz="2000" dirty="0" smtClean="0"/>
              <a:t>physical system.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Components exist independently of the algorithm driving them.</a:t>
            </a:r>
            <a:endParaRPr lang="en-US" sz="2000" dirty="0"/>
          </a:p>
          <a:p>
            <a:pPr>
              <a:buClr>
                <a:schemeClr val="bg2"/>
              </a:buClr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I</a:t>
            </a:r>
            <a:r>
              <a:rPr lang="en-US" sz="2000" b="1" dirty="0" smtClean="0">
                <a:solidFill>
                  <a:schemeClr val="bg2"/>
                </a:solidFill>
              </a:rPr>
              <a:t>nterfaces</a:t>
            </a:r>
            <a:r>
              <a:rPr lang="en-US" sz="2000" dirty="0" smtClean="0"/>
              <a:t> </a:t>
            </a:r>
            <a:r>
              <a:rPr lang="en-US" sz="2000" dirty="0" smtClean="0"/>
              <a:t>are the most important aspect. They enforce the </a:t>
            </a:r>
            <a:r>
              <a:rPr lang="en-US" sz="2000" b="1" dirty="0" smtClean="0">
                <a:solidFill>
                  <a:srgbClr val="1F497D"/>
                </a:solidFill>
              </a:rPr>
              <a:t>separation of concerns </a:t>
            </a:r>
            <a:r>
              <a:rPr lang="en-US" sz="2000" dirty="0" smtClean="0"/>
              <a:t>and are designed first.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OOPS stops </a:t>
            </a:r>
            <a:r>
              <a:rPr lang="en-US" sz="2000" dirty="0"/>
              <a:t>at the level of the calls to the forecast model </a:t>
            </a:r>
            <a:r>
              <a:rPr lang="en-US" sz="2000" dirty="0" smtClean="0"/>
              <a:t>but </a:t>
            </a:r>
            <a:r>
              <a:rPr lang="en-US" sz="2000" dirty="0"/>
              <a:t>the same principle could be applied at any </a:t>
            </a:r>
            <a:r>
              <a:rPr lang="en-US" sz="2000" dirty="0" smtClean="0"/>
              <a:t>level (for example UFO).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629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Forward Operator (UFO)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B76049-828E-6948-992B-3E71641645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JEDI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C0D1EA-F38E-CD47-B9E7-046E126409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Y. Trémolet, JCSDA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51" y="1018430"/>
            <a:ext cx="8500988" cy="2594532"/>
            <a:chOff x="395551" y="906612"/>
            <a:chExt cx="8500988" cy="2594532"/>
          </a:xfrm>
        </p:grpSpPr>
        <p:sp>
          <p:nvSpPr>
            <p:cNvPr id="22" name="Oval 21"/>
            <p:cNvSpPr/>
            <p:nvPr/>
          </p:nvSpPr>
          <p:spPr>
            <a:xfrm>
              <a:off x="395551" y="2229512"/>
              <a:ext cx="1573756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737735" y="2205350"/>
              <a:ext cx="1649956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Obs. Operators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0"/>
              <a:endCxn id="30" idx="5"/>
            </p:cNvCxnSpPr>
            <p:nvPr/>
          </p:nvCxnSpPr>
          <p:spPr>
            <a:xfrm flipH="1" flipV="1">
              <a:off x="3948819" y="1467503"/>
              <a:ext cx="1613895" cy="7378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" idx="1"/>
              <a:endCxn id="31" idx="6"/>
            </p:cNvCxnSpPr>
            <p:nvPr/>
          </p:nvCxnSpPr>
          <p:spPr>
            <a:xfrm flipH="1" flipV="1">
              <a:off x="4179289" y="2058438"/>
              <a:ext cx="800076" cy="237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1" idx="2"/>
              <a:endCxn id="22" idx="7"/>
            </p:cNvCxnSpPr>
            <p:nvPr/>
          </p:nvCxnSpPr>
          <p:spPr>
            <a:xfrm flipH="1">
              <a:off x="1738837" y="2058438"/>
              <a:ext cx="866697" cy="261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0" idx="3"/>
              <a:endCxn id="22" idx="0"/>
            </p:cNvCxnSpPr>
            <p:nvPr/>
          </p:nvCxnSpPr>
          <p:spPr>
            <a:xfrm flipH="1">
              <a:off x="1182430" y="1467503"/>
              <a:ext cx="1653575" cy="7620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5"/>
              <a:endCxn id="32" idx="2"/>
            </p:cNvCxnSpPr>
            <p:nvPr/>
          </p:nvCxnSpPr>
          <p:spPr>
            <a:xfrm>
              <a:off x="1738836" y="2755465"/>
              <a:ext cx="704190" cy="3370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6"/>
              <a:endCxn id="23" idx="3"/>
            </p:cNvCxnSpPr>
            <p:nvPr/>
          </p:nvCxnSpPr>
          <p:spPr>
            <a:xfrm flipV="1">
              <a:off x="4341796" y="2731303"/>
              <a:ext cx="637569" cy="3611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605533" y="941550"/>
              <a:ext cx="1573756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Obs. Locations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605533" y="1750341"/>
              <a:ext cx="1573756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Variables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43026" y="2784370"/>
              <a:ext cx="1898770" cy="6161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Field Values</a:t>
              </a:r>
            </a:p>
            <a:p>
              <a:pPr algn="ctr"/>
              <a:r>
                <a:rPr lang="en-US" dirty="0"/>
                <a:t>a</a:t>
              </a:r>
              <a:r>
                <a:rPr lang="en-US" dirty="0" smtClean="0"/>
                <a:t>t Locations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65265" y="906612"/>
              <a:ext cx="0" cy="259453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2916" y="906612"/>
              <a:ext cx="0" cy="259453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899132" y="2205350"/>
              <a:ext cx="1997407" cy="6161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Observations</a:t>
              </a:r>
              <a:endParaRPr lang="en-US" dirty="0"/>
            </a:p>
          </p:txBody>
        </p:sp>
        <p:cxnSp>
          <p:nvCxnSpPr>
            <p:cNvPr id="36" name="Straight Arrow Connector 35"/>
            <p:cNvCxnSpPr>
              <a:stCxn id="23" idx="6"/>
              <a:endCxn id="35" idx="2"/>
            </p:cNvCxnSpPr>
            <p:nvPr/>
          </p:nvCxnSpPr>
          <p:spPr>
            <a:xfrm>
              <a:off x="6387691" y="2513447"/>
              <a:ext cx="5114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67743" y="3746308"/>
            <a:ext cx="8762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000" dirty="0" smtClean="0"/>
              <a:t>JEDI/UFO introduces standard interfaces between models and observations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000" dirty="0" smtClean="0"/>
              <a:t>Observation operators are independent of the model and can easily be shared, exchanged, compared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2180" y="878547"/>
            <a:ext cx="395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Same </a:t>
            </a:r>
            <a:r>
              <a:rPr lang="en-US" sz="2000" b="1" dirty="0" smtClean="0">
                <a:solidFill>
                  <a:schemeClr val="bg2"/>
                </a:solidFill>
              </a:rPr>
              <a:t>separation of      concerns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/>
              <a:t>principles that lead to the design </a:t>
            </a:r>
            <a:r>
              <a:rPr lang="en-US" sz="2000" dirty="0" smtClean="0"/>
              <a:t>the rest of </a:t>
            </a:r>
            <a:r>
              <a:rPr lang="en-US" sz="2000" dirty="0" smtClean="0"/>
              <a:t>OOPS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411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78" y="1972737"/>
            <a:ext cx="7625727" cy="7013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Data Assimilation Algorithms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JEDI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1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 </a:t>
            </a:r>
            <a:r>
              <a:rPr lang="en-US" dirty="0"/>
              <a:t>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407" y="852659"/>
            <a:ext cx="81970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Naive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One </a:t>
            </a:r>
            <a:r>
              <a:rPr lang="en-US" sz="2000" dirty="0"/>
              <a:t>object for each term of the cost function.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Compute </a:t>
            </a:r>
            <a:r>
              <a:rPr lang="en-US" sz="2000" dirty="0"/>
              <a:t>each term (or gradient) and add them </a:t>
            </a:r>
            <a:r>
              <a:rPr lang="en-US" sz="2000" dirty="0" smtClean="0"/>
              <a:t>together.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Problem</a:t>
            </a:r>
            <a:r>
              <a:rPr lang="en-US" sz="2000" dirty="0"/>
              <a:t>: The model is run several times (Jo, </a:t>
            </a:r>
            <a:r>
              <a:rPr lang="en-US" sz="2000" dirty="0" err="1"/>
              <a:t>Jc</a:t>
            </a:r>
            <a:r>
              <a:rPr lang="en-US" sz="2000" dirty="0"/>
              <a:t>, </a:t>
            </a:r>
            <a:r>
              <a:rPr lang="en-US" sz="2000" dirty="0" err="1"/>
              <a:t>Jq</a:t>
            </a:r>
            <a:r>
              <a:rPr lang="en-US" sz="2000" dirty="0" smtClean="0"/>
              <a:t>)</a:t>
            </a:r>
          </a:p>
          <a:p>
            <a:pPr marL="457200" lvl="1"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Another </a:t>
            </a:r>
            <a:r>
              <a:rPr lang="en-US" sz="2000" dirty="0"/>
              <a:t>naive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Run </a:t>
            </a:r>
            <a:r>
              <a:rPr lang="en-US" sz="2000" dirty="0"/>
              <a:t>the model once and store the full 4D state.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Compute </a:t>
            </a:r>
            <a:r>
              <a:rPr lang="en-US" sz="2000" dirty="0"/>
              <a:t>each term (or gradient) and add them </a:t>
            </a:r>
            <a:r>
              <a:rPr lang="en-US" sz="2000" dirty="0" smtClean="0"/>
              <a:t>together.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Problem</a:t>
            </a:r>
            <a:r>
              <a:rPr lang="en-US" sz="2000" dirty="0"/>
              <a:t>: The full 4D state is too big (for </a:t>
            </a:r>
            <a:r>
              <a:rPr lang="en-US" sz="2000" dirty="0" smtClean="0"/>
              <a:t>operational use)</a:t>
            </a:r>
            <a:r>
              <a:rPr lang="en-US" sz="2000" dirty="0" smtClean="0"/>
              <a:t>.</a:t>
            </a:r>
          </a:p>
          <a:p>
            <a:pPr marL="457200" lvl="1"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feasible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Run </a:t>
            </a:r>
            <a:r>
              <a:rPr lang="en-US" sz="2000" dirty="0"/>
              <a:t>the model once.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Compute </a:t>
            </a:r>
            <a:r>
              <a:rPr lang="en-US" sz="2000" dirty="0"/>
              <a:t>each term </a:t>
            </a:r>
            <a:r>
              <a:rPr lang="en-US" sz="2000" dirty="0" smtClean="0"/>
              <a:t>(gradient) as the </a:t>
            </a:r>
            <a:r>
              <a:rPr lang="en-US" sz="2000" dirty="0"/>
              <a:t>model is </a:t>
            </a:r>
            <a:r>
              <a:rPr lang="en-US" sz="2000" dirty="0" smtClean="0"/>
              <a:t>running.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Add </a:t>
            </a:r>
            <a:r>
              <a:rPr lang="en-US" sz="2000" dirty="0"/>
              <a:t>all the terms together.</a:t>
            </a:r>
          </a:p>
        </p:txBody>
      </p:sp>
    </p:spTree>
    <p:extLst>
      <p:ext uri="{BB962C8B-B14F-4D97-AF65-F5344CB8AC3E}">
        <p14:creationId xmlns:p14="http://schemas.microsoft.com/office/powerpoint/2010/main" val="21826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Function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48" y="850237"/>
            <a:ext cx="8792569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Font typeface="Arial"/>
              <a:buChar char="•"/>
            </a:pPr>
            <a:r>
              <a:rPr lang="en-US" sz="1800" dirty="0"/>
              <a:t>One class for each term (more flexible)</a:t>
            </a:r>
            <a:r>
              <a:rPr lang="en-US" sz="1800" dirty="0" smtClean="0"/>
              <a:t>.</a:t>
            </a:r>
          </a:p>
          <a:p>
            <a:pPr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Call </a:t>
            </a:r>
            <a:r>
              <a:rPr lang="en-US" sz="1800" dirty="0"/>
              <a:t>a method on each object on the fly while the model is running.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Uses </a:t>
            </a:r>
            <a:r>
              <a:rPr lang="en-US" sz="1800" dirty="0"/>
              <a:t>the </a:t>
            </a:r>
            <a:r>
              <a:rPr lang="en-US" sz="1800" dirty="0" err="1"/>
              <a:t>PostProcessor</a:t>
            </a:r>
            <a:r>
              <a:rPr lang="en-US" sz="1800" dirty="0"/>
              <a:t> </a:t>
            </a:r>
            <a:r>
              <a:rPr lang="en-US" sz="1800" dirty="0" smtClean="0"/>
              <a:t>structure.</a:t>
            </a:r>
            <a:endParaRPr lang="en-US" sz="1800" dirty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Finalize </a:t>
            </a:r>
            <a:r>
              <a:rPr lang="en-US" sz="1800" dirty="0"/>
              <a:t>each term and add the terms together at the end.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Saving </a:t>
            </a:r>
            <a:r>
              <a:rPr lang="en-US" sz="1800" dirty="0"/>
              <a:t>the model linearization trajectory is also </a:t>
            </a:r>
            <a:r>
              <a:rPr lang="en-US" sz="1800" dirty="0" smtClean="0"/>
              <a:t>handled by a </a:t>
            </a:r>
            <a:r>
              <a:rPr lang="en-US" sz="1800" dirty="0" err="1" smtClean="0"/>
              <a:t>PostProcessor</a:t>
            </a:r>
            <a:r>
              <a:rPr lang="en-US" sz="1800" dirty="0"/>
              <a:t>.</a:t>
            </a:r>
          </a:p>
          <a:p>
            <a:pPr>
              <a:buClr>
                <a:schemeClr val="bg2"/>
              </a:buClr>
            </a:pPr>
            <a:endParaRPr lang="en-US" sz="1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Each </a:t>
            </a:r>
            <a:r>
              <a:rPr lang="en-US" sz="1800" dirty="0"/>
              <a:t>formulation derives from an abstract </a:t>
            </a:r>
            <a:r>
              <a:rPr lang="en-US" sz="1800" dirty="0" err="1"/>
              <a:t>CostFunction</a:t>
            </a:r>
            <a:r>
              <a:rPr lang="en-US" sz="1800" dirty="0"/>
              <a:t> base class.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Code </a:t>
            </a:r>
            <a:r>
              <a:rPr lang="en-US" sz="1800" dirty="0" smtClean="0"/>
              <a:t>duplication: it </a:t>
            </a:r>
            <a:r>
              <a:rPr lang="en-US" sz="1800" dirty="0"/>
              <a:t>was decided to keep 3D-Var and 4D-Var for </a:t>
            </a:r>
            <a:r>
              <a:rPr lang="en-US" sz="1800" dirty="0" smtClean="0"/>
              <a:t>readability.</a:t>
            </a:r>
            <a:endParaRPr lang="en-US" sz="1800" dirty="0"/>
          </a:p>
          <a:p>
            <a:pPr>
              <a:buClr>
                <a:schemeClr val="bg2"/>
              </a:buClr>
            </a:pPr>
            <a:endParaRPr lang="en-US" sz="1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terms can be re-used (or not), 4D-</a:t>
            </a:r>
            <a:r>
              <a:rPr lang="en-US" sz="1800" dirty="0" smtClean="0"/>
              <a:t>En-</a:t>
            </a:r>
            <a:r>
              <a:rPr lang="en-US" sz="1800" dirty="0"/>
              <a:t>Var was added in a few hours</a:t>
            </a:r>
            <a:r>
              <a:rPr lang="en-US" sz="1800" dirty="0" smtClean="0"/>
              <a:t>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OO </a:t>
            </a:r>
            <a:r>
              <a:rPr lang="en-US" sz="1800" dirty="0"/>
              <a:t>is not magic and will not solve scientific questions by itself.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Scientific </a:t>
            </a:r>
            <a:r>
              <a:rPr lang="en-US" sz="1800" dirty="0"/>
              <a:t>questions (localization) remain but scientific work can </a:t>
            </a:r>
            <a:r>
              <a:rPr lang="en-US" sz="1800" dirty="0" smtClean="0"/>
              <a:t>start.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Weeks </a:t>
            </a:r>
            <a:r>
              <a:rPr lang="en-US" sz="1800" dirty="0"/>
              <a:t>of work would have been necessary in </a:t>
            </a:r>
            <a:r>
              <a:rPr lang="en-US" sz="1800" dirty="0" smtClean="0"/>
              <a:t>traditional systems.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68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Processors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624" y="894090"/>
            <a:ext cx="88235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 err="1" smtClean="0"/>
              <a:t>PostProcessors</a:t>
            </a:r>
            <a:r>
              <a:rPr lang="en-US" sz="2000" dirty="0" smtClean="0"/>
              <a:t> are called regularly during model integration  </a:t>
            </a:r>
          </a:p>
          <a:p>
            <a:pPr marL="742950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The presence or </a:t>
            </a:r>
            <a:r>
              <a:rPr lang="en-US" sz="2000" dirty="0" smtClean="0"/>
              <a:t>not of </a:t>
            </a:r>
            <a:r>
              <a:rPr lang="en-US" sz="2000" dirty="0" smtClean="0"/>
              <a:t>post processing does not affect the forecast</a:t>
            </a:r>
          </a:p>
          <a:p>
            <a:pPr marL="742950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err="1" smtClean="0"/>
              <a:t>PostProcessors</a:t>
            </a:r>
            <a:r>
              <a:rPr lang="en-US" sz="2000" dirty="0" smtClean="0"/>
              <a:t> isolate the model code from many other unrelated aspects (separation of concerns)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endParaRPr lang="en-US" sz="2000" dirty="0"/>
          </a:p>
          <a:p>
            <a:pPr>
              <a:buClr>
                <a:schemeClr val="bg2"/>
              </a:buClr>
            </a:pPr>
            <a:r>
              <a:rPr lang="en-US" sz="2000" dirty="0" smtClean="0"/>
              <a:t>Examples:</a:t>
            </a:r>
            <a:endParaRPr lang="en-US" sz="2000" dirty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Output of forecast fields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Generation of products for users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Computation of </a:t>
            </a:r>
            <a:r>
              <a:rPr lang="en-US" sz="2000" dirty="0" smtClean="0"/>
              <a:t>filtered state (for DFI)</a:t>
            </a:r>
            <a:endParaRPr lang="en-US" sz="2000" dirty="0" smtClean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Generation of trajectory for linearized models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Generation of simulated observations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Diagnostics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mr-IN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72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Processors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951" y="1074662"/>
            <a:ext cx="8183325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template</a:t>
            </a:r>
            <a:r>
              <a:rPr lang="en-US" dirty="0">
                <a:latin typeface="Source Code Pro"/>
                <a:cs typeface="Source Code Pro"/>
              </a:rPr>
              <a:t>&lt;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typename</a:t>
            </a:r>
            <a:r>
              <a:rPr lang="en-US" dirty="0">
                <a:latin typeface="Source Code Pro"/>
                <a:cs typeface="Source Code Pro"/>
              </a:rPr>
              <a:t> MODEL&gt;</a:t>
            </a:r>
          </a:p>
          <a:p>
            <a:r>
              <a:rPr lang="en-US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dirty="0">
                <a:latin typeface="Source Code Pro"/>
                <a:cs typeface="Source Code Pro"/>
              </a:rPr>
              <a:t> Model&lt;MODEL&gt;::forecast(State_ &amp; xx,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latin typeface="Source Code Pro"/>
                <a:cs typeface="Source Code Pro"/>
              </a:rPr>
              <a:t> </a:t>
            </a:r>
            <a:r>
              <a:rPr lang="en-US" dirty="0" err="1">
                <a:latin typeface="Source Code Pro"/>
                <a:cs typeface="Source Code Pro"/>
              </a:rPr>
              <a:t>ModelAux</a:t>
            </a:r>
            <a:r>
              <a:rPr lang="en-US" dirty="0">
                <a:latin typeface="Source Code Pro"/>
                <a:cs typeface="Source Code Pro"/>
              </a:rPr>
              <a:t>_ &amp; </a:t>
            </a:r>
            <a:r>
              <a:rPr lang="en-US" dirty="0" err="1">
                <a:latin typeface="Source Code Pro"/>
                <a:cs typeface="Source Code Pro"/>
              </a:rPr>
              <a:t>maux</a:t>
            </a:r>
            <a:r>
              <a:rPr lang="en-US" dirty="0">
                <a:latin typeface="Source Code Pro"/>
                <a:cs typeface="Source Code Pro"/>
              </a:rPr>
              <a:t>,</a:t>
            </a:r>
          </a:p>
          <a:p>
            <a:r>
              <a:rPr lang="mr-IN" dirty="0">
                <a:latin typeface="Source Code Pro"/>
                <a:cs typeface="Source Code Pro"/>
              </a:rPr>
              <a:t>                            </a:t>
            </a:r>
            <a:r>
              <a:rPr lang="mr-IN" dirty="0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mr-IN" dirty="0">
                <a:latin typeface="Source Code Pro"/>
                <a:cs typeface="Source Code Pro"/>
              </a:rPr>
              <a:t> util::Duration &amp; len,</a:t>
            </a:r>
          </a:p>
          <a:p>
            <a:r>
              <a:rPr lang="mr-IN" dirty="0">
                <a:latin typeface="Source Code Pro"/>
                <a:cs typeface="Source Code Pro"/>
              </a:rPr>
              <a:t>                            PostProcessor&lt;State_&gt; &amp; </a:t>
            </a:r>
            <a:r>
              <a:rPr lang="mr-IN" b="1" dirty="0">
                <a:latin typeface="Source Code Pro"/>
                <a:cs typeface="Source Code Pro"/>
              </a:rPr>
              <a:t>post</a:t>
            </a:r>
            <a:r>
              <a:rPr lang="mr-IN" dirty="0">
                <a:latin typeface="Source Code Pro"/>
                <a:cs typeface="Source Code Pro"/>
              </a:rPr>
              <a:t>) </a:t>
            </a:r>
            <a:r>
              <a:rPr lang="mr-IN" dirty="0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mr-IN" dirty="0">
                <a:latin typeface="Source Code Pro"/>
                <a:cs typeface="Source Code Pro"/>
              </a:rPr>
              <a:t> {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dirty="0">
                <a:latin typeface="Source Code Pro"/>
                <a:cs typeface="Source Code Pro"/>
              </a:rPr>
              <a:t> </a:t>
            </a:r>
            <a:r>
              <a:rPr lang="en-US" dirty="0" err="1">
                <a:latin typeface="Source Code Pro"/>
                <a:cs typeface="Source Code Pro"/>
              </a:rPr>
              <a:t>util</a:t>
            </a:r>
            <a:r>
              <a:rPr lang="en-US" dirty="0">
                <a:latin typeface="Source Code Pro"/>
                <a:cs typeface="Source Code Pro"/>
              </a:rPr>
              <a:t>::</a:t>
            </a:r>
            <a:r>
              <a:rPr lang="en-US" dirty="0" err="1">
                <a:latin typeface="Source Code Pro"/>
                <a:cs typeface="Source Code Pro"/>
              </a:rPr>
              <a:t>DateTime</a:t>
            </a:r>
            <a:r>
              <a:rPr lang="en-US" dirty="0">
                <a:latin typeface="Source Code Pro"/>
                <a:cs typeface="Source Code Pro"/>
              </a:rPr>
              <a:t> end(</a:t>
            </a:r>
            <a:r>
              <a:rPr lang="en-US" dirty="0" err="1">
                <a:latin typeface="Source Code Pro"/>
                <a:cs typeface="Source Code Pro"/>
              </a:rPr>
              <a:t>xx.validTime</a:t>
            </a:r>
            <a:r>
              <a:rPr lang="en-US" dirty="0">
                <a:latin typeface="Source Code Pro"/>
                <a:cs typeface="Source Code Pro"/>
              </a:rPr>
              <a:t>() + </a:t>
            </a:r>
            <a:r>
              <a:rPr lang="en-US" dirty="0" err="1">
                <a:latin typeface="Source Code Pro"/>
                <a:cs typeface="Source Code Pro"/>
              </a:rPr>
              <a:t>len</a:t>
            </a:r>
            <a:r>
              <a:rPr lang="en-US" dirty="0">
                <a:latin typeface="Source Code Pro"/>
                <a:cs typeface="Source Code Pro"/>
              </a:rPr>
              <a:t>);</a:t>
            </a:r>
          </a:p>
          <a:p>
            <a:r>
              <a:rPr lang="en-US" dirty="0">
                <a:latin typeface="Source Code Pro"/>
                <a:cs typeface="Source Code Pro"/>
              </a:rPr>
              <a:t>  Log::info() &lt;&lt; 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Source Code Pro"/>
                <a:cs typeface="Source Code Pro"/>
              </a:rPr>
              <a:t>Model:forecast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: forecast starting: "</a:t>
            </a:r>
            <a:r>
              <a:rPr lang="en-US" dirty="0">
                <a:latin typeface="Source Code Pro"/>
                <a:cs typeface="Source Code Pro"/>
              </a:rPr>
              <a:t> &lt;&lt; xx &lt;&lt; </a:t>
            </a:r>
            <a:r>
              <a:rPr lang="en-US" dirty="0" err="1">
                <a:latin typeface="Source Code Pro"/>
                <a:cs typeface="Source Code Pro"/>
              </a:rPr>
              <a:t>std</a:t>
            </a:r>
            <a:r>
              <a:rPr lang="en-US" dirty="0">
                <a:latin typeface="Source Code Pro"/>
                <a:cs typeface="Source Code Pro"/>
              </a:rPr>
              <a:t>::</a:t>
            </a:r>
            <a:r>
              <a:rPr lang="en-US" dirty="0" err="1">
                <a:latin typeface="Source Code Pro"/>
                <a:cs typeface="Source Code Pro"/>
              </a:rPr>
              <a:t>endl</a:t>
            </a:r>
            <a:r>
              <a:rPr lang="en-US" dirty="0"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this</a:t>
            </a:r>
            <a:r>
              <a:rPr lang="en-US" dirty="0">
                <a:latin typeface="Source Code Pro"/>
                <a:cs typeface="Source Code Pro"/>
              </a:rPr>
              <a:t>-&gt;initialize(xx);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b="1" dirty="0" err="1">
                <a:latin typeface="Source Code Pro"/>
                <a:cs typeface="Source Code Pro"/>
              </a:rPr>
              <a:t>post.initialize</a:t>
            </a:r>
            <a:r>
              <a:rPr lang="en-US" dirty="0">
                <a:latin typeface="Source Code Pro"/>
                <a:cs typeface="Source Code Pro"/>
              </a:rPr>
              <a:t>(xx, end, model_-&gt;</a:t>
            </a:r>
            <a:r>
              <a:rPr lang="en-US" dirty="0" err="1">
                <a:latin typeface="Source Code Pro"/>
                <a:cs typeface="Source Code Pro"/>
              </a:rPr>
              <a:t>timeResolution</a:t>
            </a:r>
            <a:r>
              <a:rPr lang="en-US" dirty="0">
                <a:latin typeface="Source Code Pro"/>
                <a:cs typeface="Source Code Pro"/>
              </a:rPr>
              <a:t>());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b="1" dirty="0" err="1">
                <a:latin typeface="Source Code Pro"/>
                <a:cs typeface="Source Code Pro"/>
              </a:rPr>
              <a:t>post.process</a:t>
            </a:r>
            <a:r>
              <a:rPr lang="en-US" dirty="0">
                <a:latin typeface="Source Code Pro"/>
                <a:cs typeface="Source Code Pro"/>
              </a:rPr>
              <a:t>(xx);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while</a:t>
            </a:r>
            <a:r>
              <a:rPr lang="en-US" dirty="0">
                <a:latin typeface="Source Code Pro"/>
                <a:cs typeface="Source Code Pro"/>
              </a:rPr>
              <a:t> (</a:t>
            </a:r>
            <a:r>
              <a:rPr lang="en-US" dirty="0" err="1">
                <a:latin typeface="Source Code Pro"/>
                <a:cs typeface="Source Code Pro"/>
              </a:rPr>
              <a:t>xx.validTime</a:t>
            </a:r>
            <a:r>
              <a:rPr lang="en-US" dirty="0">
                <a:latin typeface="Source Code Pro"/>
                <a:cs typeface="Source Code Pro"/>
              </a:rPr>
              <a:t>() &lt; end) {</a:t>
            </a:r>
          </a:p>
          <a:p>
            <a:r>
              <a:rPr lang="en-US" dirty="0">
                <a:latin typeface="Source Code Pro"/>
                <a:cs typeface="Source Code Pro"/>
              </a:rPr>
              <a:t>   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this</a:t>
            </a:r>
            <a:r>
              <a:rPr lang="en-US" dirty="0">
                <a:latin typeface="Source Code Pro"/>
                <a:cs typeface="Source Code Pro"/>
              </a:rPr>
              <a:t>-&gt;step(xx, </a:t>
            </a:r>
            <a:r>
              <a:rPr lang="en-US" dirty="0" err="1">
                <a:latin typeface="Source Code Pro"/>
                <a:cs typeface="Source Code Pro"/>
              </a:rPr>
              <a:t>maux</a:t>
            </a:r>
            <a:r>
              <a:rPr lang="en-US" dirty="0">
                <a:latin typeface="Source Code Pro"/>
                <a:cs typeface="Source Code Pro"/>
              </a:rPr>
              <a:t>);</a:t>
            </a:r>
          </a:p>
          <a:p>
            <a:r>
              <a:rPr lang="en-US" dirty="0">
                <a:latin typeface="Source Code Pro"/>
                <a:cs typeface="Source Code Pro"/>
              </a:rPr>
              <a:t>    </a:t>
            </a:r>
            <a:r>
              <a:rPr lang="en-US" b="1" dirty="0" err="1">
                <a:latin typeface="Source Code Pro"/>
                <a:cs typeface="Source Code Pro"/>
              </a:rPr>
              <a:t>post.process</a:t>
            </a:r>
            <a:r>
              <a:rPr lang="en-US" dirty="0">
                <a:latin typeface="Source Code Pro"/>
                <a:cs typeface="Source Code Pro"/>
              </a:rPr>
              <a:t>(xx);</a:t>
            </a:r>
          </a:p>
          <a:p>
            <a:r>
              <a:rPr lang="mr-IN" dirty="0">
                <a:latin typeface="Source Code Pro"/>
                <a:cs typeface="Source Code Pro"/>
              </a:rPr>
              <a:t>  }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b="1" dirty="0" err="1">
                <a:latin typeface="Source Code Pro"/>
                <a:cs typeface="Source Code Pro"/>
              </a:rPr>
              <a:t>post.finalize</a:t>
            </a:r>
            <a:r>
              <a:rPr lang="en-US" dirty="0">
                <a:latin typeface="Source Code Pro"/>
                <a:cs typeface="Source Code Pro"/>
              </a:rPr>
              <a:t>(xx);</a:t>
            </a:r>
          </a:p>
          <a:p>
            <a:r>
              <a:rPr lang="en-US" dirty="0">
                <a:latin typeface="Source Code Pro"/>
                <a:cs typeface="Source Code Pro"/>
              </a:rPr>
              <a:t>  </a:t>
            </a:r>
            <a:r>
              <a:rPr lang="en-US" dirty="0">
                <a:solidFill>
                  <a:srgbClr val="C1651C"/>
                </a:solidFill>
                <a:latin typeface="Source Code Pro"/>
                <a:cs typeface="Source Code Pro"/>
              </a:rPr>
              <a:t>this</a:t>
            </a:r>
            <a:r>
              <a:rPr lang="en-US" dirty="0">
                <a:latin typeface="Source Code Pro"/>
                <a:cs typeface="Source Code Pro"/>
              </a:rPr>
              <a:t>-&gt;finalize(xx);</a:t>
            </a:r>
          </a:p>
          <a:p>
            <a:r>
              <a:rPr lang="en-US" dirty="0">
                <a:latin typeface="Source Code Pro"/>
                <a:cs typeface="Source Code Pro"/>
              </a:rPr>
              <a:t>  Log::info() &lt;&lt; 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"</a:t>
            </a:r>
            <a:r>
              <a:rPr lang="en-US" dirty="0" err="1">
                <a:solidFill>
                  <a:srgbClr val="B42419"/>
                </a:solidFill>
                <a:latin typeface="Source Code Pro"/>
                <a:cs typeface="Source Code Pro"/>
              </a:rPr>
              <a:t>Model:forecast</a:t>
            </a:r>
            <a:r>
              <a:rPr lang="en-US" dirty="0">
                <a:solidFill>
                  <a:srgbClr val="B42419"/>
                </a:solidFill>
                <a:latin typeface="Source Code Pro"/>
                <a:cs typeface="Source Code Pro"/>
              </a:rPr>
              <a:t>: forecast finished: "</a:t>
            </a:r>
            <a:r>
              <a:rPr lang="en-US" dirty="0">
                <a:latin typeface="Source Code Pro"/>
                <a:cs typeface="Source Code Pro"/>
              </a:rPr>
              <a:t> &lt;&lt; xx &lt;&lt; </a:t>
            </a:r>
            <a:r>
              <a:rPr lang="en-US" dirty="0" err="1">
                <a:latin typeface="Source Code Pro"/>
                <a:cs typeface="Source Code Pro"/>
              </a:rPr>
              <a:t>std</a:t>
            </a:r>
            <a:r>
              <a:rPr lang="en-US" dirty="0">
                <a:latin typeface="Source Code Pro"/>
                <a:cs typeface="Source Code Pro"/>
              </a:rPr>
              <a:t>::</a:t>
            </a:r>
            <a:r>
              <a:rPr lang="en-US" dirty="0" err="1">
                <a:latin typeface="Source Code Pro"/>
                <a:cs typeface="Source Code Pro"/>
              </a:rPr>
              <a:t>endl</a:t>
            </a:r>
            <a:r>
              <a:rPr lang="en-US" dirty="0">
                <a:latin typeface="Source Code Pro"/>
                <a:cs typeface="Source Code Pro"/>
              </a:rPr>
              <a:t>;</a:t>
            </a:r>
          </a:p>
          <a:p>
            <a:r>
              <a:rPr lang="en-US" dirty="0">
                <a:latin typeface="Source Code Pro"/>
                <a:cs typeface="Source Code Pr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675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62" y="848261"/>
            <a:ext cx="897778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Observer </a:t>
            </a:r>
            <a:r>
              <a:rPr lang="en-US" sz="2000" dirty="0" smtClean="0"/>
              <a:t>is a </a:t>
            </a:r>
            <a:r>
              <a:rPr lang="en-US" sz="2000" dirty="0" err="1" smtClean="0"/>
              <a:t>PostProcessor</a:t>
            </a:r>
            <a:r>
              <a:rPr lang="en-US" sz="2000" dirty="0" smtClean="0"/>
              <a:t> that </a:t>
            </a:r>
            <a:r>
              <a:rPr lang="en-US" sz="2000" dirty="0" smtClean="0"/>
              <a:t>simulates observations: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At </a:t>
            </a:r>
            <a:r>
              <a:rPr lang="en-US" sz="2000" dirty="0" smtClean="0"/>
              <a:t>each step, </a:t>
            </a:r>
            <a:r>
              <a:rPr lang="en-US" sz="2000" dirty="0" err="1" smtClean="0"/>
              <a:t>GeoVaLs</a:t>
            </a:r>
            <a:r>
              <a:rPr lang="en-US" sz="2000" dirty="0" smtClean="0"/>
              <a:t> </a:t>
            </a:r>
            <a:r>
              <a:rPr lang="en-US" sz="2000" dirty="0" smtClean="0"/>
              <a:t>are populated from the </a:t>
            </a:r>
            <a:r>
              <a:rPr lang="en-US" sz="2000" dirty="0" smtClean="0"/>
              <a:t>State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In </a:t>
            </a:r>
            <a:r>
              <a:rPr lang="en-US" sz="2000" dirty="0" smtClean="0"/>
              <a:t>the finalization, </a:t>
            </a:r>
            <a:r>
              <a:rPr lang="en-US" sz="2000" dirty="0" smtClean="0"/>
              <a:t>simulated </a:t>
            </a:r>
            <a:r>
              <a:rPr lang="en-US" sz="2000" dirty="0" smtClean="0"/>
              <a:t>observations are generated from </a:t>
            </a:r>
            <a:r>
              <a:rPr lang="en-US" sz="2000" dirty="0" err="1" smtClean="0"/>
              <a:t>GeoVaLs</a:t>
            </a:r>
            <a:endParaRPr lang="en-US" sz="2000" dirty="0"/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The </a:t>
            </a:r>
            <a:r>
              <a:rPr lang="en-US" sz="2000" dirty="0" smtClean="0"/>
              <a:t>observation filters are applied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6548" y="2466120"/>
            <a:ext cx="7584863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B41D"/>
                </a:solidFill>
                <a:latin typeface="Source Code Pro"/>
                <a:cs typeface="Source Code Pro"/>
              </a:rPr>
              <a:t>template</a:t>
            </a:r>
            <a:r>
              <a:rPr lang="en-US" sz="1600" dirty="0">
                <a:latin typeface="Source Code Pro"/>
                <a:cs typeface="Source Code Pro"/>
              </a:rPr>
              <a:t> &lt;</a:t>
            </a:r>
            <a:r>
              <a:rPr lang="en-US" sz="1600" dirty="0" err="1">
                <a:solidFill>
                  <a:srgbClr val="2FB41D"/>
                </a:solidFill>
                <a:latin typeface="Source Code Pro"/>
                <a:cs typeface="Source Code Pro"/>
              </a:rPr>
              <a:t>typename</a:t>
            </a:r>
            <a:r>
              <a:rPr lang="en-US" sz="1600" dirty="0">
                <a:latin typeface="Source Code Pro"/>
                <a:cs typeface="Source Code Pro"/>
              </a:rPr>
              <a:t> MODEL&gt;</a:t>
            </a:r>
          </a:p>
          <a:p>
            <a:r>
              <a:rPr lang="en-US" sz="1600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sz="1600" dirty="0">
                <a:latin typeface="Source Code Pro"/>
                <a:cs typeface="Source Code Pro"/>
              </a:rPr>
              <a:t> Observer&lt;MODEL&gt;::</a:t>
            </a:r>
            <a:r>
              <a:rPr lang="en-US" sz="1600" dirty="0" err="1">
                <a:latin typeface="Source Code Pro"/>
                <a:cs typeface="Source Code Pro"/>
              </a:rPr>
              <a:t>doFinalize</a:t>
            </a:r>
            <a:r>
              <a:rPr lang="en-US" sz="1600" dirty="0">
                <a:latin typeface="Source Code Pro"/>
                <a:cs typeface="Source Code Pro"/>
              </a:rPr>
              <a:t>() {</a:t>
            </a:r>
          </a:p>
          <a:p>
            <a:r>
              <a:rPr lang="en-US" sz="1600" dirty="0">
                <a:latin typeface="Source Code Pro"/>
                <a:cs typeface="Source Code Pro"/>
              </a:rPr>
              <a:t>  Log::trace() &lt;&lt; </a:t>
            </a:r>
            <a:r>
              <a:rPr lang="en-US" sz="1600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1600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1600" dirty="0">
                <a:solidFill>
                  <a:srgbClr val="B42419"/>
                </a:solidFill>
                <a:latin typeface="Source Code Pro"/>
                <a:cs typeface="Source Code Pro"/>
              </a:rPr>
              <a:t> start"</a:t>
            </a:r>
            <a:r>
              <a:rPr lang="en-US" sz="1600" dirty="0">
                <a:latin typeface="Source Code Pro"/>
                <a:cs typeface="Source Code Pro"/>
              </a:rPr>
              <a:t> &lt;&lt; </a:t>
            </a:r>
            <a:r>
              <a:rPr lang="en-US" sz="1600" dirty="0" err="1">
                <a:latin typeface="Source Code Pro"/>
                <a:cs typeface="Source Code Pro"/>
              </a:rPr>
              <a:t>std</a:t>
            </a:r>
            <a:r>
              <a:rPr lang="en-US" sz="1600" dirty="0">
                <a:latin typeface="Source Code Pro"/>
                <a:cs typeface="Source Code Pro"/>
              </a:rPr>
              <a:t>::</a:t>
            </a:r>
            <a:r>
              <a:rPr lang="en-US" sz="1600" dirty="0" err="1">
                <a:latin typeface="Source Code Pro"/>
                <a:cs typeface="Source Code Pro"/>
              </a:rPr>
              <a:t>endl</a:t>
            </a:r>
            <a:r>
              <a:rPr lang="en-US" sz="1600" dirty="0">
                <a:latin typeface="Source Code Pro"/>
                <a:cs typeface="Source Code Pro"/>
              </a:rPr>
              <a:t>;</a:t>
            </a:r>
          </a:p>
          <a:p>
            <a:r>
              <a:rPr lang="en-US" sz="1600" dirty="0">
                <a:latin typeface="Source Code Pro"/>
                <a:cs typeface="Source Code Pro"/>
              </a:rPr>
              <a:t>  filters_-&gt;</a:t>
            </a:r>
            <a:r>
              <a:rPr lang="en-US" sz="1600" dirty="0" err="1">
                <a:latin typeface="Source Code Pro"/>
                <a:cs typeface="Source Code Pro"/>
              </a:rPr>
              <a:t>priorFilter</a:t>
            </a:r>
            <a:r>
              <a:rPr lang="en-US" sz="1600" dirty="0">
                <a:latin typeface="Source Code Pro"/>
                <a:cs typeface="Source Code Pro"/>
              </a:rPr>
              <a:t>(*</a:t>
            </a:r>
            <a:r>
              <a:rPr lang="en-US" sz="1600" dirty="0" err="1">
                <a:latin typeface="Source Code Pro"/>
                <a:cs typeface="Source Code Pro"/>
              </a:rPr>
              <a:t>gvals</a:t>
            </a:r>
            <a:r>
              <a:rPr lang="en-US" sz="1600" dirty="0">
                <a:latin typeface="Source Code Pro"/>
                <a:cs typeface="Source Code Pro"/>
              </a:rPr>
              <a:t>_);</a:t>
            </a:r>
          </a:p>
          <a:p>
            <a:r>
              <a:rPr lang="en-US" sz="1600" dirty="0">
                <a:latin typeface="Source Code Pro"/>
                <a:cs typeface="Source Code Pro"/>
              </a:rPr>
              <a:t>  hop_.</a:t>
            </a:r>
            <a:r>
              <a:rPr lang="en-US" sz="1600" dirty="0" err="1">
                <a:latin typeface="Source Code Pro"/>
                <a:cs typeface="Source Code Pro"/>
              </a:rPr>
              <a:t>simulateObs</a:t>
            </a:r>
            <a:r>
              <a:rPr lang="en-US" sz="1600" dirty="0">
                <a:latin typeface="Source Code Pro"/>
                <a:cs typeface="Source Code Pro"/>
              </a:rPr>
              <a:t>(*</a:t>
            </a:r>
            <a:r>
              <a:rPr lang="en-US" sz="1600" dirty="0" err="1">
                <a:latin typeface="Source Code Pro"/>
                <a:cs typeface="Source Code Pro"/>
              </a:rPr>
              <a:t>gvals</a:t>
            </a:r>
            <a:r>
              <a:rPr lang="en-US" sz="1600" dirty="0">
                <a:latin typeface="Source Code Pro"/>
                <a:cs typeface="Source Code Pro"/>
              </a:rPr>
              <a:t>_, </a:t>
            </a:r>
            <a:r>
              <a:rPr lang="en-US" sz="1600" dirty="0" err="1">
                <a:latin typeface="Source Code Pro"/>
                <a:cs typeface="Source Code Pro"/>
              </a:rPr>
              <a:t>yobs</a:t>
            </a:r>
            <a:r>
              <a:rPr lang="en-US" sz="1600" dirty="0">
                <a:latin typeface="Source Code Pro"/>
                <a:cs typeface="Source Code Pro"/>
              </a:rPr>
              <a:t>_, </a:t>
            </a:r>
            <a:r>
              <a:rPr lang="en-US" sz="1600" dirty="0" err="1">
                <a:latin typeface="Source Code Pro"/>
                <a:cs typeface="Source Code Pro"/>
              </a:rPr>
              <a:t>ybias</a:t>
            </a:r>
            <a:r>
              <a:rPr lang="en-US" sz="1600" dirty="0">
                <a:latin typeface="Source Code Pro"/>
                <a:cs typeface="Source Code Pro"/>
              </a:rPr>
              <a:t>_);</a:t>
            </a:r>
          </a:p>
          <a:p>
            <a:r>
              <a:rPr lang="en-US" sz="1600" dirty="0">
                <a:latin typeface="Source Code Pro"/>
                <a:cs typeface="Source Code Pro"/>
              </a:rPr>
              <a:t>  filters_-&gt;</a:t>
            </a:r>
            <a:r>
              <a:rPr lang="en-US" sz="1600" dirty="0" err="1">
                <a:latin typeface="Source Code Pro"/>
                <a:cs typeface="Source Code Pro"/>
              </a:rPr>
              <a:t>postFilter</a:t>
            </a:r>
            <a:r>
              <a:rPr lang="en-US" sz="1600" dirty="0">
                <a:latin typeface="Source Code Pro"/>
                <a:cs typeface="Source Code Pro"/>
              </a:rPr>
              <a:t>(</a:t>
            </a:r>
            <a:r>
              <a:rPr lang="en-US" sz="1600" dirty="0" err="1">
                <a:latin typeface="Source Code Pro"/>
                <a:cs typeface="Source Code Pro"/>
              </a:rPr>
              <a:t>yobs</a:t>
            </a:r>
            <a:r>
              <a:rPr lang="en-US" sz="1600" dirty="0">
                <a:latin typeface="Source Code Pro"/>
                <a:cs typeface="Source Code Pro"/>
              </a:rPr>
              <a:t>_);</a:t>
            </a:r>
          </a:p>
          <a:p>
            <a:r>
              <a:rPr lang="en-US" sz="1600" dirty="0">
                <a:latin typeface="Source Code Pro"/>
                <a:cs typeface="Source Code Pro"/>
              </a:rPr>
              <a:t>  Log::trace() &lt;&lt; </a:t>
            </a:r>
            <a:r>
              <a:rPr lang="en-US" sz="1600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1600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1600" dirty="0">
                <a:solidFill>
                  <a:srgbClr val="B42419"/>
                </a:solidFill>
                <a:latin typeface="Source Code Pro"/>
                <a:cs typeface="Source Code Pro"/>
              </a:rPr>
              <a:t> done"</a:t>
            </a:r>
            <a:r>
              <a:rPr lang="en-US" sz="1600" dirty="0">
                <a:latin typeface="Source Code Pro"/>
                <a:cs typeface="Source Code Pro"/>
              </a:rPr>
              <a:t> &lt;&lt; </a:t>
            </a:r>
            <a:r>
              <a:rPr lang="en-US" sz="1600" dirty="0" err="1">
                <a:latin typeface="Source Code Pro"/>
                <a:cs typeface="Source Code Pro"/>
              </a:rPr>
              <a:t>std</a:t>
            </a:r>
            <a:r>
              <a:rPr lang="en-US" sz="1600" dirty="0">
                <a:latin typeface="Source Code Pro"/>
                <a:cs typeface="Source Code Pro"/>
              </a:rPr>
              <a:t>::</a:t>
            </a:r>
            <a:r>
              <a:rPr lang="en-US" sz="1600" dirty="0" err="1">
                <a:latin typeface="Source Code Pro"/>
                <a:cs typeface="Source Code Pro"/>
              </a:rPr>
              <a:t>endl</a:t>
            </a:r>
            <a:r>
              <a:rPr lang="en-US" sz="1600" dirty="0">
                <a:latin typeface="Source Code Pro"/>
                <a:cs typeface="Source Code Pro"/>
              </a:rPr>
              <a:t>;</a:t>
            </a:r>
          </a:p>
          <a:p>
            <a:r>
              <a:rPr lang="en-US" sz="1600" dirty="0">
                <a:latin typeface="Source Code Pro"/>
                <a:cs typeface="Source Code Pro"/>
              </a:rPr>
              <a:t>}</a:t>
            </a:r>
            <a:endParaRPr lang="en-US" sz="1600" dirty="0">
              <a:latin typeface="Source Code Pro"/>
              <a:cs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81261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2" y="26098"/>
            <a:ext cx="8448668" cy="61237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Observations Processing 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133" y="826440"/>
            <a:ext cx="3767154" cy="429348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Source Code Pro"/>
                <a:cs typeface="Source Code Pro"/>
              </a:rPr>
              <a:t>CostFunction</a:t>
            </a:r>
            <a:r>
              <a:rPr lang="en-US" sz="1300" dirty="0">
                <a:latin typeface="Source Code Pro"/>
                <a:cs typeface="Source Code Pro"/>
              </a:rPr>
              <a:t>::evaluate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</a:t>
            </a:r>
            <a:r>
              <a:rPr lang="en-US" sz="1300" dirty="0" err="1">
                <a:latin typeface="Source Code Pro"/>
                <a:cs typeface="Source Code Pro"/>
              </a:rPr>
              <a:t>CostJo</a:t>
            </a:r>
            <a:r>
              <a:rPr lang="en-US" sz="1300" dirty="0">
                <a:latin typeface="Source Code Pro"/>
                <a:cs typeface="Source Code Pro"/>
              </a:rPr>
              <a:t>::initialize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</a:t>
            </a:r>
            <a:r>
              <a:rPr lang="en-US" sz="1300" dirty="0" err="1">
                <a:latin typeface="Source Code Pro"/>
                <a:cs typeface="Source Code Pro"/>
              </a:rPr>
              <a:t>ObsFilters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ObsFilters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Observer::Observer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</a:t>
            </a:r>
            <a:r>
              <a:rPr lang="en-US" sz="1300" dirty="0" err="1">
                <a:latin typeface="Source Code Pro"/>
                <a:cs typeface="Source Code Pro"/>
              </a:rPr>
              <a:t>ObsOperator</a:t>
            </a:r>
            <a:r>
              <a:rPr lang="en-US" sz="1300" dirty="0">
                <a:latin typeface="Source Code Pro"/>
                <a:cs typeface="Source Code Pro"/>
              </a:rPr>
              <a:t>::variables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</a:t>
            </a:r>
            <a:r>
              <a:rPr lang="en-US" sz="1300" dirty="0" err="1">
                <a:latin typeface="Source Code Pro"/>
                <a:cs typeface="Source Code Pro"/>
              </a:rPr>
              <a:t>ObsFilters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requiredGeoVaLs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</a:t>
            </a:r>
            <a:r>
              <a:rPr lang="en-US" sz="1300" dirty="0" err="1">
                <a:latin typeface="Source Code Pro"/>
                <a:cs typeface="Source Code Pro"/>
              </a:rPr>
              <a:t>CostFunction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runNL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Model::forecast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Observer::initialize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  </a:t>
            </a:r>
            <a:r>
              <a:rPr lang="en-US" sz="1300" dirty="0" err="1">
                <a:latin typeface="Source Code Pro"/>
                <a:cs typeface="Source Code Pro"/>
              </a:rPr>
              <a:t>GeoVaLs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GeoVaLs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  </a:t>
            </a:r>
            <a:r>
              <a:rPr lang="en-US" sz="1300" i="1" dirty="0">
                <a:cs typeface="Source Code Pro"/>
              </a:rPr>
              <a:t>loop over time steps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  Observer::process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    State::</a:t>
            </a:r>
            <a:r>
              <a:rPr lang="en-US" sz="1300" dirty="0" err="1">
                <a:latin typeface="Source Code Pro"/>
                <a:cs typeface="Source Code Pro"/>
              </a:rPr>
              <a:t>getValues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  </a:t>
            </a:r>
            <a:r>
              <a:rPr lang="en-US" sz="1300" i="1" dirty="0">
                <a:cs typeface="Source Code Pro"/>
              </a:rPr>
              <a:t>end loop over time steps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Observer::finalize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    </a:t>
            </a:r>
            <a:r>
              <a:rPr lang="en-US" sz="1300" dirty="0" err="1">
                <a:latin typeface="Source Code Pro"/>
                <a:cs typeface="Source Code Pro"/>
              </a:rPr>
              <a:t>ObsFilters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priorFilter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    </a:t>
            </a:r>
            <a:r>
              <a:rPr lang="en-US" sz="1300" dirty="0" err="1">
                <a:latin typeface="Source Code Pro"/>
                <a:cs typeface="Source Code Pro"/>
              </a:rPr>
              <a:t>ObsOperator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simulateObs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    </a:t>
            </a:r>
            <a:r>
              <a:rPr lang="en-US" sz="1300" dirty="0" err="1">
                <a:latin typeface="Source Code Pro"/>
                <a:cs typeface="Source Code Pro"/>
              </a:rPr>
              <a:t>ObsFilters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postFilter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</a:t>
            </a:r>
            <a:r>
              <a:rPr lang="en-US" sz="1300" dirty="0" err="1">
                <a:latin typeface="Source Code Pro"/>
                <a:cs typeface="Source Code Pro"/>
              </a:rPr>
              <a:t>CostJo</a:t>
            </a:r>
            <a:r>
              <a:rPr lang="en-US" sz="1300" dirty="0">
                <a:latin typeface="Source Code Pro"/>
                <a:cs typeface="Source Code Pro"/>
              </a:rPr>
              <a:t>::finalize</a:t>
            </a:r>
          </a:p>
          <a:p>
            <a:r>
              <a:rPr lang="en-US" sz="1300" dirty="0">
                <a:latin typeface="Source Code Pro"/>
                <a:cs typeface="Source Code Pro"/>
              </a:rPr>
              <a:t>    </a:t>
            </a:r>
            <a:r>
              <a:rPr lang="en-US" sz="1300" dirty="0" err="1">
                <a:latin typeface="Source Code Pro"/>
                <a:cs typeface="Source Code Pro"/>
              </a:rPr>
              <a:t>ObsErrors</a:t>
            </a:r>
            <a:r>
              <a:rPr lang="en-US" sz="1300" dirty="0">
                <a:latin typeface="Source Code Pro"/>
                <a:cs typeface="Source Code Pro"/>
              </a:rPr>
              <a:t>::</a:t>
            </a:r>
            <a:r>
              <a:rPr lang="en-US" sz="1300" dirty="0" err="1">
                <a:latin typeface="Source Code Pro"/>
                <a:cs typeface="Source Code Pro"/>
              </a:rPr>
              <a:t>ObsErrors</a:t>
            </a:r>
            <a:endParaRPr lang="en-US" sz="1300" dirty="0">
              <a:latin typeface="Source Code Pro"/>
              <a:cs typeface="Source Code Pro"/>
            </a:endParaRPr>
          </a:p>
          <a:p>
            <a:r>
              <a:rPr lang="en-US" sz="1300" dirty="0">
                <a:latin typeface="Source Code Pro"/>
                <a:cs typeface="Source Code Pro"/>
              </a:rPr>
              <a:t>    </a:t>
            </a:r>
            <a:r>
              <a:rPr lang="en-US" sz="1300" dirty="0" err="1">
                <a:latin typeface="Source Code Pro"/>
                <a:cs typeface="Source Code Pro"/>
              </a:rPr>
              <a:t>ydep</a:t>
            </a:r>
            <a:r>
              <a:rPr lang="en-US" sz="1300" dirty="0">
                <a:latin typeface="Source Code Pro"/>
                <a:cs typeface="Source Code Pro"/>
              </a:rPr>
              <a:t>=</a:t>
            </a:r>
            <a:r>
              <a:rPr lang="en-US" sz="1300" dirty="0" err="1">
                <a:latin typeface="Source Code Pro"/>
                <a:cs typeface="Source Code Pro"/>
              </a:rPr>
              <a:t>ysimul-yobs</a:t>
            </a:r>
            <a:endParaRPr lang="en-US" sz="1300" dirty="0">
              <a:latin typeface="Source Code Pro"/>
              <a:cs typeface="Source Code Pro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975104" y="998420"/>
            <a:ext cx="4179295" cy="369332"/>
            <a:chOff x="2975104" y="998420"/>
            <a:chExt cx="4179295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4404928" y="998420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and configure filters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4" idx="1"/>
            </p:cNvCxnSpPr>
            <p:nvPr/>
          </p:nvCxnSpPr>
          <p:spPr>
            <a:xfrm flipH="1">
              <a:off x="2975104" y="1183086"/>
              <a:ext cx="1429824" cy="184666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197126" y="1794063"/>
            <a:ext cx="4335581" cy="426244"/>
            <a:chOff x="3197126" y="1794063"/>
            <a:chExt cx="4335581" cy="426244"/>
          </a:xfrm>
        </p:grpSpPr>
        <p:sp>
          <p:nvSpPr>
            <p:cNvPr id="5" name="TextBox 4"/>
            <p:cNvSpPr txBox="1"/>
            <p:nvPr/>
          </p:nvSpPr>
          <p:spPr>
            <a:xfrm>
              <a:off x="4404928" y="1850975"/>
              <a:ext cx="3127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Gather list of required </a:t>
              </a:r>
              <a:r>
                <a:rPr lang="en-US" dirty="0" err="1" smtClean="0"/>
                <a:t>GeoVaLs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5" idx="1"/>
            </p:cNvCxnSpPr>
            <p:nvPr/>
          </p:nvCxnSpPr>
          <p:spPr>
            <a:xfrm flipH="1" flipV="1">
              <a:off x="3197126" y="1794063"/>
              <a:ext cx="1207802" cy="24157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1"/>
            </p:cNvCxnSpPr>
            <p:nvPr/>
          </p:nvCxnSpPr>
          <p:spPr>
            <a:xfrm flipH="1" flipV="1">
              <a:off x="3650052" y="1946463"/>
              <a:ext cx="754876" cy="89178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70842" y="2308030"/>
            <a:ext cx="3306339" cy="471880"/>
            <a:chOff x="2770842" y="2308030"/>
            <a:chExt cx="3306339" cy="471880"/>
          </a:xfrm>
        </p:grpSpPr>
        <p:sp>
          <p:nvSpPr>
            <p:cNvPr id="6" name="TextBox 5"/>
            <p:cNvSpPr txBox="1"/>
            <p:nvPr/>
          </p:nvSpPr>
          <p:spPr>
            <a:xfrm>
              <a:off x="4404928" y="230803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</a:t>
              </a:r>
              <a:r>
                <a:rPr lang="en-US" dirty="0" err="1" smtClean="0"/>
                <a:t>GeoVaLs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6" idx="1"/>
            </p:cNvCxnSpPr>
            <p:nvPr/>
          </p:nvCxnSpPr>
          <p:spPr>
            <a:xfrm flipH="1">
              <a:off x="2770842" y="2492696"/>
              <a:ext cx="1634086" cy="287214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975104" y="2765085"/>
            <a:ext cx="2743004" cy="583241"/>
            <a:chOff x="2975104" y="2765085"/>
            <a:chExt cx="2743004" cy="583241"/>
          </a:xfrm>
        </p:grpSpPr>
        <p:sp>
          <p:nvSpPr>
            <p:cNvPr id="7" name="TextBox 6"/>
            <p:cNvSpPr txBox="1"/>
            <p:nvPr/>
          </p:nvSpPr>
          <p:spPr>
            <a:xfrm>
              <a:off x="4404928" y="2765085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Fill </a:t>
              </a:r>
              <a:r>
                <a:rPr lang="en-US" dirty="0" err="1" smtClean="0"/>
                <a:t>GeoVaLs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7" idx="1"/>
            </p:cNvCxnSpPr>
            <p:nvPr/>
          </p:nvCxnSpPr>
          <p:spPr>
            <a:xfrm flipH="1">
              <a:off x="2975104" y="2949751"/>
              <a:ext cx="1429824" cy="398575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436910" y="3222140"/>
            <a:ext cx="2592907" cy="713387"/>
            <a:chOff x="3436910" y="3222140"/>
            <a:chExt cx="2592907" cy="713387"/>
          </a:xfrm>
        </p:grpSpPr>
        <p:sp>
          <p:nvSpPr>
            <p:cNvPr id="8" name="TextBox 7"/>
            <p:cNvSpPr txBox="1"/>
            <p:nvPr/>
          </p:nvSpPr>
          <p:spPr>
            <a:xfrm>
              <a:off x="4404928" y="3222140"/>
              <a:ext cx="1624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Call prior filters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8" idx="1"/>
            </p:cNvCxnSpPr>
            <p:nvPr/>
          </p:nvCxnSpPr>
          <p:spPr>
            <a:xfrm flipH="1">
              <a:off x="3436910" y="3406806"/>
              <a:ext cx="968018" cy="528721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534600" y="3679195"/>
            <a:ext cx="3134627" cy="477348"/>
            <a:chOff x="3534600" y="3679195"/>
            <a:chExt cx="3134627" cy="477348"/>
          </a:xfrm>
        </p:grpSpPr>
        <p:sp>
          <p:nvSpPr>
            <p:cNvPr id="10" name="TextBox 9"/>
            <p:cNvSpPr txBox="1"/>
            <p:nvPr/>
          </p:nvSpPr>
          <p:spPr>
            <a:xfrm>
              <a:off x="4404928" y="3679195"/>
              <a:ext cx="226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Simulate observations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10" idx="1"/>
            </p:cNvCxnSpPr>
            <p:nvPr/>
          </p:nvCxnSpPr>
          <p:spPr>
            <a:xfrm flipH="1">
              <a:off x="3534600" y="3863861"/>
              <a:ext cx="870328" cy="292682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349526" y="4136250"/>
            <a:ext cx="2637886" cy="369332"/>
            <a:chOff x="3349526" y="4136250"/>
            <a:chExt cx="2637886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4404928" y="4136250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Call post filters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9" idx="1"/>
            </p:cNvCxnSpPr>
            <p:nvPr/>
          </p:nvCxnSpPr>
          <p:spPr>
            <a:xfrm flipH="1">
              <a:off x="3349526" y="4320916"/>
              <a:ext cx="1055402" cy="57665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33368" y="4593306"/>
            <a:ext cx="4070287" cy="369332"/>
            <a:chOff x="2433368" y="4593306"/>
            <a:chExt cx="4070287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4404928" y="4593306"/>
              <a:ext cx="209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Setup R, compute Jo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11" idx="1"/>
            </p:cNvCxnSpPr>
            <p:nvPr/>
          </p:nvCxnSpPr>
          <p:spPr>
            <a:xfrm flipH="1">
              <a:off x="2859652" y="4777972"/>
              <a:ext cx="1545276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" idx="1"/>
            </p:cNvCxnSpPr>
            <p:nvPr/>
          </p:nvCxnSpPr>
          <p:spPr>
            <a:xfrm flipH="1">
              <a:off x="2433368" y="4777972"/>
              <a:ext cx="1971560" cy="184666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566581" y="1455475"/>
            <a:ext cx="4448156" cy="307777"/>
            <a:chOff x="2566581" y="1455475"/>
            <a:chExt cx="4448156" cy="307777"/>
          </a:xfrm>
        </p:grpSpPr>
        <p:sp>
          <p:nvSpPr>
            <p:cNvPr id="56" name="TextBox 55"/>
            <p:cNvSpPr txBox="1"/>
            <p:nvPr/>
          </p:nvSpPr>
          <p:spPr>
            <a:xfrm>
              <a:off x="4404928" y="1455475"/>
              <a:ext cx="2609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and configure observer</a:t>
              </a:r>
              <a:endParaRPr lang="en-US" dirty="0"/>
            </a:p>
          </p:txBody>
        </p:sp>
        <p:cxnSp>
          <p:nvCxnSpPr>
            <p:cNvPr id="57" name="Straight Arrow Connector 56"/>
            <p:cNvCxnSpPr>
              <a:stCxn id="56" idx="1"/>
            </p:cNvCxnSpPr>
            <p:nvPr/>
          </p:nvCxnSpPr>
          <p:spPr>
            <a:xfrm flipH="1" flipV="1">
              <a:off x="2566581" y="1589789"/>
              <a:ext cx="1838347" cy="19575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7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JEDI: Motivations and 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874" y="1046720"/>
            <a:ext cx="8773719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Develop </a:t>
            </a:r>
            <a:r>
              <a:rPr lang="en-US" sz="2400" dirty="0" smtClean="0"/>
              <a:t>a unified data assimilation </a:t>
            </a:r>
            <a:r>
              <a:rPr lang="en-US" sz="2400" dirty="0"/>
              <a:t>system</a:t>
            </a:r>
            <a:r>
              <a:rPr lang="en-US" sz="2400" dirty="0" smtClean="0"/>
              <a:t>:</a:t>
            </a:r>
            <a:endParaRPr lang="en-US" sz="2400" dirty="0"/>
          </a:p>
          <a:p>
            <a:pPr marL="342900" indent="-342900">
              <a:lnSpc>
                <a:spcPct val="13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400" dirty="0" smtClean="0"/>
              <a:t>From toy models to Earth system</a:t>
            </a:r>
            <a:r>
              <a:rPr lang="en-US" sz="2400" dirty="0"/>
              <a:t> </a:t>
            </a:r>
            <a:r>
              <a:rPr lang="en-US" sz="2400" dirty="0" smtClean="0"/>
              <a:t>coupled models</a:t>
            </a:r>
            <a:endParaRPr lang="en-US" sz="2400" dirty="0"/>
          </a:p>
          <a:p>
            <a:pPr marL="342900" indent="-342900">
              <a:lnSpc>
                <a:spcPct val="13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400" dirty="0" smtClean="0"/>
              <a:t>Unified observation (forward) operators (UFO)</a:t>
            </a:r>
            <a:endParaRPr lang="en-US" sz="2400" dirty="0"/>
          </a:p>
          <a:p>
            <a:pPr marL="342900" indent="-342900">
              <a:lnSpc>
                <a:spcPct val="13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400" dirty="0" smtClean="0"/>
              <a:t>For research and operations (including O2R2O)</a:t>
            </a:r>
            <a:endParaRPr lang="en-US" sz="2400" dirty="0"/>
          </a:p>
          <a:p>
            <a:pPr marL="342900" lvl="1" indent="-342900">
              <a:lnSpc>
                <a:spcPct val="130000"/>
              </a:lnSpc>
              <a:buClr>
                <a:schemeClr val="bg2"/>
              </a:buClr>
              <a:buFont typeface="Lucida Grande"/>
              <a:buChar char="-"/>
            </a:pPr>
            <a:r>
              <a:rPr lang="en-US" sz="2400" dirty="0" smtClean="0"/>
              <a:t>Share as much as possible without imposing one </a:t>
            </a:r>
            <a:r>
              <a:rPr lang="en-US" sz="2400" dirty="0"/>
              <a:t>approach </a:t>
            </a:r>
            <a:r>
              <a:rPr lang="en-US" sz="2400" dirty="0" smtClean="0"/>
              <a:t>(one </a:t>
            </a:r>
            <a:r>
              <a:rPr lang="en-US" sz="2400" dirty="0"/>
              <a:t>system, multiple </a:t>
            </a:r>
            <a:r>
              <a:rPr lang="en-US" sz="2400" dirty="0" smtClean="0"/>
              <a:t>methodologies/configurations</a:t>
            </a:r>
            <a:r>
              <a:rPr lang="en-US" sz="2400" dirty="0" smtClean="0"/>
              <a:t>)</a:t>
            </a:r>
          </a:p>
          <a:p>
            <a:pPr lvl="1">
              <a:lnSpc>
                <a:spcPct val="130000"/>
              </a:lnSpc>
              <a:buClr>
                <a:schemeClr val="bg2"/>
              </a:buClr>
            </a:pPr>
            <a:endParaRPr lang="en-US" sz="2400" dirty="0"/>
          </a:p>
          <a:p>
            <a:pPr lvl="1" algn="ctr">
              <a:lnSpc>
                <a:spcPct val="130000"/>
              </a:lnSpc>
              <a:buClr>
                <a:schemeClr val="bg2"/>
              </a:buClr>
            </a:pPr>
            <a:r>
              <a:rPr lang="en-US" sz="2400" dirty="0"/>
              <a:t>Objective of this talk: How is such a system designed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0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78" y="1972737"/>
            <a:ext cx="7625727" cy="7013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From Abstract to Concrete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JEDI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5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classes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22" y="858618"/>
            <a:ext cx="895622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model or observation specific classes are wrapped into </a:t>
            </a:r>
            <a:r>
              <a:rPr lang="en-US" sz="2400" dirty="0" smtClean="0"/>
              <a:t>       an </a:t>
            </a:r>
            <a:r>
              <a:rPr lang="en-US" sz="2400" dirty="0" smtClean="0"/>
              <a:t>interface </a:t>
            </a:r>
            <a:r>
              <a:rPr lang="en-US" sz="2400" dirty="0" smtClean="0"/>
              <a:t>class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Using </a:t>
            </a:r>
            <a:r>
              <a:rPr lang="en-US" sz="2000" dirty="0" smtClean="0"/>
              <a:t>the C++ templates this is not strictly necessary but provides </a:t>
            </a:r>
            <a:r>
              <a:rPr lang="en-US" sz="2000" dirty="0" smtClean="0"/>
              <a:t>a convenient </a:t>
            </a:r>
            <a:r>
              <a:rPr lang="en-US" sz="2000" dirty="0" smtClean="0"/>
              <a:t>place to group all interfaces and make them visible</a:t>
            </a:r>
          </a:p>
          <a:p>
            <a:endParaRPr lang="en-US" sz="1000" dirty="0" smtClean="0"/>
          </a:p>
          <a:p>
            <a:r>
              <a:rPr lang="en-US" sz="2400" dirty="0" smtClean="0"/>
              <a:t>Each interface </a:t>
            </a:r>
            <a:r>
              <a:rPr lang="en-US" sz="2400" dirty="0" smtClean="0"/>
              <a:t>class contains a (smart) pointer to the actual implementation </a:t>
            </a:r>
            <a:r>
              <a:rPr lang="en-US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 smtClean="0"/>
              <a:t>the “model trait” and passes </a:t>
            </a:r>
            <a:r>
              <a:rPr lang="en-US" sz="2400" dirty="0" smtClean="0"/>
              <a:t>calls </a:t>
            </a:r>
            <a:r>
              <a:rPr lang="en-US" sz="2400" dirty="0" smtClean="0"/>
              <a:t>down</a:t>
            </a:r>
          </a:p>
          <a:p>
            <a:endParaRPr lang="en-US" sz="1000" dirty="0"/>
          </a:p>
          <a:p>
            <a:r>
              <a:rPr lang="en-US" sz="2400" dirty="0" smtClean="0"/>
              <a:t>The interface layer is also used to instrument the </a:t>
            </a:r>
            <a:r>
              <a:rPr lang="en-US" sz="2400" dirty="0" smtClean="0"/>
              <a:t>code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Timing statistics</a:t>
            </a:r>
          </a:p>
          <a:p>
            <a:pPr marL="342900" indent="-34290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Trace </a:t>
            </a:r>
            <a:r>
              <a:rPr lang="en-US" sz="2000" dirty="0" smtClean="0"/>
              <a:t>execution</a:t>
            </a:r>
          </a:p>
          <a:p>
            <a:endParaRPr lang="en-US" sz="1000" dirty="0"/>
          </a:p>
          <a:p>
            <a:r>
              <a:rPr lang="en-US" sz="2400" dirty="0" smtClean="0"/>
              <a:t>Interface classes are </a:t>
            </a:r>
            <a:r>
              <a:rPr lang="en-US" sz="2400" dirty="0"/>
              <a:t>all </a:t>
            </a:r>
            <a:r>
              <a:rPr lang="en-US" sz="2400" dirty="0" smtClean="0"/>
              <a:t>in </a:t>
            </a:r>
            <a:r>
              <a:rPr lang="en-US" sz="2400" dirty="0">
                <a:latin typeface="Source Code Pro Medium"/>
                <a:cs typeface="Source Code Pro Medium"/>
              </a:rPr>
              <a:t>oops/</a:t>
            </a:r>
            <a:r>
              <a:rPr lang="en-US" sz="2400" dirty="0" err="1">
                <a:latin typeface="Source Code Pro Medium"/>
                <a:cs typeface="Source Code Pro Medium"/>
              </a:rPr>
              <a:t>src</a:t>
            </a:r>
            <a:r>
              <a:rPr lang="en-US" sz="2400" dirty="0">
                <a:latin typeface="Source Code Pro Medium"/>
                <a:cs typeface="Source Code Pro Medium"/>
              </a:rPr>
              <a:t>/oops/interface</a:t>
            </a:r>
            <a:endParaRPr lang="en-US" sz="2400" dirty="0" smtClean="0">
              <a:latin typeface="Source Code Pro Medium"/>
              <a:cs typeface="Source Code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630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classes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132" y="858239"/>
            <a:ext cx="45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Example of a method in an interface </a:t>
            </a:r>
            <a:r>
              <a:rPr lang="en-US" sz="1800" dirty="0" smtClean="0"/>
              <a:t>class: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28500" y="1303387"/>
            <a:ext cx="729720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template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&lt;</a:t>
            </a:r>
            <a:r>
              <a:rPr lang="en-US" sz="14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typename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MODEL&gt;</a:t>
            </a:r>
          </a:p>
          <a:p>
            <a:r>
              <a:rPr lang="en-US" sz="14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State&lt;MODEL&gt;::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getValues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(</a:t>
            </a:r>
            <a:r>
              <a:rPr lang="en-US" sz="14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Locations_ &amp;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locs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                            </a:t>
            </a:r>
            <a:r>
              <a:rPr lang="en-US" sz="1400" dirty="0" err="1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Variables &amp;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vars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,</a:t>
            </a:r>
          </a:p>
          <a:p>
            <a:r>
              <a:rPr lang="mr-IN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                            GeoVaLs_ &amp; gvals) </a:t>
            </a:r>
            <a:r>
              <a:rPr lang="mr-IN" sz="1400" dirty="0">
                <a:solidFill>
                  <a:srgbClr val="2FB41D"/>
                </a:solidFill>
                <a:latin typeface="Source Code Pro Medium"/>
                <a:cs typeface="Source Code Pro Medium"/>
              </a:rPr>
              <a:t>const</a:t>
            </a:r>
            <a:r>
              <a:rPr lang="mr-IN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</a:t>
            </a:r>
            <a:r>
              <a:rPr lang="mr-IN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{</a:t>
            </a:r>
            <a:endParaRPr lang="en-GB" sz="1400" dirty="0" smtClean="0">
              <a:solidFill>
                <a:srgbClr val="000000"/>
              </a:solidFill>
              <a:latin typeface="Source Code Pro Medium"/>
              <a:cs typeface="Source Code Pro Mediu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  Log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::trace() &lt;&lt; 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"State&lt;MODEL&gt;::</a:t>
            </a:r>
            <a:r>
              <a:rPr lang="en-US" sz="1400" dirty="0" err="1">
                <a:solidFill>
                  <a:srgbClr val="B42419"/>
                </a:solidFill>
                <a:latin typeface="Source Code Pro Medium"/>
                <a:cs typeface="Source Code Pro Medium"/>
              </a:rPr>
              <a:t>getValues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 starting"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&lt;&lt;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endl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  </a:t>
            </a:r>
            <a:r>
              <a:rPr lang="en-US" sz="1400" dirty="0" err="1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util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::Timer timer(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classname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(), 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"</a:t>
            </a:r>
            <a:r>
              <a:rPr lang="en-US" sz="1400" dirty="0" err="1">
                <a:solidFill>
                  <a:srgbClr val="B42419"/>
                </a:solidFill>
                <a:latin typeface="Source Code Pro Medium"/>
                <a:cs typeface="Source Code Pro Medium"/>
              </a:rPr>
              <a:t>getValues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  state_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-&gt;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getValues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locs.locations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(),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vars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gvals.geovals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())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  Log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::trace() &lt;&lt; 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"State&lt;MODEL&gt;::</a:t>
            </a:r>
            <a:r>
              <a:rPr lang="en-US" sz="1400" dirty="0" err="1">
                <a:solidFill>
                  <a:srgbClr val="B42419"/>
                </a:solidFill>
                <a:latin typeface="Source Code Pro Medium"/>
                <a:cs typeface="Source Code Pro Medium"/>
              </a:rPr>
              <a:t>getValues</a:t>
            </a:r>
            <a:r>
              <a:rPr lang="en-US" sz="1400" dirty="0">
                <a:solidFill>
                  <a:srgbClr val="B42419"/>
                </a:solidFill>
                <a:latin typeface="Source Code Pro Medium"/>
                <a:cs typeface="Source Code Pro Medium"/>
              </a:rPr>
              <a:t> done"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 &lt;&lt; 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Source Code Pro Medium"/>
                <a:cs typeface="Source Code Pro Medium"/>
              </a:rPr>
              <a:t>::</a:t>
            </a:r>
            <a:r>
              <a:rPr lang="en-US" sz="1400" dirty="0" err="1">
                <a:solidFill>
                  <a:srgbClr val="000000"/>
                </a:solidFill>
                <a:latin typeface="Source Code Pro Medium"/>
                <a:cs typeface="Source Code Pro Medium"/>
              </a:rPr>
              <a:t>endl</a:t>
            </a:r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Source Code Pro Medium"/>
                <a:cs typeface="Source Code Pro Medium"/>
              </a:rPr>
              <a:t>}</a:t>
            </a:r>
            <a:endParaRPr lang="en-US" sz="1400" dirty="0" smtClean="0">
              <a:latin typeface="Source Code Pro Medium"/>
              <a:cs typeface="Source Code Pro Medium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3087" y="2344492"/>
            <a:ext cx="2130130" cy="1826173"/>
            <a:chOff x="108552" y="3071710"/>
            <a:chExt cx="2130130" cy="1826173"/>
          </a:xfrm>
        </p:grpSpPr>
        <p:sp>
          <p:nvSpPr>
            <p:cNvPr id="10" name="TextBox 9"/>
            <p:cNvSpPr txBox="1"/>
            <p:nvPr/>
          </p:nvSpPr>
          <p:spPr>
            <a:xfrm>
              <a:off x="449798" y="4251552"/>
              <a:ext cx="1788884" cy="646331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Trace method on</a:t>
              </a:r>
            </a:p>
            <a:p>
              <a:r>
                <a:rPr lang="en-US" dirty="0"/>
                <a:t>e</a:t>
              </a:r>
              <a:r>
                <a:rPr lang="en-US" dirty="0" smtClean="0"/>
                <a:t>ntry and exit</a:t>
              </a:r>
              <a:endParaRPr lang="en-US" dirty="0"/>
            </a:p>
          </p:txBody>
        </p:sp>
        <p:cxnSp>
          <p:nvCxnSpPr>
            <p:cNvPr id="11" name="Elbow Connector 10"/>
            <p:cNvCxnSpPr>
              <a:stCxn id="10" idx="1"/>
            </p:cNvCxnSpPr>
            <p:nvPr/>
          </p:nvCxnSpPr>
          <p:spPr>
            <a:xfrm rot="10800000">
              <a:off x="108552" y="3071710"/>
              <a:ext cx="341247" cy="1503008"/>
            </a:xfrm>
            <a:prstGeom prst="bentConnector2">
              <a:avLst/>
            </a:prstGeom>
            <a:ln>
              <a:solidFill>
                <a:schemeClr val="bg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1132" y="3075150"/>
              <a:ext cx="460368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1131" y="3693217"/>
              <a:ext cx="460368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62752" y="2550720"/>
            <a:ext cx="2509543" cy="1831688"/>
            <a:chOff x="3278217" y="3277938"/>
            <a:chExt cx="2509543" cy="1831688"/>
          </a:xfrm>
        </p:grpSpPr>
        <p:sp>
          <p:nvSpPr>
            <p:cNvPr id="15" name="TextBox 14"/>
            <p:cNvSpPr txBox="1"/>
            <p:nvPr/>
          </p:nvSpPr>
          <p:spPr>
            <a:xfrm>
              <a:off x="3278217" y="4155519"/>
              <a:ext cx="2197856" cy="954107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Timer will be destructed </a:t>
              </a:r>
            </a:p>
            <a:p>
              <a:r>
                <a:rPr lang="en-US" dirty="0"/>
                <a:t>w</a:t>
              </a:r>
              <a:r>
                <a:rPr lang="en-US" dirty="0" smtClean="0"/>
                <a:t>hen going out of scope</a:t>
              </a:r>
            </a:p>
            <a:p>
              <a:r>
                <a:rPr lang="en-US" dirty="0" smtClean="0"/>
                <a:t>Constructor and</a:t>
              </a:r>
            </a:p>
            <a:p>
              <a:r>
                <a:rPr lang="en-US" dirty="0"/>
                <a:t>d</a:t>
              </a:r>
              <a:r>
                <a:rPr lang="en-US" dirty="0" smtClean="0"/>
                <a:t>estructor do the work</a:t>
              </a:r>
            </a:p>
          </p:txBody>
        </p:sp>
        <p:cxnSp>
          <p:nvCxnSpPr>
            <p:cNvPr id="16" name="Elbow Connector 15"/>
            <p:cNvCxnSpPr>
              <a:stCxn id="15" idx="3"/>
            </p:cNvCxnSpPr>
            <p:nvPr/>
          </p:nvCxnSpPr>
          <p:spPr>
            <a:xfrm flipV="1">
              <a:off x="5476073" y="3277938"/>
              <a:ext cx="298800" cy="1354635"/>
            </a:xfrm>
            <a:prstGeom prst="bentConnector2">
              <a:avLst/>
            </a:prstGeom>
            <a:ln>
              <a:solidFill>
                <a:schemeClr val="bg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354895" y="3280833"/>
              <a:ext cx="432865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349777" y="2724385"/>
            <a:ext cx="6791490" cy="2104357"/>
            <a:chOff x="1273792" y="3497000"/>
            <a:chExt cx="6791490" cy="2357425"/>
          </a:xfrm>
        </p:grpSpPr>
        <p:sp>
          <p:nvSpPr>
            <p:cNvPr id="19" name="TextBox 18"/>
            <p:cNvSpPr txBox="1"/>
            <p:nvPr/>
          </p:nvSpPr>
          <p:spPr>
            <a:xfrm>
              <a:off x="1273792" y="5485092"/>
              <a:ext cx="6476533" cy="369333"/>
            </a:xfrm>
            <a:prstGeom prst="rect">
              <a:avLst/>
            </a:prstGeom>
            <a:noFill/>
            <a:ln w="254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Method of specific implementation is called, with actual arguments</a:t>
              </a:r>
            </a:p>
          </p:txBody>
        </p:sp>
        <p:cxnSp>
          <p:nvCxnSpPr>
            <p:cNvPr id="20" name="Elbow Connector 19"/>
            <p:cNvCxnSpPr>
              <a:stCxn id="19" idx="3"/>
            </p:cNvCxnSpPr>
            <p:nvPr/>
          </p:nvCxnSpPr>
          <p:spPr>
            <a:xfrm flipV="1">
              <a:off x="7750325" y="3497001"/>
              <a:ext cx="314957" cy="2172759"/>
            </a:xfrm>
            <a:prstGeom prst="bentConnector2">
              <a:avLst/>
            </a:prstGeom>
            <a:ln>
              <a:solidFill>
                <a:schemeClr val="bg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7055765" y="3497000"/>
              <a:ext cx="1009517" cy="12160"/>
            </a:xfrm>
            <a:prstGeom prst="straightConnector1">
              <a:avLst/>
            </a:prstGeom>
            <a:ln>
              <a:solidFill>
                <a:schemeClr val="bg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78" y="1972737"/>
            <a:ext cx="7625727" cy="7013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Top Level Code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JEDI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JEDI: Main Programs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Y. Trémolet, JCSDA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03152" y="2550685"/>
            <a:ext cx="4553983" cy="1410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FB41D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main(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argc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 </a:t>
            </a:r>
            <a:r>
              <a:rPr lang="en-US" dirty="0">
                <a:solidFill>
                  <a:srgbClr val="2FB41D"/>
                </a:solidFill>
                <a:latin typeface="Menlo-Regular"/>
              </a:rPr>
              <a:t>char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**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argv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oops::Run run(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argc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argv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Menlo-Regular"/>
              </a:rPr>
              <a:t>  oops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::Variational&lt;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qg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QgTraits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var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run.execute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var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en-US" dirty="0">
                <a:solidFill>
                  <a:srgbClr val="C1651C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B42419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09204" y="1898964"/>
            <a:ext cx="1960092" cy="480124"/>
            <a:chOff x="414827" y="2050836"/>
            <a:chExt cx="1960092" cy="480124"/>
          </a:xfrm>
        </p:grpSpPr>
        <p:sp>
          <p:nvSpPr>
            <p:cNvPr id="24" name="Line Callout 3 23"/>
            <p:cNvSpPr/>
            <p:nvPr/>
          </p:nvSpPr>
          <p:spPr>
            <a:xfrm>
              <a:off x="414827" y="2050836"/>
              <a:ext cx="1960092" cy="480124"/>
            </a:xfrm>
            <a:prstGeom prst="borderCallout3">
              <a:avLst>
                <a:gd name="adj1" fmla="val 51197"/>
                <a:gd name="adj2" fmla="val -438"/>
                <a:gd name="adj3" fmla="val 53093"/>
                <a:gd name="adj4" fmla="val -14488"/>
                <a:gd name="adj5" fmla="val 175330"/>
                <a:gd name="adj6" fmla="val -13799"/>
                <a:gd name="adj7" fmla="val 173400"/>
                <a:gd name="adj8" fmla="val 1336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827" y="2106232"/>
              <a:ext cx="1960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Standard C++ main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59572" y="1891760"/>
            <a:ext cx="2674977" cy="843743"/>
            <a:chOff x="5287015" y="2213714"/>
            <a:chExt cx="1887263" cy="505166"/>
          </a:xfrm>
        </p:grpSpPr>
        <p:sp>
          <p:nvSpPr>
            <p:cNvPr id="27" name="Line Callout 2 26"/>
            <p:cNvSpPr/>
            <p:nvPr/>
          </p:nvSpPr>
          <p:spPr>
            <a:xfrm>
              <a:off x="5311913" y="2213714"/>
              <a:ext cx="1823332" cy="505166"/>
            </a:xfrm>
            <a:prstGeom prst="borderCallout2">
              <a:avLst>
                <a:gd name="adj1" fmla="val 99867"/>
                <a:gd name="adj2" fmla="val 52054"/>
                <a:gd name="adj3" fmla="val 120517"/>
                <a:gd name="adj4" fmla="val 51787"/>
                <a:gd name="adj5" fmla="val 123456"/>
                <a:gd name="adj6" fmla="val -64796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7015" y="2255254"/>
              <a:ext cx="1887263" cy="460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 object </a:t>
              </a:r>
              <a:r>
                <a:rPr lang="en-US" dirty="0" smtClean="0"/>
                <a:t>for technical setup: read </a:t>
              </a:r>
              <a:r>
                <a:rPr lang="en-US" dirty="0" err="1" smtClean="0"/>
                <a:t>yaml</a:t>
              </a:r>
              <a:r>
                <a:rPr lang="en-US" dirty="0" smtClean="0"/>
                <a:t> configuration, start MPI, start loggers</a:t>
              </a:r>
              <a:r>
                <a:rPr lang="mr-IN" dirty="0" smtClean="0"/>
                <a:t>…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88331" y="3646654"/>
            <a:ext cx="2457407" cy="738664"/>
            <a:chOff x="5988331" y="3646654"/>
            <a:chExt cx="2457407" cy="738664"/>
          </a:xfrm>
        </p:grpSpPr>
        <p:sp>
          <p:nvSpPr>
            <p:cNvPr id="30" name="Line Callout 2 29"/>
            <p:cNvSpPr/>
            <p:nvPr/>
          </p:nvSpPr>
          <p:spPr>
            <a:xfrm>
              <a:off x="5997213" y="3655535"/>
              <a:ext cx="2279790" cy="714164"/>
            </a:xfrm>
            <a:prstGeom prst="borderCallout2">
              <a:avLst>
                <a:gd name="adj1" fmla="val 372"/>
                <a:gd name="adj2" fmla="val 49969"/>
                <a:gd name="adj3" fmla="val -70023"/>
                <a:gd name="adj4" fmla="val 49554"/>
                <a:gd name="adj5" fmla="val -69451"/>
                <a:gd name="adj6" fmla="val -3183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88331" y="3646654"/>
              <a:ext cx="24574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Create </a:t>
              </a:r>
              <a:r>
                <a:rPr lang="en-US" dirty="0" smtClean="0"/>
                <a:t>Application object:</a:t>
              </a:r>
            </a:p>
            <a:p>
              <a:r>
                <a:rPr lang="en-US" dirty="0" smtClean="0"/>
                <a:t>This is where the model is</a:t>
              </a:r>
            </a:p>
            <a:p>
              <a:r>
                <a:rPr lang="en-US" dirty="0" smtClean="0"/>
                <a:t>determined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09437" y="4093700"/>
            <a:ext cx="2038990" cy="480176"/>
            <a:chOff x="3390368" y="4440965"/>
            <a:chExt cx="2038990" cy="480176"/>
          </a:xfrm>
        </p:grpSpPr>
        <p:sp>
          <p:nvSpPr>
            <p:cNvPr id="33" name="Line Callout 2 32"/>
            <p:cNvSpPr/>
            <p:nvPr/>
          </p:nvSpPr>
          <p:spPr>
            <a:xfrm>
              <a:off x="3390368" y="4440965"/>
              <a:ext cx="2038990" cy="480176"/>
            </a:xfrm>
            <a:prstGeom prst="borderCallout2">
              <a:avLst>
                <a:gd name="adj1" fmla="val -1078"/>
                <a:gd name="adj2" fmla="val 49506"/>
                <a:gd name="adj3" fmla="val -150034"/>
                <a:gd name="adj4" fmla="val 48755"/>
                <a:gd name="adj5" fmla="val -147767"/>
                <a:gd name="adj6" fmla="val -1688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0368" y="4440965"/>
              <a:ext cx="2038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Execute Application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80238" y="1119069"/>
            <a:ext cx="4569121" cy="525065"/>
            <a:chOff x="2580238" y="1119069"/>
            <a:chExt cx="4569121" cy="525065"/>
          </a:xfrm>
        </p:grpSpPr>
        <p:sp>
          <p:nvSpPr>
            <p:cNvPr id="39" name="Line Callout 3 38"/>
            <p:cNvSpPr/>
            <p:nvPr/>
          </p:nvSpPr>
          <p:spPr>
            <a:xfrm>
              <a:off x="2580238" y="1119069"/>
              <a:ext cx="4506724" cy="515127"/>
            </a:xfrm>
            <a:prstGeom prst="borderCallout3">
              <a:avLst>
                <a:gd name="adj1" fmla="val 102962"/>
                <a:gd name="adj2" fmla="val 49587"/>
                <a:gd name="adj3" fmla="val 101547"/>
                <a:gd name="adj4" fmla="val 49850"/>
                <a:gd name="adj5" fmla="val 287219"/>
                <a:gd name="adj6" fmla="val 41322"/>
                <a:gd name="adj7" fmla="val 290783"/>
                <a:gd name="adj8" fmla="val 41285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80238" y="1120914"/>
              <a:ext cx="4569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All JEDI/OOPS applications have exactly one argument</a:t>
              </a:r>
            </a:p>
            <a:p>
              <a:r>
                <a:rPr lang="en-US" dirty="0" smtClean="0"/>
                <a:t>Which is a </a:t>
              </a:r>
              <a:r>
                <a:rPr lang="en-US" dirty="0" err="1" smtClean="0"/>
                <a:t>yaml</a:t>
              </a:r>
              <a:r>
                <a:rPr lang="en-US" dirty="0" smtClean="0"/>
                <a:t> (or </a:t>
              </a:r>
              <a:r>
                <a:rPr lang="en-US" dirty="0" err="1" smtClean="0"/>
                <a:t>json</a:t>
              </a:r>
              <a:r>
                <a:rPr lang="en-US" dirty="0" smtClean="0"/>
                <a:t>) configuration file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35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JEDI: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45" y="1032031"/>
            <a:ext cx="8946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Application for variational DA is in </a:t>
            </a:r>
          </a:p>
          <a:p>
            <a:r>
              <a:rPr lang="en-US" sz="1800" dirty="0"/>
              <a:t>	</a:t>
            </a:r>
            <a:r>
              <a:rPr lang="en-US" sz="1800" dirty="0" err="1">
                <a:latin typeface="Source Code Pro Medium"/>
                <a:cs typeface="Source Code Pro Medium"/>
              </a:rPr>
              <a:t>src</a:t>
            </a:r>
            <a:r>
              <a:rPr lang="en-US" sz="1800" dirty="0">
                <a:latin typeface="Source Code Pro Medium"/>
                <a:cs typeface="Source Code Pro Medium"/>
              </a:rPr>
              <a:t>/oops/</a:t>
            </a:r>
            <a:r>
              <a:rPr lang="en-US" sz="1800" dirty="0" smtClean="0">
                <a:latin typeface="Source Code Pro Medium"/>
                <a:cs typeface="Source Code Pro Medium"/>
              </a:rPr>
              <a:t>runs/</a:t>
            </a:r>
            <a:r>
              <a:rPr lang="en-US" sz="1800" dirty="0" err="1">
                <a:latin typeface="Source Code Pro Medium"/>
                <a:cs typeface="Source Code Pro Medium"/>
              </a:rPr>
              <a:t>Variational.h</a:t>
            </a:r>
            <a:endParaRPr lang="en-US" sz="1800" dirty="0" smtClean="0">
              <a:latin typeface="Source Code Pro Medium"/>
              <a:cs typeface="Source Code Pro Medium"/>
            </a:endParaRPr>
          </a:p>
          <a:p>
            <a:endParaRPr lang="en-US" sz="2000" dirty="0" smtClean="0"/>
          </a:p>
          <a:p>
            <a:r>
              <a:rPr lang="en-US" sz="2000" dirty="0" smtClean="0"/>
              <a:t>The Variational class inherits from Application </a:t>
            </a:r>
            <a:r>
              <a:rPr lang="en-US" sz="2000" dirty="0" smtClean="0"/>
              <a:t>(it is </a:t>
            </a:r>
            <a:r>
              <a:rPr lang="en-US" sz="2000" dirty="0" smtClean="0"/>
              <a:t>an application)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Applications are the normal mode of execution</a:t>
            </a:r>
          </a:p>
          <a:p>
            <a:endParaRPr lang="en-US" sz="2000" dirty="0"/>
          </a:p>
          <a:p>
            <a:r>
              <a:rPr lang="en-US" sz="2000" dirty="0"/>
              <a:t>Unit tests are specific applications that run tests for a given class</a:t>
            </a:r>
          </a:p>
          <a:p>
            <a:r>
              <a:rPr lang="en-US" sz="2000" dirty="0"/>
              <a:t>	The main program manages tests and adds test reporting</a:t>
            </a:r>
          </a:p>
          <a:p>
            <a:r>
              <a:rPr lang="en-US" sz="2000" dirty="0"/>
              <a:t>	This is hidden for most users and </a:t>
            </a:r>
            <a:r>
              <a:rPr lang="en-US" sz="2000" dirty="0" smtClean="0"/>
              <a:t>developers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753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78" y="1972737"/>
            <a:ext cx="7625727" cy="7013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Basic Building Blocks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JEDI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Analysis and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579" y="802383"/>
            <a:ext cx="90224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What is data assimilation?</a:t>
            </a:r>
          </a:p>
          <a:p>
            <a:r>
              <a:rPr lang="en-US" sz="1800" dirty="0" smtClean="0"/>
              <a:t>Data assimilation is finding </a:t>
            </a:r>
            <a:r>
              <a:rPr lang="en-US" sz="1800" dirty="0"/>
              <a:t>the best estimate (</a:t>
            </a:r>
            <a:r>
              <a:rPr lang="en-US" sz="1800" dirty="0">
                <a:solidFill>
                  <a:srgbClr val="1F497D"/>
                </a:solidFill>
              </a:rPr>
              <a:t>analysis</a:t>
            </a:r>
            <a:r>
              <a:rPr lang="en-US" sz="1800" dirty="0"/>
              <a:t>) of the </a:t>
            </a:r>
            <a:r>
              <a:rPr lang="en-US" sz="1800" b="1" dirty="0">
                <a:solidFill>
                  <a:srgbClr val="1F497D"/>
                </a:solidFill>
              </a:rPr>
              <a:t>state</a:t>
            </a:r>
            <a:r>
              <a:rPr lang="en-US" sz="1800" dirty="0"/>
              <a:t> of </a:t>
            </a: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 smtClean="0"/>
              <a:t>system </a:t>
            </a:r>
            <a:r>
              <a:rPr lang="en-US" sz="1800" dirty="0" smtClean="0"/>
              <a:t>given </a:t>
            </a:r>
            <a:r>
              <a:rPr lang="en-US" sz="1800" dirty="0"/>
              <a:t>a previous estimate of the </a:t>
            </a:r>
            <a:r>
              <a:rPr lang="en-US" sz="1800" b="1" dirty="0" smtClean="0">
                <a:solidFill>
                  <a:srgbClr val="1F497D"/>
                </a:solidFill>
              </a:rPr>
              <a:t>state</a:t>
            </a:r>
            <a:r>
              <a:rPr lang="en-US" sz="1800" dirty="0" smtClean="0"/>
              <a:t> (</a:t>
            </a:r>
            <a:r>
              <a:rPr lang="en-US" sz="1800" dirty="0">
                <a:solidFill>
                  <a:srgbClr val="1F497D"/>
                </a:solidFill>
              </a:rPr>
              <a:t>background</a:t>
            </a:r>
            <a:r>
              <a:rPr lang="en-US" sz="1800" dirty="0"/>
              <a:t>) and recent </a:t>
            </a:r>
            <a:r>
              <a:rPr lang="en-US" sz="1800" b="1" dirty="0">
                <a:solidFill>
                  <a:srgbClr val="1F497D"/>
                </a:solidFill>
              </a:rPr>
              <a:t>observations</a:t>
            </a:r>
            <a:r>
              <a:rPr lang="en-US" sz="1800" dirty="0"/>
              <a:t> of the system</a:t>
            </a:r>
            <a:r>
              <a:rPr lang="en-US" sz="1800" dirty="0" smtClean="0"/>
              <a:t>.</a:t>
            </a:r>
          </a:p>
          <a:p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States </a:t>
            </a:r>
            <a:r>
              <a:rPr lang="en-US" sz="1800" dirty="0"/>
              <a:t>properties: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Input</a:t>
            </a:r>
            <a:r>
              <a:rPr lang="en-US" sz="1800" dirty="0"/>
              <a:t>, output (raw or post-processed).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Move </a:t>
            </a:r>
            <a:r>
              <a:rPr lang="en-US" sz="1800" dirty="0"/>
              <a:t>forward in time (using the model). </a:t>
            </a:r>
            <a:endParaRPr lang="en-US" sz="1800" dirty="0" smtClean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Copy</a:t>
            </a:r>
            <a:r>
              <a:rPr lang="en-US" sz="1800" dirty="0"/>
              <a:t>, assign</a:t>
            </a:r>
            <a:r>
              <a:rPr lang="en-US" sz="1800" dirty="0" smtClean="0"/>
              <a:t>.</a:t>
            </a:r>
          </a:p>
          <a:p>
            <a:pPr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Observations </a:t>
            </a:r>
            <a:r>
              <a:rPr lang="en-US" sz="1800" dirty="0"/>
              <a:t>properties</a:t>
            </a:r>
            <a:r>
              <a:rPr lang="en-US" sz="1800" dirty="0" smtClean="0"/>
              <a:t>:</a:t>
            </a:r>
          </a:p>
          <a:p>
            <a:pPr marL="800100" lvl="1" indent="-34290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Input</a:t>
            </a:r>
            <a:r>
              <a:rPr lang="en-US" sz="1800" dirty="0"/>
              <a:t>, output.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Simulate </a:t>
            </a:r>
            <a:r>
              <a:rPr lang="en-US" sz="1800" dirty="0"/>
              <a:t>observation </a:t>
            </a:r>
            <a:r>
              <a:rPr lang="en-US" sz="1800" dirty="0" smtClean="0"/>
              <a:t>given a </a:t>
            </a:r>
            <a:r>
              <a:rPr lang="en-US" sz="1800" dirty="0"/>
              <a:t>state (observation operator)</a:t>
            </a:r>
            <a:r>
              <a:rPr lang="en-US" sz="1800" dirty="0" smtClean="0"/>
              <a:t>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Copy</a:t>
            </a:r>
            <a:r>
              <a:rPr lang="en-US" sz="1800" dirty="0"/>
              <a:t>, assign</a:t>
            </a:r>
            <a:r>
              <a:rPr lang="en-US" sz="1800" dirty="0" smtClean="0"/>
              <a:t>.</a:t>
            </a:r>
          </a:p>
          <a:p>
            <a:pPr marL="457200" lvl="1"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No need </a:t>
            </a:r>
            <a:r>
              <a:rPr lang="en-US" sz="1800" dirty="0"/>
              <a:t>to know how </a:t>
            </a:r>
            <a:r>
              <a:rPr lang="en-US" sz="1800" dirty="0" smtClean="0"/>
              <a:t>operations </a:t>
            </a:r>
            <a:r>
              <a:rPr lang="en-US" sz="1800" dirty="0"/>
              <a:t>are performed, </a:t>
            </a:r>
            <a:r>
              <a:rPr lang="en-US" sz="1800" dirty="0" smtClean="0"/>
              <a:t>or how </a:t>
            </a:r>
            <a:r>
              <a:rPr lang="en-US" sz="1800" dirty="0"/>
              <a:t>states </a:t>
            </a:r>
            <a:r>
              <a:rPr lang="en-US" sz="1800" dirty="0" smtClean="0"/>
              <a:t>or </a:t>
            </a:r>
            <a:r>
              <a:rPr lang="en-US" sz="1800" dirty="0"/>
              <a:t>observations </a:t>
            </a:r>
            <a:r>
              <a:rPr lang="en-US" sz="1800" dirty="0" smtClean="0"/>
              <a:t>ar</a:t>
            </a:r>
            <a:r>
              <a:rPr lang="en-US" sz="1800" dirty="0" smtClean="0"/>
              <a:t>e </a:t>
            </a:r>
            <a:r>
              <a:rPr lang="en-US" sz="1800" dirty="0"/>
              <a:t>represented </a:t>
            </a:r>
            <a:r>
              <a:rPr lang="en-US" sz="1800" dirty="0" smtClean="0"/>
              <a:t>and stored</a:t>
            </a:r>
            <a:r>
              <a:rPr lang="en-US" sz="18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867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Analysis and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pic>
        <p:nvPicPr>
          <p:cNvPr id="6" name="Picture 5" descr="Screen Shot 2018-11-15 at 21.4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5" y="1549256"/>
            <a:ext cx="8676642" cy="8576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85479" y="2622578"/>
            <a:ext cx="89819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 smtClean="0"/>
              <a:t>The </a:t>
            </a:r>
            <a:r>
              <a:rPr lang="en-US" sz="2000" dirty="0"/>
              <a:t>4D-Var problem, and the algorithm to solve it, can be described with a very limited number of entities: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Vectors</a:t>
            </a:r>
            <a:r>
              <a:rPr lang="en-US" sz="2000" dirty="0"/>
              <a:t>: </a:t>
            </a:r>
            <a:r>
              <a:rPr lang="en-US" sz="2000" b="1" dirty="0"/>
              <a:t>x</a:t>
            </a:r>
            <a:r>
              <a:rPr lang="en-US" sz="2000" dirty="0"/>
              <a:t>, </a:t>
            </a:r>
            <a:r>
              <a:rPr lang="en-US" sz="2000" b="1" dirty="0"/>
              <a:t>y</a:t>
            </a:r>
            <a:r>
              <a:rPr lang="en-US" sz="2000" dirty="0"/>
              <a:t>, </a:t>
            </a:r>
            <a:r>
              <a:rPr lang="en-US" sz="2000" b="1" dirty="0" smtClean="0"/>
              <a:t>d=</a:t>
            </a:r>
            <a:r>
              <a:rPr lang="en-US" sz="2000" b="1" dirty="0"/>
              <a:t>y</a:t>
            </a:r>
            <a:r>
              <a:rPr lang="en-US" sz="2000" b="1" dirty="0" smtClean="0"/>
              <a:t>-</a:t>
            </a:r>
            <a:r>
              <a:rPr lang="en-US" sz="2000" b="1" dirty="0" smtClean="0">
                <a:latin typeface="Lucida Handwriting"/>
                <a:cs typeface="Lucida Handwriting"/>
              </a:rPr>
              <a:t>H</a:t>
            </a:r>
            <a:r>
              <a:rPr lang="en-US" sz="2000" b="1" dirty="0" smtClean="0"/>
              <a:t>(x)</a:t>
            </a:r>
            <a:r>
              <a:rPr lang="en-US" sz="2000" dirty="0" smtClean="0"/>
              <a:t>  </a:t>
            </a:r>
            <a:r>
              <a:rPr lang="en-US" sz="2000" b="1" dirty="0" smtClean="0"/>
              <a:t>g=▽J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δ</a:t>
            </a:r>
            <a:r>
              <a:rPr lang="en-US" sz="2000" b="1" dirty="0" err="1"/>
              <a:t>x</a:t>
            </a:r>
            <a:r>
              <a:rPr lang="en-US" sz="2000" dirty="0"/>
              <a:t>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Covariance </a:t>
            </a:r>
            <a:r>
              <a:rPr lang="en-US" sz="2000" dirty="0"/>
              <a:t>matrices: </a:t>
            </a:r>
            <a:r>
              <a:rPr lang="en-US" sz="2000" b="1" dirty="0"/>
              <a:t>B</a:t>
            </a:r>
            <a:r>
              <a:rPr lang="en-US" sz="2000" dirty="0"/>
              <a:t>, </a:t>
            </a:r>
            <a:r>
              <a:rPr lang="en-US" sz="2000" b="1" dirty="0"/>
              <a:t>R</a:t>
            </a:r>
            <a:r>
              <a:rPr lang="en-US" sz="2000" dirty="0"/>
              <a:t> (and </a:t>
            </a:r>
            <a:r>
              <a:rPr lang="en-US" sz="2000" dirty="0" smtClean="0"/>
              <a:t>possibly </a:t>
            </a:r>
            <a:r>
              <a:rPr lang="en-US" sz="2000" b="1" dirty="0" smtClean="0"/>
              <a:t>Q</a:t>
            </a:r>
            <a:r>
              <a:rPr lang="en-US" sz="2000" dirty="0"/>
              <a:t>).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smtClean="0"/>
              <a:t>Two </a:t>
            </a:r>
            <a:r>
              <a:rPr lang="en-US" sz="2000" dirty="0"/>
              <a:t>operators and their </a:t>
            </a:r>
            <a:r>
              <a:rPr lang="en-US" sz="2000" dirty="0" smtClean="0"/>
              <a:t>linearized </a:t>
            </a:r>
            <a:r>
              <a:rPr lang="en-US" sz="2000" dirty="0" smtClean="0"/>
              <a:t>counterparts </a:t>
            </a:r>
            <a:r>
              <a:rPr lang="en-US" sz="2000" b="1" dirty="0" smtClean="0">
                <a:latin typeface="Lucida Handwriting"/>
                <a:cs typeface="Lucida Handwriting"/>
              </a:rPr>
              <a:t>M</a:t>
            </a:r>
            <a:r>
              <a:rPr lang="en-US" sz="2000" dirty="0"/>
              <a:t>, </a:t>
            </a:r>
            <a:r>
              <a:rPr lang="en-US" sz="2000" b="1" dirty="0"/>
              <a:t>M</a:t>
            </a:r>
            <a:r>
              <a:rPr lang="en-US" sz="2000" dirty="0"/>
              <a:t>, </a:t>
            </a:r>
            <a:r>
              <a:rPr lang="en-US" sz="2000" b="1" dirty="0" smtClean="0"/>
              <a:t>M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,</a:t>
            </a:r>
            <a:r>
              <a:rPr lang="en-US" sz="2000" dirty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Lucida Handwriting"/>
                <a:cs typeface="Lucida Handwriting"/>
              </a:rPr>
              <a:t>H</a:t>
            </a:r>
            <a:r>
              <a:rPr lang="en-US" sz="2000" dirty="0" smtClean="0"/>
              <a:t>, </a:t>
            </a:r>
            <a:r>
              <a:rPr lang="en-US" sz="2000" b="1" dirty="0"/>
              <a:t>H</a:t>
            </a:r>
            <a:r>
              <a:rPr lang="en-US" sz="2000" dirty="0"/>
              <a:t>, </a:t>
            </a:r>
            <a:r>
              <a:rPr lang="en-US" sz="2000" b="1" dirty="0" smtClean="0"/>
              <a:t>H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1029" y="1034222"/>
            <a:ext cx="5912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 smtClean="0"/>
              <a:t>Example: variational data assimilation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4520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Analysis and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858" y="881330"/>
            <a:ext cx="8809854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Increments</a:t>
            </a:r>
            <a:r>
              <a:rPr lang="en-US" sz="1800" dirty="0"/>
              <a:t>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Basic </a:t>
            </a:r>
            <a:r>
              <a:rPr lang="en-US" sz="1800" dirty="0"/>
              <a:t>linear algebra operators,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Evolve </a:t>
            </a:r>
            <a:r>
              <a:rPr lang="en-US" sz="1800" dirty="0"/>
              <a:t>forward in time linearly and backwards with adjoint. </a:t>
            </a:r>
            <a:endParaRPr lang="en-US" sz="1800" dirty="0" smtClean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Compute </a:t>
            </a:r>
            <a:r>
              <a:rPr lang="en-US" sz="1800" dirty="0"/>
              <a:t>as difference between states, add to state</a:t>
            </a:r>
            <a:r>
              <a:rPr lang="en-US" sz="1800" dirty="0" smtClean="0"/>
              <a:t>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Departures</a:t>
            </a:r>
            <a:r>
              <a:rPr lang="en-US" sz="1800" dirty="0"/>
              <a:t>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Basic </a:t>
            </a:r>
            <a:r>
              <a:rPr lang="en-US" sz="1800" dirty="0"/>
              <a:t>linear algebra operators,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Compute </a:t>
            </a:r>
            <a:r>
              <a:rPr lang="en-US" sz="1800" dirty="0"/>
              <a:t>as difference between observations, add to observations,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Compute </a:t>
            </a:r>
            <a:r>
              <a:rPr lang="en-US" sz="1800" dirty="0" smtClean="0"/>
              <a:t>linear variations </a:t>
            </a:r>
            <a:r>
              <a:rPr lang="en-US" sz="1800" dirty="0"/>
              <a:t>in observation equivalent as a result of </a:t>
            </a:r>
            <a:r>
              <a:rPr lang="en-US" sz="1800" dirty="0" smtClean="0"/>
              <a:t>variations </a:t>
            </a:r>
            <a:r>
              <a:rPr lang="en-US" sz="1800" dirty="0" smtClean="0"/>
              <a:t>of </a:t>
            </a:r>
            <a:r>
              <a:rPr lang="en-US" sz="1800" dirty="0"/>
              <a:t>the state (linearized observation operator).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Output </a:t>
            </a:r>
            <a:r>
              <a:rPr lang="en-US" sz="1800" dirty="0"/>
              <a:t>(for diagnostics)</a:t>
            </a:r>
            <a:r>
              <a:rPr lang="en-US" sz="1800" dirty="0" smtClean="0"/>
              <a:t>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 smtClean="0"/>
              <a:t>Covariance </a:t>
            </a:r>
            <a:r>
              <a:rPr lang="en-US" sz="1800" dirty="0"/>
              <a:t>matrices: </a:t>
            </a:r>
            <a:endParaRPr lang="en-US" sz="1800" dirty="0" smtClean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Setup</a:t>
            </a:r>
            <a:r>
              <a:rPr lang="en-US" sz="1800" dirty="0"/>
              <a:t>,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Multiply </a:t>
            </a:r>
            <a:r>
              <a:rPr lang="en-US" sz="1800" dirty="0"/>
              <a:t>by matrix (and possibly its inverse).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6827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Analysis and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145" y="1299197"/>
            <a:ext cx="8712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All </a:t>
            </a:r>
            <a:r>
              <a:rPr lang="en-US" sz="2000" dirty="0"/>
              <a:t>data assimilation </a:t>
            </a:r>
            <a:r>
              <a:rPr lang="en-US" sz="2000" dirty="0" smtClean="0"/>
              <a:t>methods require the </a:t>
            </a:r>
            <a:r>
              <a:rPr lang="en-US" sz="2000" dirty="0"/>
              <a:t>same limited number </a:t>
            </a:r>
            <a:r>
              <a:rPr lang="en-US" sz="2000" dirty="0" smtClean="0"/>
              <a:t>of entities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future (unknown) developments these entities should be </a:t>
            </a:r>
            <a:r>
              <a:rPr lang="en-US" sz="2000" dirty="0" smtClean="0"/>
              <a:t>easily reusable.</a:t>
            </a: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These entities are the basic </a:t>
            </a:r>
            <a:r>
              <a:rPr lang="en-US" sz="2000" dirty="0" smtClean="0"/>
              <a:t>(abstract) classes </a:t>
            </a:r>
            <a:r>
              <a:rPr lang="en-US" sz="2000" dirty="0"/>
              <a:t>that define the system.</a:t>
            </a:r>
          </a:p>
          <a:p>
            <a:pPr>
              <a:buClr>
                <a:schemeClr val="bg2"/>
              </a:buClr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No details </a:t>
            </a:r>
            <a:r>
              <a:rPr lang="en-US" sz="2000" dirty="0"/>
              <a:t>about how any of the operations are performed, how data is stored or what the model </a:t>
            </a:r>
            <a:r>
              <a:rPr lang="en-US" sz="2000" dirty="0" smtClean="0"/>
              <a:t>represents: separation of concerns.</a:t>
            </a:r>
          </a:p>
        </p:txBody>
      </p:sp>
    </p:spTree>
    <p:extLst>
      <p:ext uri="{BB962C8B-B14F-4D97-AF65-F5344CB8AC3E}">
        <p14:creationId xmlns:p14="http://schemas.microsoft.com/office/powerpoint/2010/main" val="399620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</a:t>
            </a:r>
            <a:r>
              <a:rPr lang="en-US" dirty="0" smtClean="0"/>
              <a:t>Analysis and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84" y="1012051"/>
            <a:ext cx="88987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OOPS </a:t>
            </a:r>
            <a:r>
              <a:rPr lang="en-US" sz="2000" dirty="0"/>
              <a:t>is independent of the </a:t>
            </a:r>
            <a:r>
              <a:rPr lang="en-US" sz="2000" dirty="0" smtClean="0"/>
              <a:t>underlying model </a:t>
            </a:r>
            <a:r>
              <a:rPr lang="en-US" sz="2000" dirty="0"/>
              <a:t>and </a:t>
            </a:r>
            <a:r>
              <a:rPr lang="en-US" sz="2000" dirty="0" smtClean="0"/>
              <a:t>physical system.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Flexibility </a:t>
            </a:r>
            <a:r>
              <a:rPr lang="en-US" sz="2000" dirty="0"/>
              <a:t>(including yet unknown future development) requires that this </a:t>
            </a:r>
            <a:r>
              <a:rPr lang="en-US" sz="2000" dirty="0" smtClean="0"/>
              <a:t>goes both </a:t>
            </a:r>
            <a:r>
              <a:rPr lang="en-US" sz="2000" dirty="0"/>
              <a:t>ways.</a:t>
            </a:r>
          </a:p>
          <a:p>
            <a:pPr>
              <a:buClr>
                <a:schemeClr val="bg2"/>
              </a:buClr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The components do </a:t>
            </a:r>
            <a:r>
              <a:rPr lang="en-US" sz="2000" dirty="0"/>
              <a:t>not know about the high level algorithm </a:t>
            </a:r>
            <a:r>
              <a:rPr lang="en-US" sz="2000" dirty="0" smtClean="0"/>
              <a:t>being </a:t>
            </a:r>
            <a:r>
              <a:rPr lang="en-US" sz="2000" dirty="0"/>
              <a:t>run: </a:t>
            </a:r>
            <a:endParaRPr lang="en-US" sz="2000" dirty="0" smtClean="0"/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All </a:t>
            </a:r>
            <a:r>
              <a:rPr lang="en-US" sz="1800" dirty="0"/>
              <a:t>actions </a:t>
            </a:r>
            <a:r>
              <a:rPr lang="en-US" sz="1800" dirty="0" smtClean="0"/>
              <a:t>driven </a:t>
            </a:r>
            <a:r>
              <a:rPr lang="en-US" sz="1800" dirty="0"/>
              <a:t>by the top level code</a:t>
            </a:r>
            <a:r>
              <a:rPr lang="en-US" sz="1800" dirty="0" smtClean="0"/>
              <a:t>,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 smtClean="0"/>
              <a:t>All </a:t>
            </a:r>
            <a:r>
              <a:rPr lang="en-US" sz="1800" dirty="0"/>
              <a:t>data, input and output, </a:t>
            </a:r>
            <a:r>
              <a:rPr lang="en-US" sz="1800" dirty="0" smtClean="0"/>
              <a:t>passed </a:t>
            </a:r>
            <a:r>
              <a:rPr lang="en-US" sz="1800" dirty="0"/>
              <a:t>by arguments.</a:t>
            </a:r>
          </a:p>
          <a:p>
            <a:pPr>
              <a:buClr>
                <a:schemeClr val="bg2"/>
              </a:buClr>
            </a:pPr>
            <a:endParaRPr lang="en-US" sz="2000" dirty="0" smtClean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I</a:t>
            </a:r>
            <a:r>
              <a:rPr lang="en-US" sz="2000" b="1" dirty="0" smtClean="0">
                <a:solidFill>
                  <a:schemeClr val="bg2"/>
                </a:solidFill>
              </a:rPr>
              <a:t>nterfaces</a:t>
            </a:r>
            <a:r>
              <a:rPr lang="en-US" sz="2000" dirty="0" smtClean="0"/>
              <a:t> </a:t>
            </a:r>
            <a:r>
              <a:rPr lang="en-US" sz="2000" dirty="0"/>
              <a:t>must be general enough to cater for all cases, and detailed enough to be able to perform the required actions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88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interface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JEDI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Y. Trémolet, JCSDA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309" y="1749672"/>
            <a:ext cx="7859055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Menlo-Regular"/>
              </a:rPr>
              <a:t>class</a:t>
            </a:r>
            <a:r>
              <a:rPr lang="en-US" dirty="0">
                <a:latin typeface="Menlo-Regular"/>
              </a:rPr>
              <a:t> Model : </a:t>
            </a:r>
            <a:r>
              <a:rPr lang="en-US" dirty="0">
                <a:solidFill>
                  <a:srgbClr val="C1651C"/>
                </a:solidFill>
                <a:latin typeface="Menlo-Regular"/>
              </a:rPr>
              <a:t>public</a:t>
            </a:r>
            <a:r>
              <a:rPr lang="en-US" dirty="0">
                <a:latin typeface="Menlo-Regular"/>
              </a:rPr>
              <a:t> </a:t>
            </a:r>
            <a:r>
              <a:rPr lang="en-US" dirty="0" err="1">
                <a:latin typeface="Menlo-Regular"/>
              </a:rPr>
              <a:t>util</a:t>
            </a:r>
            <a:r>
              <a:rPr lang="en-US" dirty="0">
                <a:latin typeface="Menlo-Regular"/>
              </a:rPr>
              <a:t>::Printable {</a:t>
            </a:r>
          </a:p>
          <a:p>
            <a:r>
              <a:rPr lang="en-US" dirty="0">
                <a:latin typeface="Menlo-Regular"/>
              </a:rPr>
              <a:t> </a:t>
            </a:r>
            <a:r>
              <a:rPr lang="en-US" dirty="0">
                <a:solidFill>
                  <a:srgbClr val="C1651C"/>
                </a:solidFill>
                <a:latin typeface="Menlo-Regular"/>
              </a:rPr>
              <a:t>public</a:t>
            </a:r>
            <a:r>
              <a:rPr lang="en-US" dirty="0">
                <a:latin typeface="Menlo-Regular"/>
              </a:rPr>
              <a:t>: </a:t>
            </a:r>
          </a:p>
          <a:p>
            <a:r>
              <a:rPr lang="en-US" dirty="0">
                <a:latin typeface="Menlo-Regular"/>
              </a:rPr>
              <a:t>  Model(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Geometry_ &amp;,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</a:t>
            </a:r>
            <a:r>
              <a:rPr lang="en-US" dirty="0" err="1">
                <a:latin typeface="Menlo-Regular"/>
              </a:rPr>
              <a:t>eckit</a:t>
            </a:r>
            <a:r>
              <a:rPr lang="en-US" dirty="0">
                <a:latin typeface="Menlo-Regular"/>
              </a:rPr>
              <a:t>::Configuration &amp;);</a:t>
            </a:r>
          </a:p>
          <a:p>
            <a:r>
              <a:rPr lang="en-US" dirty="0">
                <a:latin typeface="Menlo-Regular"/>
              </a:rPr>
              <a:t>  </a:t>
            </a:r>
            <a:r>
              <a:rPr lang="en-US" dirty="0">
                <a:solidFill>
                  <a:srgbClr val="2FB41D"/>
                </a:solidFill>
                <a:latin typeface="Menlo-Regular"/>
              </a:rPr>
              <a:t>virtual</a:t>
            </a:r>
            <a:r>
              <a:rPr lang="en-US" dirty="0">
                <a:latin typeface="Menlo-Regular"/>
              </a:rPr>
              <a:t> ~Model();</a:t>
            </a:r>
          </a:p>
          <a:p>
            <a:endParaRPr lang="en-US" dirty="0">
              <a:latin typeface="Menlo-Regular"/>
            </a:endParaRPr>
          </a:p>
          <a:p>
            <a:r>
              <a:rPr lang="en-US" dirty="0">
                <a:solidFill>
                  <a:srgbClr val="400BD9"/>
                </a:solidFill>
                <a:latin typeface="Menlo-Regular"/>
              </a:rPr>
              <a:t>// Run the forecast</a:t>
            </a:r>
            <a:endParaRPr lang="en-US" dirty="0">
              <a:latin typeface="Menlo-Regular"/>
            </a:endParaRPr>
          </a:p>
          <a:p>
            <a:r>
              <a:rPr lang="en-US" dirty="0">
                <a:latin typeface="Menlo-Regular"/>
              </a:rPr>
              <a:t>  </a:t>
            </a:r>
            <a:r>
              <a:rPr lang="en-US" dirty="0">
                <a:solidFill>
                  <a:srgbClr val="2FB41D"/>
                </a:solidFill>
                <a:latin typeface="Menlo-Regular"/>
              </a:rPr>
              <a:t>void</a:t>
            </a:r>
            <a:r>
              <a:rPr lang="en-US" dirty="0">
                <a:latin typeface="Menlo-Regular"/>
              </a:rPr>
              <a:t> forecast(State_ &amp;,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</a:t>
            </a:r>
            <a:r>
              <a:rPr lang="en-US" dirty="0" err="1">
                <a:latin typeface="Menlo-Regular"/>
              </a:rPr>
              <a:t>ModelAux</a:t>
            </a:r>
            <a:r>
              <a:rPr lang="en-US" dirty="0">
                <a:latin typeface="Menlo-Regular"/>
              </a:rPr>
              <a:t>_ &amp;,</a:t>
            </a:r>
          </a:p>
          <a:p>
            <a:r>
              <a:rPr lang="en-US" dirty="0">
                <a:latin typeface="Menlo-Regular"/>
              </a:rPr>
              <a:t>               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</a:t>
            </a:r>
            <a:r>
              <a:rPr lang="en-US" dirty="0" err="1">
                <a:latin typeface="Menlo-Regular"/>
              </a:rPr>
              <a:t>util</a:t>
            </a:r>
            <a:r>
              <a:rPr lang="en-US" dirty="0">
                <a:latin typeface="Menlo-Regular"/>
              </a:rPr>
              <a:t>::Duration &amp;, </a:t>
            </a:r>
            <a:r>
              <a:rPr lang="en-US" dirty="0" err="1">
                <a:latin typeface="Menlo-Regular"/>
              </a:rPr>
              <a:t>PostProcessor</a:t>
            </a:r>
            <a:r>
              <a:rPr lang="en-US" dirty="0">
                <a:latin typeface="Menlo-Regular"/>
              </a:rPr>
              <a:t>&lt;State_&gt; &amp;)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;</a:t>
            </a:r>
          </a:p>
          <a:p>
            <a:endParaRPr lang="en-US" dirty="0">
              <a:latin typeface="Menlo-Regular"/>
            </a:endParaRPr>
          </a:p>
          <a:p>
            <a:r>
              <a:rPr lang="en-US" dirty="0">
                <a:solidFill>
                  <a:srgbClr val="400BD9"/>
                </a:solidFill>
                <a:latin typeface="Menlo-Regular"/>
              </a:rPr>
              <a:t>// Information and diagnostics</a:t>
            </a:r>
            <a:endParaRPr lang="en-US" dirty="0">
              <a:latin typeface="Menlo-Regular"/>
            </a:endParaRPr>
          </a:p>
          <a:p>
            <a:r>
              <a:rPr lang="en-US" dirty="0">
                <a:latin typeface="Menlo-Regular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</a:t>
            </a:r>
            <a:r>
              <a:rPr lang="en-US" dirty="0" err="1">
                <a:latin typeface="Menlo-Regular"/>
              </a:rPr>
              <a:t>util</a:t>
            </a:r>
            <a:r>
              <a:rPr lang="en-US" dirty="0">
                <a:latin typeface="Menlo-Regular"/>
              </a:rPr>
              <a:t>::Duration &amp; </a:t>
            </a:r>
            <a:r>
              <a:rPr lang="en-US" dirty="0" err="1">
                <a:latin typeface="Menlo-Regular"/>
              </a:rPr>
              <a:t>timeResolution</a:t>
            </a:r>
            <a:r>
              <a:rPr lang="en-US" dirty="0">
                <a:latin typeface="Menlo-Regular"/>
              </a:rPr>
              <a:t>()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; </a:t>
            </a:r>
          </a:p>
          <a:p>
            <a:r>
              <a:rPr lang="en-US" dirty="0">
                <a:latin typeface="Menlo-Regular"/>
              </a:rPr>
              <a:t> 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 oops::Variables &amp; variables() </a:t>
            </a:r>
            <a:r>
              <a:rPr lang="en-US" dirty="0" err="1">
                <a:solidFill>
                  <a:srgbClr val="2FB41D"/>
                </a:solidFill>
                <a:latin typeface="Menlo-Regular"/>
              </a:rPr>
              <a:t>const</a:t>
            </a:r>
            <a:r>
              <a:rPr lang="en-US" dirty="0">
                <a:latin typeface="Menlo-Regular"/>
              </a:rPr>
              <a:t>; </a:t>
            </a:r>
          </a:p>
          <a:p>
            <a:r>
              <a:rPr lang="mr-IN" dirty="0">
                <a:latin typeface="Menlo-Regular"/>
              </a:rPr>
              <a:t>};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309" y="1039133"/>
            <a:ext cx="527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Model class public interface: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8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2108</Words>
  <Application>Microsoft Macintosh PowerPoint</Application>
  <PresentationFormat>On-screen Show (16:9)</PresentationFormat>
  <Paragraphs>336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The Joint Effort for Data assimilation Integration (JEDI)</vt:lpstr>
      <vt:lpstr>JEDI: Motivations and Objectives</vt:lpstr>
      <vt:lpstr>Basic Building Blocks</vt:lpstr>
      <vt:lpstr>OOPS Analysis and Design</vt:lpstr>
      <vt:lpstr>OOPS Analysis and Design</vt:lpstr>
      <vt:lpstr>OOPS Analysis and Design</vt:lpstr>
      <vt:lpstr>OOPS Analysis and Design</vt:lpstr>
      <vt:lpstr>OOPS Analysis and Design</vt:lpstr>
      <vt:lpstr>Abstract interface example</vt:lpstr>
      <vt:lpstr>Separation of Concerns</vt:lpstr>
      <vt:lpstr>Separation of concerns</vt:lpstr>
      <vt:lpstr>Unified Forward Operator (UFO)</vt:lpstr>
      <vt:lpstr>Data Assimilation Algorithms</vt:lpstr>
      <vt:lpstr>Cost Function Design</vt:lpstr>
      <vt:lpstr>Cost Function Implementation</vt:lpstr>
      <vt:lpstr>Post Processors</vt:lpstr>
      <vt:lpstr>Post Processors</vt:lpstr>
      <vt:lpstr>Observers</vt:lpstr>
      <vt:lpstr>Observations Processing Flow</vt:lpstr>
      <vt:lpstr>From Abstract to Concrete</vt:lpstr>
      <vt:lpstr>Interface classes</vt:lpstr>
      <vt:lpstr>Interface classes</vt:lpstr>
      <vt:lpstr>Top Level Code</vt:lpstr>
      <vt:lpstr>JEDI: Main Programs</vt:lpstr>
      <vt:lpstr>JEDI: Applications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Yannick</cp:lastModifiedBy>
  <cp:revision>119</cp:revision>
  <dcterms:modified xsi:type="dcterms:W3CDTF">2019-06-10T04:11:41Z</dcterms:modified>
  <cp:category/>
</cp:coreProperties>
</file>