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1" r:id="rId1"/>
  </p:sldMasterIdLst>
  <p:notesMasterIdLst>
    <p:notesMasterId r:id="rId26"/>
  </p:notesMasterIdLst>
  <p:sldIdLst>
    <p:sldId id="256" r:id="rId2"/>
    <p:sldId id="290" r:id="rId3"/>
    <p:sldId id="281" r:id="rId4"/>
    <p:sldId id="276" r:id="rId5"/>
    <p:sldId id="275" r:id="rId6"/>
    <p:sldId id="288" r:id="rId7"/>
    <p:sldId id="306" r:id="rId8"/>
    <p:sldId id="298" r:id="rId9"/>
    <p:sldId id="297" r:id="rId10"/>
    <p:sldId id="296" r:id="rId11"/>
    <p:sldId id="291" r:id="rId12"/>
    <p:sldId id="292" r:id="rId13"/>
    <p:sldId id="293" r:id="rId14"/>
    <p:sldId id="294" r:id="rId15"/>
    <p:sldId id="295" r:id="rId16"/>
    <p:sldId id="289" r:id="rId17"/>
    <p:sldId id="301" r:id="rId18"/>
    <p:sldId id="302" r:id="rId19"/>
    <p:sldId id="303" r:id="rId20"/>
    <p:sldId id="304" r:id="rId21"/>
    <p:sldId id="305" r:id="rId22"/>
    <p:sldId id="299" r:id="rId23"/>
    <p:sldId id="300" r:id="rId24"/>
    <p:sldId id="277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8B6CE0-99C9-4972-9613-910CC52C2769}">
  <a:tblStyle styleId="{588B6CE0-99C9-4972-9613-910CC52C27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A663ECC-8C5C-4C5F-A1C8-A0C30C73B1C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83A968D-58A5-474B-8968-2E6848825FE3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18"/>
    <p:restoredTop sz="94595" autoAdjust="0"/>
  </p:normalViewPr>
  <p:slideViewPr>
    <p:cSldViewPr snapToGrid="0">
      <p:cViewPr varScale="1">
        <p:scale>
          <a:sx n="119" d="100"/>
          <a:sy n="119" d="100"/>
        </p:scale>
        <p:origin x="936" y="18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8224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4ea776d0f9_3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4ea776d0f9_3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4ea776d0f9_4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4ea776d0f9_4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4e9246382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g4e9246382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 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19385-5266-524A-8E90-A28FB07813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83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4ea776d0f9_3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g4ea776d0f9_3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4807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4ea776d0f9_3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g4ea776d0f9_3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IODA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 Academy, November, 2020</a:t>
            </a:r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6390861" y="4767263"/>
            <a:ext cx="2295939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IODA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JEDI Academy, November,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34254" y="4767263"/>
            <a:ext cx="2252546" cy="2738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7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180110" y="0"/>
            <a:ext cx="7625727" cy="70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dt" idx="10"/>
          </p:nvPr>
        </p:nvSpPr>
        <p:spPr>
          <a:xfrm>
            <a:off x="0" y="4953432"/>
            <a:ext cx="2133600" cy="19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IODA</a:t>
            </a:r>
            <a:endParaRPr dirty="0"/>
          </a:p>
        </p:txBody>
      </p:sp>
      <p:sp>
        <p:nvSpPr>
          <p:cNvPr id="101" name="Google Shape;101;p15"/>
          <p:cNvSpPr txBox="1">
            <a:spLocks noGrp="1"/>
          </p:cNvSpPr>
          <p:nvPr>
            <p:ph type="ftr" idx="11"/>
          </p:nvPr>
        </p:nvSpPr>
        <p:spPr>
          <a:xfrm>
            <a:off x="3296479" y="4953432"/>
            <a:ext cx="2895600" cy="18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/>
            <a:r>
              <a:rPr lang="en-US" dirty="0"/>
              <a:t>JEDI Academy, November, 2020</a:t>
            </a:r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7010400" y="4953432"/>
            <a:ext cx="2133600" cy="19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IODA</a:t>
            </a: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 Academy, November, 2020</a:t>
            </a:r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6430617" y="4767263"/>
            <a:ext cx="2256183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712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IODA</a:t>
            </a:r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 Academy, November, 2020</a:t>
            </a:r>
            <a:endParaRPr dirty="0"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712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900" cy="296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IODA</a:t>
            </a:r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 Academy, November, 2020</a:t>
            </a:r>
            <a:endParaRPr dirty="0"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400" cy="87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400" cy="351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IODA</a:t>
            </a:r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 Academy, November, 2020</a:t>
            </a:r>
            <a:endParaRPr dirty="0"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IODA</a:t>
            </a:r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 Academy, November, 2020</a:t>
            </a:r>
            <a:endParaRPr dirty="0"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712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 rot="5400000">
            <a:off x="2874713" y="-1217362"/>
            <a:ext cx="33945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IODA</a:t>
            </a:r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 Academy, November, 2020</a:t>
            </a:r>
            <a:endParaRPr dirty="0"/>
          </a:p>
        </p:txBody>
      </p:sp>
      <p:sp>
        <p:nvSpPr>
          <p:cNvPr id="154" name="Google Shape;154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 rot="5400000">
            <a:off x="5463788" y="1371592"/>
            <a:ext cx="43886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 rot="5400000">
            <a:off x="1272788" y="-609608"/>
            <a:ext cx="43886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IODA</a:t>
            </a:r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 Academy, November, 2020</a:t>
            </a:r>
            <a:endParaRPr dirty="0"/>
          </a:p>
        </p:txBody>
      </p:sp>
      <p:sp>
        <p:nvSpPr>
          <p:cNvPr id="160" name="Google Shape;160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0" y="0"/>
            <a:ext cx="9144000" cy="794925"/>
          </a:xfrm>
          <a:prstGeom prst="rect">
            <a:avLst/>
          </a:prstGeom>
          <a:solidFill>
            <a:schemeClr val="dk1">
              <a:alpha val="4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0" y="4863038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IODA</a:t>
            </a:r>
            <a:endParaRPr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JEDI Academy, November, 2020</a:t>
            </a:r>
            <a:endParaRPr dirty="0"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131652" y="0"/>
            <a:ext cx="77712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pic>
        <p:nvPicPr>
          <p:cNvPr id="2" name="Picture 1" descr="jcsda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35" y="0"/>
            <a:ext cx="1144210" cy="114421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6" r:id="rId6"/>
    <p:sldLayoutId id="2147483667" r:id="rId7"/>
    <p:sldLayoutId id="2147483668" r:id="rId8"/>
    <p:sldLayoutId id="2147483669" r:id="rId9"/>
    <p:sldLayoutId id="2147483672" r:id="rId10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5" descr="full_disk_ahi_true_color_20150819070000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0"/>
            <a:ext cx="6707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/>
          <p:nvPr/>
        </p:nvSpPr>
        <p:spPr>
          <a:xfrm>
            <a:off x="0" y="1657350"/>
            <a:ext cx="914400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5"/>
          <p:cNvSpPr/>
          <p:nvPr/>
        </p:nvSpPr>
        <p:spPr>
          <a:xfrm>
            <a:off x="0" y="0"/>
            <a:ext cx="7580671" cy="129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197362" y="1344423"/>
            <a:ext cx="8733300" cy="366019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3200" b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dirty="0">
                <a:solidFill>
                  <a:srgbClr val="FFFFFF"/>
                </a:solidFill>
              </a:rPr>
              <a:t>Interface for Observation Data Access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dirty="0">
                <a:solidFill>
                  <a:srgbClr val="FFFFFF"/>
                </a:solidFill>
              </a:rPr>
              <a:t>(IODA) Subsystem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2400" b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2400" b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dirty="0">
                <a:solidFill>
                  <a:srgbClr val="FFFFFF"/>
                </a:solidFill>
              </a:rPr>
              <a:t>Joint Center for Satellite Data Assimilation (JCSDA)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dirty="0">
                <a:solidFill>
                  <a:srgbClr val="FFFFFF"/>
                </a:solidFill>
              </a:rPr>
              <a:t>JEDI Academy – 16-20 November 2020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2" name="Picture 1" descr="jcsd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188" y="0"/>
            <a:ext cx="1293812" cy="1293812"/>
          </a:xfrm>
          <a:prstGeom prst="rect">
            <a:avLst/>
          </a:prstGeom>
        </p:spPr>
      </p:pic>
      <p:sp>
        <p:nvSpPr>
          <p:cNvPr id="7" name="Google Shape;169;p25"/>
          <p:cNvSpPr txBox="1">
            <a:spLocks noGrp="1"/>
          </p:cNvSpPr>
          <p:nvPr>
            <p:ph type="ctrTitle"/>
          </p:nvPr>
        </p:nvSpPr>
        <p:spPr>
          <a:xfrm>
            <a:off x="200603" y="50611"/>
            <a:ext cx="7517720" cy="1293812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  <a:effectLst>
            <a:outerShdw blurRad="50800" dist="50800" dir="2700000" algn="tl" rotWithShape="0">
              <a:srgbClr val="000000">
                <a:alpha val="86666"/>
              </a:srgbClr>
            </a:outerShdw>
          </a:effectLst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en-US" sz="3600" b="1" dirty="0">
                <a:solidFill>
                  <a:schemeClr val="lt1"/>
                </a:solidFill>
              </a:rPr>
              <a:t>The Joint Effort for Data assimilation Integration (JEDI)</a:t>
            </a:r>
            <a:endParaRPr sz="36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E91C6-5FC5-B847-99CA-234DC36E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52" y="0"/>
            <a:ext cx="7771200" cy="7947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j-lt"/>
              </a:rPr>
              <a:t>Objects related to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AC28AE-566C-CB40-A323-C577DF9E32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2"/>
                <a:ext cx="8229600" cy="2339462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2000" dirty="0">
                    <a:latin typeface="+mn-lt"/>
                  </a:rPr>
                  <a:t>Variational minimization: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000" dirty="0">
                          <a:latin typeface="+mn-lt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sz="2000" dirty="0">
                  <a:latin typeface="+mn-lt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000" dirty="0" err="1">
                    <a:latin typeface="+mn-lt"/>
                  </a:rPr>
                  <a:t>Kalman</a:t>
                </a:r>
                <a:r>
                  <a:rPr lang="en-US" sz="2000" dirty="0">
                    <a:latin typeface="+mn-lt"/>
                  </a:rPr>
                  <a:t> filter: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𝐁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𝐓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𝐇𝐁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𝐇</m:t>
                                </m:r>
                              </m:e>
                              <m:sup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𝐓</m:t>
                                </m:r>
                              </m:sup>
                            </m:s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</m:d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0AC28AE-566C-CB40-A323-C577DF9E32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2"/>
                <a:ext cx="8229600" cy="233946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1652" y="3945066"/>
                <a:ext cx="8824285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Observation vectors: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sz="1800" b="0" i="0" smtClean="0">
                        <a:latin typeface="Cambria Math" charset="0"/>
                      </a:rPr>
                      <m:t>,  </m:t>
                    </m:r>
                    <m: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/>
                  <a:t>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18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0" smtClean="0">
                        <a:latin typeface="Cambria Math" charset="0"/>
                        <a:ea typeface="Cambria Math" panose="02040503050406030204" pitchFamily="18" charset="0"/>
                      </a:rPr>
                      <m:t>),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800" dirty="0"/>
                  <a:t> terms</a:t>
                </a:r>
              </a:p>
              <a:p>
                <a:r>
                  <a:rPr lang="en-US" sz="1800" dirty="0"/>
                  <a:t>Observation space: collection of observation vectors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52" y="3945066"/>
                <a:ext cx="8824285" cy="669992"/>
              </a:xfrm>
              <a:prstGeom prst="rect">
                <a:avLst/>
              </a:prstGeom>
              <a:blipFill rotWithShape="0">
                <a:blip r:embed="rId3"/>
                <a:stretch>
                  <a:fillRect l="-622" t="-45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IODA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55923" y="1802297"/>
            <a:ext cx="285990" cy="321472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286009" y="1802297"/>
            <a:ext cx="1293155" cy="321472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273837" y="1802297"/>
            <a:ext cx="2088285" cy="321472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919019" y="3133509"/>
            <a:ext cx="717756" cy="321472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E2FEDB3-DCFF-AA40-B279-23E9E6D61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JEDI Academy, November, 2020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F600013-58DC-B44A-8A96-5D5FA776B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7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BDCB6D58-FBFB-FA46-9D24-034897D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10" y="0"/>
            <a:ext cx="7625727" cy="701387"/>
          </a:xfrm>
        </p:spPr>
        <p:txBody>
          <a:bodyPr/>
          <a:lstStyle/>
          <a:p>
            <a:pPr algn="ctr"/>
            <a:r>
              <a:rPr lang="en-US" sz="2800" dirty="0">
                <a:latin typeface="+mj-lt"/>
              </a:rPr>
              <a:t>IODA Implements the </a:t>
            </a:r>
            <a:r>
              <a:rPr lang="en-US" sz="2800" dirty="0" err="1">
                <a:latin typeface="+mj-lt"/>
              </a:rPr>
              <a:t>ObsSpace</a:t>
            </a:r>
            <a:r>
              <a:rPr lang="en-US" sz="2800" dirty="0">
                <a:latin typeface="+mj-lt"/>
              </a:rPr>
              <a:t>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56947C-E084-894D-95A3-73021C813998}"/>
              </a:ext>
            </a:extLst>
          </p:cNvPr>
          <p:cNvGrpSpPr/>
          <p:nvPr/>
        </p:nvGrpSpPr>
        <p:grpSpPr>
          <a:xfrm>
            <a:off x="-89546" y="1044448"/>
            <a:ext cx="8964605" cy="3406152"/>
            <a:chOff x="-89546" y="1044448"/>
            <a:chExt cx="8964605" cy="3406152"/>
          </a:xfrm>
        </p:grpSpPr>
        <p:sp>
          <p:nvSpPr>
            <p:cNvPr id="3" name="Rectangle 2"/>
            <p:cNvSpPr/>
            <p:nvPr/>
          </p:nvSpPr>
          <p:spPr>
            <a:xfrm>
              <a:off x="2034366" y="1044448"/>
              <a:ext cx="6840693" cy="23899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0021" y="1544755"/>
              <a:ext cx="1226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Generic</a:t>
              </a:r>
            </a:p>
            <a:p>
              <a:pPr algn="ctr"/>
              <a:r>
                <a:rPr lang="en-US" b="1" dirty="0"/>
                <a:t>applications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3840" y="2614287"/>
              <a:ext cx="1238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Interface layer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89546" y="3778873"/>
              <a:ext cx="19454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Specific implementations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415643" y="1664291"/>
              <a:ext cx="1012063" cy="36205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Forecast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632919" y="1667186"/>
              <a:ext cx="863744" cy="36205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3DVar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801230" y="1664291"/>
              <a:ext cx="652153" cy="36205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EDA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265124" y="2755953"/>
              <a:ext cx="787201" cy="362050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State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223509" y="2762797"/>
              <a:ext cx="785487" cy="362050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216069" y="2762797"/>
              <a:ext cx="1139811" cy="362050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Covariance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086377" y="2762797"/>
              <a:ext cx="1302712" cy="362050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Obs</a:t>
              </a:r>
              <a:r>
                <a:rPr lang="en-US" dirty="0">
                  <a:solidFill>
                    <a:schemeClr val="tx1"/>
                  </a:solidFill>
                </a:rPr>
                <a:t> Operator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828219" y="1664291"/>
              <a:ext cx="707576" cy="36205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dirty="0">
                  <a:solidFill>
                    <a:schemeClr val="bg1"/>
                  </a:solidFill>
                </a:rPr>
                <a:t>…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003816" y="3927384"/>
              <a:ext cx="766175" cy="52321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MPAS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130977" y="3920540"/>
              <a:ext cx="700661" cy="52321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FV3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048781" y="3927384"/>
              <a:ext cx="776064" cy="52321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MOM6</a:t>
              </a:r>
            </a:p>
          </p:txBody>
        </p:sp>
        <p:cxnSp>
          <p:nvCxnSpPr>
            <p:cNvPr id="22" name="Straight Arrow Connector 21"/>
            <p:cNvCxnSpPr>
              <a:cxnSpLocks/>
              <a:stCxn id="8" idx="2"/>
              <a:endCxn id="12" idx="0"/>
            </p:cNvCxnSpPr>
            <p:nvPr/>
          </p:nvCxnSpPr>
          <p:spPr>
            <a:xfrm flipH="1">
              <a:off x="3616253" y="2029236"/>
              <a:ext cx="448538" cy="73356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8" idx="2"/>
              <a:endCxn id="11" idx="0"/>
            </p:cNvCxnSpPr>
            <p:nvPr/>
          </p:nvCxnSpPr>
          <p:spPr>
            <a:xfrm flipH="1">
              <a:off x="2658725" y="2029236"/>
              <a:ext cx="1406066" cy="7267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cxnSpLocks/>
              <a:stCxn id="8" idx="2"/>
              <a:endCxn id="13" idx="0"/>
            </p:cNvCxnSpPr>
            <p:nvPr/>
          </p:nvCxnSpPr>
          <p:spPr>
            <a:xfrm>
              <a:off x="4064791" y="2029236"/>
              <a:ext cx="721184" cy="73356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cxnSpLocks/>
              <a:stCxn id="8" idx="2"/>
              <a:endCxn id="15" idx="0"/>
            </p:cNvCxnSpPr>
            <p:nvPr/>
          </p:nvCxnSpPr>
          <p:spPr>
            <a:xfrm>
              <a:off x="4064791" y="2029236"/>
              <a:ext cx="2672942" cy="73356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824844" y="2318832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Uses</a:t>
              </a:r>
            </a:p>
          </p:txBody>
        </p:sp>
        <p:cxnSp>
          <p:nvCxnSpPr>
            <p:cNvPr id="34" name="Straight Arrow Connector 33"/>
            <p:cNvCxnSpPr>
              <a:cxnSpLocks/>
              <a:stCxn id="19" idx="0"/>
              <a:endCxn id="11" idx="2"/>
            </p:cNvCxnSpPr>
            <p:nvPr/>
          </p:nvCxnSpPr>
          <p:spPr>
            <a:xfrm flipV="1">
              <a:off x="2481308" y="3118003"/>
              <a:ext cx="177417" cy="8025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cxnSpLocks/>
              <a:stCxn id="19" idx="0"/>
              <a:endCxn id="12" idx="2"/>
            </p:cNvCxnSpPr>
            <p:nvPr/>
          </p:nvCxnSpPr>
          <p:spPr>
            <a:xfrm flipV="1">
              <a:off x="2481308" y="3124847"/>
              <a:ext cx="1134945" cy="79569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ounded Rectangle 34"/>
            <p:cNvSpPr/>
            <p:nvPr/>
          </p:nvSpPr>
          <p:spPr>
            <a:xfrm>
              <a:off x="4706188" y="1664291"/>
              <a:ext cx="835022" cy="36205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4DVar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22706" y="1083090"/>
              <a:ext cx="3601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Abstract Layer (OOPS)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F6EAC2F-32AF-CA44-94D5-65E9CBFF3951}"/>
                </a:ext>
              </a:extLst>
            </p:cNvPr>
            <p:cNvSpPr txBox="1"/>
            <p:nvPr/>
          </p:nvSpPr>
          <p:spPr>
            <a:xfrm>
              <a:off x="3009056" y="3536943"/>
              <a:ext cx="11095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Implements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CA0BCA49-CE84-8444-978E-6D7B75540F1A}"/>
                </a:ext>
              </a:extLst>
            </p:cNvPr>
            <p:cNvSpPr/>
            <p:nvPr/>
          </p:nvSpPr>
          <p:spPr>
            <a:xfrm>
              <a:off x="7596162" y="2762797"/>
              <a:ext cx="1100057" cy="362050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Obs</a:t>
              </a:r>
              <a:r>
                <a:rPr lang="en-US" dirty="0">
                  <a:solidFill>
                    <a:schemeClr val="tx1"/>
                  </a:solidFill>
                </a:rPr>
                <a:t> Space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9D912CEF-DF16-D74B-9A99-22D4E985F90C}"/>
                </a:ext>
              </a:extLst>
            </p:cNvPr>
            <p:cNvSpPr/>
            <p:nvPr/>
          </p:nvSpPr>
          <p:spPr>
            <a:xfrm>
              <a:off x="6683543" y="1664291"/>
              <a:ext cx="805412" cy="36205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EnKF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245739D9-9F03-9847-AF7F-00219EC4800A}"/>
                </a:ext>
              </a:extLst>
            </p:cNvPr>
            <p:cNvSpPr/>
            <p:nvPr/>
          </p:nvSpPr>
          <p:spPr>
            <a:xfrm>
              <a:off x="7890359" y="3920537"/>
              <a:ext cx="975643" cy="52321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dirty="0">
                  <a:solidFill>
                    <a:schemeClr val="bg1"/>
                  </a:solidFill>
                </a:rPr>
                <a:t>IODA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0AA3BF9-4F44-2944-AD54-D0D4C46371B5}"/>
                </a:ext>
              </a:extLst>
            </p:cNvPr>
            <p:cNvCxnSpPr>
              <a:cxnSpLocks/>
              <a:stCxn id="45" idx="0"/>
              <a:endCxn id="43" idx="2"/>
            </p:cNvCxnSpPr>
            <p:nvPr/>
          </p:nvCxnSpPr>
          <p:spPr>
            <a:xfrm flipH="1" flipV="1">
              <a:off x="8146191" y="3124847"/>
              <a:ext cx="231990" cy="7956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B24565FC-C3A5-6A4F-8E8D-25F229E72DE9}"/>
                </a:ext>
              </a:extLst>
            </p:cNvPr>
            <p:cNvSpPr/>
            <p:nvPr/>
          </p:nvSpPr>
          <p:spPr>
            <a:xfrm>
              <a:off x="6808899" y="3920537"/>
              <a:ext cx="883643" cy="52321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dirty="0">
                  <a:solidFill>
                    <a:schemeClr val="bg1"/>
                  </a:solidFill>
                </a:rPr>
                <a:t>UFO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30FD16C6-A456-734E-A18A-336A537053DA}"/>
              </a:ext>
            </a:extLst>
          </p:cNvPr>
          <p:cNvSpPr/>
          <p:nvPr/>
        </p:nvSpPr>
        <p:spPr>
          <a:xfrm>
            <a:off x="5524460" y="2762797"/>
            <a:ext cx="393336" cy="36205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EE649B57-92A1-B54C-A6FD-B9DC26E45EE4}"/>
              </a:ext>
            </a:extLst>
          </p:cNvPr>
          <p:cNvSpPr/>
          <p:nvPr/>
        </p:nvSpPr>
        <p:spPr>
          <a:xfrm>
            <a:off x="5731121" y="3920537"/>
            <a:ext cx="883643" cy="5232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>
                <a:solidFill>
                  <a:schemeClr val="tx1"/>
                </a:solidFill>
              </a:rPr>
              <a:t>SABER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FF4C396-4869-4E45-B357-D49DBB121C02}"/>
              </a:ext>
            </a:extLst>
          </p:cNvPr>
          <p:cNvCxnSpPr>
            <a:cxnSpLocks/>
            <a:endCxn id="15" idx="2"/>
          </p:cNvCxnSpPr>
          <p:nvPr/>
        </p:nvCxnSpPr>
        <p:spPr>
          <a:xfrm flipH="1" flipV="1">
            <a:off x="6737733" y="3124847"/>
            <a:ext cx="486604" cy="7888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97EAAF6-7BF4-9447-B2E1-AC0FF12B2DEF}"/>
              </a:ext>
            </a:extLst>
          </p:cNvPr>
          <p:cNvCxnSpPr>
            <a:cxnSpLocks/>
            <a:stCxn id="56" idx="0"/>
            <a:endCxn id="13" idx="2"/>
          </p:cNvCxnSpPr>
          <p:nvPr/>
        </p:nvCxnSpPr>
        <p:spPr>
          <a:xfrm flipH="1" flipV="1">
            <a:off x="4785975" y="3124847"/>
            <a:ext cx="1386968" cy="7956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6776784F-F792-074A-ACC0-4751DD2D46D3}"/>
              </a:ext>
            </a:extLst>
          </p:cNvPr>
          <p:cNvSpPr/>
          <p:nvPr/>
        </p:nvSpPr>
        <p:spPr>
          <a:xfrm>
            <a:off x="4912604" y="3927384"/>
            <a:ext cx="511043" cy="5232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7" name="Oval 16"/>
          <p:cNvSpPr/>
          <p:nvPr/>
        </p:nvSpPr>
        <p:spPr>
          <a:xfrm>
            <a:off x="7749371" y="3744690"/>
            <a:ext cx="1283299" cy="893571"/>
          </a:xfrm>
          <a:prstGeom prst="ellipse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IODA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JEDI Academy, November, 2020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401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IODA-OOPS C++ Class Relationship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2047"/>
            <a:ext cx="8229600" cy="3715216"/>
          </a:xfrm>
        </p:spPr>
        <p:txBody>
          <a:bodyPr/>
          <a:lstStyle/>
          <a:p>
            <a:r>
              <a:rPr lang="en-US" sz="2400" dirty="0"/>
              <a:t>OOPS provides an abstract interface layer</a:t>
            </a:r>
          </a:p>
          <a:p>
            <a:pPr lvl="1"/>
            <a:r>
              <a:rPr lang="en-US" sz="1800" dirty="0"/>
              <a:t>Templated classes</a:t>
            </a:r>
          </a:p>
          <a:p>
            <a:pPr lvl="2"/>
            <a:r>
              <a:rPr lang="en-US" sz="1800" dirty="0"/>
              <a:t>Allows multiple implementations of underlying concrete classes</a:t>
            </a:r>
          </a:p>
          <a:p>
            <a:r>
              <a:rPr lang="en-US" sz="2400" dirty="0"/>
              <a:t>IODA provides concrete classes that implement two of the OOPS interface classes</a:t>
            </a:r>
          </a:p>
          <a:p>
            <a:pPr lvl="1"/>
            <a:r>
              <a:rPr lang="en-US" sz="1800" dirty="0" err="1"/>
              <a:t>ObsVector</a:t>
            </a:r>
            <a:endParaRPr lang="en-US" sz="1800" dirty="0"/>
          </a:p>
          <a:p>
            <a:pPr lvl="2"/>
            <a:r>
              <a:rPr lang="en-US" sz="1800" dirty="0"/>
              <a:t>Holds quantities such as y and H(x)</a:t>
            </a:r>
          </a:p>
          <a:p>
            <a:pPr lvl="1"/>
            <a:r>
              <a:rPr lang="en-US" sz="1800" dirty="0" err="1"/>
              <a:t>ObsSpace</a:t>
            </a:r>
            <a:endParaRPr lang="en-US" sz="1800" dirty="0"/>
          </a:p>
          <a:p>
            <a:pPr lvl="2"/>
            <a:r>
              <a:rPr lang="en-US" sz="1800" dirty="0"/>
              <a:t>Analogous to a mathematical space that contains vectors</a:t>
            </a:r>
          </a:p>
          <a:p>
            <a:pPr lvl="2"/>
            <a:r>
              <a:rPr lang="en-US" sz="1800" dirty="0"/>
              <a:t>Provides an interface to observation data stored in files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IODA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D77C3A-81F1-8746-92C5-2A2F0BE1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JEDI Academy, November, 2020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36DFBC-740B-A645-8883-6B47F0CA7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52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IODA Class Structure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125258" y="3319560"/>
            <a:ext cx="1740523" cy="902153"/>
          </a:xfrm>
          <a:prstGeom prst="round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800" dirty="0" err="1">
                <a:solidFill>
                  <a:schemeClr val="accent1"/>
                </a:solidFill>
              </a:rPr>
              <a:t>ObsSpace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5189" y="3210228"/>
            <a:ext cx="1736441" cy="1011485"/>
          </a:xfrm>
          <a:prstGeom prst="round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800" dirty="0" err="1">
                <a:solidFill>
                  <a:schemeClr val="accent2"/>
                </a:solidFill>
              </a:rPr>
              <a:t>ObsVector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41216" y="1804089"/>
            <a:ext cx="2908607" cy="805417"/>
          </a:xfrm>
          <a:prstGeom prst="round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600" dirty="0" err="1">
                <a:solidFill>
                  <a:schemeClr val="accent1"/>
                </a:solidFill>
              </a:rPr>
              <a:t>ObsSpace</a:t>
            </a:r>
            <a:r>
              <a:rPr lang="en-US" sz="1600" dirty="0">
                <a:solidFill>
                  <a:schemeClr val="accent1"/>
                </a:solidFill>
              </a:rPr>
              <a:t>&lt;MODEL</a:t>
            </a:r>
            <a:r>
              <a:rPr lang="en-US" sz="1800" dirty="0">
                <a:solidFill>
                  <a:schemeClr val="accent1"/>
                </a:solidFill>
              </a:rPr>
              <a:t>&gt;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794859" y="875580"/>
            <a:ext cx="2401322" cy="731959"/>
          </a:xfrm>
          <a:prstGeom prst="round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600" dirty="0" err="1">
                <a:solidFill>
                  <a:schemeClr val="accent1"/>
                </a:solidFill>
              </a:rPr>
              <a:t>ObsSpaces</a:t>
            </a:r>
            <a:r>
              <a:rPr lang="en-US" sz="1600" dirty="0">
                <a:solidFill>
                  <a:schemeClr val="accent1"/>
                </a:solidFill>
              </a:rPr>
              <a:t>&lt;MODEL&gt;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-12031" y="2926371"/>
            <a:ext cx="9144001" cy="0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75969" y="2854182"/>
            <a:ext cx="11256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IODA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9105" y="66132"/>
            <a:ext cx="12971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OOPS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92E5393-6A10-E54F-979F-8330E1B0B6AF}"/>
              </a:ext>
            </a:extLst>
          </p:cNvPr>
          <p:cNvSpPr/>
          <p:nvPr/>
        </p:nvSpPr>
        <p:spPr>
          <a:xfrm>
            <a:off x="258666" y="1796370"/>
            <a:ext cx="2463597" cy="805416"/>
          </a:xfrm>
          <a:prstGeom prst="round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800" dirty="0" err="1">
                <a:solidFill>
                  <a:schemeClr val="accent2"/>
                </a:solidFill>
              </a:rPr>
              <a:t>ObsVector</a:t>
            </a:r>
            <a:r>
              <a:rPr lang="en-US" sz="1800" dirty="0">
                <a:solidFill>
                  <a:schemeClr val="accent2"/>
                </a:solidFill>
              </a:rPr>
              <a:t>&lt;MODEL&gt;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61D546-A064-3246-8F9E-4BFE608B68BD}"/>
              </a:ext>
            </a:extLst>
          </p:cNvPr>
          <p:cNvCxnSpPr/>
          <p:nvPr/>
        </p:nvCxnSpPr>
        <p:spPr>
          <a:xfrm>
            <a:off x="258666" y="2199078"/>
            <a:ext cx="24635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DAF9BDF-BCD6-1644-8F19-2D1923913EA0}"/>
              </a:ext>
            </a:extLst>
          </p:cNvPr>
          <p:cNvSpPr txBox="1"/>
          <p:nvPr/>
        </p:nvSpPr>
        <p:spPr>
          <a:xfrm>
            <a:off x="1150702" y="2250729"/>
            <a:ext cx="6671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2"/>
                </a:solidFill>
              </a:rPr>
              <a:t>data_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5A29F12B-A7A5-A144-9EEC-113D2AEBD547}"/>
              </a:ext>
            </a:extLst>
          </p:cNvPr>
          <p:cNvCxnSpPr>
            <a:cxnSpLocks/>
            <a:stCxn id="13" idx="3"/>
            <a:endCxn id="5" idx="0"/>
          </p:cNvCxnSpPr>
          <p:nvPr/>
        </p:nvCxnSpPr>
        <p:spPr>
          <a:xfrm flipH="1">
            <a:off x="1463410" y="2412312"/>
            <a:ext cx="354462" cy="797916"/>
          </a:xfrm>
          <a:prstGeom prst="curvedConnector4">
            <a:avLst>
              <a:gd name="adj1" fmla="val -64492"/>
              <a:gd name="adj2" fmla="val 60125"/>
            </a:avLst>
          </a:prstGeom>
          <a:ln w="50800">
            <a:solidFill>
              <a:schemeClr val="accent2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0673CC-C7A4-2F41-95E9-FCA073357A1F}"/>
              </a:ext>
            </a:extLst>
          </p:cNvPr>
          <p:cNvCxnSpPr>
            <a:cxnSpLocks/>
            <a:stCxn id="5" idx="1"/>
            <a:endCxn id="5" idx="3"/>
          </p:cNvCxnSpPr>
          <p:nvPr/>
        </p:nvCxnSpPr>
        <p:spPr>
          <a:xfrm>
            <a:off x="595189" y="3715970"/>
            <a:ext cx="173644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722BCF0-C09F-0B43-8E4D-4A4D4F5739FA}"/>
              </a:ext>
            </a:extLst>
          </p:cNvPr>
          <p:cNvSpPr txBox="1"/>
          <p:nvPr/>
        </p:nvSpPr>
        <p:spPr>
          <a:xfrm>
            <a:off x="1042459" y="3921630"/>
            <a:ext cx="8499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2"/>
                </a:solidFill>
              </a:rPr>
              <a:t>values_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C522803-6717-2942-A57D-278BB4D80CBF}"/>
              </a:ext>
            </a:extLst>
          </p:cNvPr>
          <p:cNvSpPr/>
          <p:nvPr/>
        </p:nvSpPr>
        <p:spPr>
          <a:xfrm>
            <a:off x="595189" y="4578798"/>
            <a:ext cx="1736441" cy="501495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accent2"/>
                </a:solidFill>
              </a:rPr>
              <a:t>Obs</a:t>
            </a:r>
            <a:r>
              <a:rPr lang="en-US" sz="1050" dirty="0">
                <a:solidFill>
                  <a:schemeClr val="accent2"/>
                </a:solidFill>
              </a:rPr>
              <a:t> Vector Data</a:t>
            </a:r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06628F00-8D27-C242-9E91-1AEBED4242D2}"/>
              </a:ext>
            </a:extLst>
          </p:cNvPr>
          <p:cNvCxnSpPr>
            <a:cxnSpLocks/>
            <a:stCxn id="16" idx="3"/>
            <a:endCxn id="17" idx="0"/>
          </p:cNvCxnSpPr>
          <p:nvPr/>
        </p:nvCxnSpPr>
        <p:spPr>
          <a:xfrm flipH="1">
            <a:off x="1463410" y="4083213"/>
            <a:ext cx="428962" cy="495585"/>
          </a:xfrm>
          <a:prstGeom prst="curvedConnector4">
            <a:avLst>
              <a:gd name="adj1" fmla="val -53291"/>
              <a:gd name="adj2" fmla="val 66302"/>
            </a:avLst>
          </a:prstGeom>
          <a:ln w="50800">
            <a:solidFill>
              <a:schemeClr val="accent2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3419A9-9359-0141-94FB-04EB6DEC04DB}"/>
              </a:ext>
            </a:extLst>
          </p:cNvPr>
          <p:cNvCxnSpPr>
            <a:cxnSpLocks/>
          </p:cNvCxnSpPr>
          <p:nvPr/>
        </p:nvCxnSpPr>
        <p:spPr>
          <a:xfrm>
            <a:off x="3541216" y="2336930"/>
            <a:ext cx="2908607" cy="221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228C0F-7C12-1E43-8B0D-FF5344A6B1C1}"/>
              </a:ext>
            </a:extLst>
          </p:cNvPr>
          <p:cNvCxnSpPr>
            <a:cxnSpLocks/>
          </p:cNvCxnSpPr>
          <p:nvPr/>
        </p:nvCxnSpPr>
        <p:spPr>
          <a:xfrm>
            <a:off x="3794859" y="1300420"/>
            <a:ext cx="2401322" cy="99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7EEEE76-2C62-CD43-81E3-BF35FED713E2}"/>
              </a:ext>
            </a:extLst>
          </p:cNvPr>
          <p:cNvCxnSpPr>
            <a:cxnSpLocks/>
            <a:endCxn id="4" idx="3"/>
          </p:cNvCxnSpPr>
          <p:nvPr/>
        </p:nvCxnSpPr>
        <p:spPr>
          <a:xfrm>
            <a:off x="4125258" y="3769642"/>
            <a:ext cx="1740523" cy="99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8F8295E-CDC3-F449-BDB6-04D6D90F0716}"/>
              </a:ext>
            </a:extLst>
          </p:cNvPr>
          <p:cNvSpPr txBox="1"/>
          <p:nvPr/>
        </p:nvSpPr>
        <p:spPr>
          <a:xfrm>
            <a:off x="4484445" y="1282570"/>
            <a:ext cx="10086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</a:rPr>
              <a:t>spaces_[]</a:t>
            </a:r>
          </a:p>
        </p:txBody>
      </p: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807E4382-A495-B947-B94D-ECF02121C657}"/>
              </a:ext>
            </a:extLst>
          </p:cNvPr>
          <p:cNvCxnSpPr>
            <a:cxnSpLocks/>
            <a:stCxn id="22" idx="3"/>
            <a:endCxn id="6" idx="0"/>
          </p:cNvCxnSpPr>
          <p:nvPr/>
        </p:nvCxnSpPr>
        <p:spPr>
          <a:xfrm flipH="1">
            <a:off x="4995520" y="1444153"/>
            <a:ext cx="497534" cy="359936"/>
          </a:xfrm>
          <a:prstGeom prst="curvedConnector4">
            <a:avLst>
              <a:gd name="adj1" fmla="val -45947"/>
              <a:gd name="adj2" fmla="val 72446"/>
            </a:avLst>
          </a:prstGeom>
          <a:ln w="50800">
            <a:solidFill>
              <a:schemeClr val="accent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E9AAE81-7876-F043-B38C-55E9E3E35079}"/>
              </a:ext>
            </a:extLst>
          </p:cNvPr>
          <p:cNvSpPr txBox="1"/>
          <p:nvPr/>
        </p:nvSpPr>
        <p:spPr>
          <a:xfrm>
            <a:off x="6670150" y="1687631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>
                <a:solidFill>
                  <a:schemeClr val="accent1"/>
                </a:solidFill>
              </a:rPr>
              <a:t>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6D8CE3-8887-2047-915A-89308D0F66F1}"/>
              </a:ext>
            </a:extLst>
          </p:cNvPr>
          <p:cNvSpPr txBox="1"/>
          <p:nvPr/>
        </p:nvSpPr>
        <p:spPr>
          <a:xfrm>
            <a:off x="6649773" y="3189799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>
                <a:solidFill>
                  <a:schemeClr val="accent1"/>
                </a:solidFill>
              </a:rPr>
              <a:t>…</a:t>
            </a:r>
          </a:p>
        </p:txBody>
      </p: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1309E4B6-0362-F649-8D26-06C14E8F9014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5890057" y="1381043"/>
            <a:ext cx="2183483" cy="415327"/>
          </a:xfrm>
          <a:prstGeom prst="curvedConnector2">
            <a:avLst/>
          </a:prstGeom>
          <a:ln w="50800">
            <a:solidFill>
              <a:schemeClr val="accent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4208994-AF94-1A42-8D91-EB717F800CF1}"/>
              </a:ext>
            </a:extLst>
          </p:cNvPr>
          <p:cNvSpPr/>
          <p:nvPr/>
        </p:nvSpPr>
        <p:spPr>
          <a:xfrm>
            <a:off x="7424002" y="1796370"/>
            <a:ext cx="1299077" cy="805417"/>
          </a:xfrm>
          <a:prstGeom prst="round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3EA9A3-A569-DA4F-9A2F-48BFCB5B11F4}"/>
              </a:ext>
            </a:extLst>
          </p:cNvPr>
          <p:cNvSpPr txBox="1"/>
          <p:nvPr/>
        </p:nvSpPr>
        <p:spPr>
          <a:xfrm>
            <a:off x="4506969" y="2246352"/>
            <a:ext cx="8178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solidFill>
                  <a:schemeClr val="accent1"/>
                </a:solidFill>
              </a:rPr>
              <a:t>obsdb</a:t>
            </a:r>
            <a:r>
              <a:rPr lang="en-US" sz="1500" dirty="0">
                <a:solidFill>
                  <a:schemeClr val="accent1"/>
                </a:solidFill>
              </a:rPr>
              <a:t>_</a:t>
            </a:r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E492B929-FCB0-484C-9813-FE52B421EC5A}"/>
              </a:ext>
            </a:extLst>
          </p:cNvPr>
          <p:cNvCxnSpPr>
            <a:cxnSpLocks/>
            <a:stCxn id="28" idx="3"/>
            <a:endCxn id="4" idx="0"/>
          </p:cNvCxnSpPr>
          <p:nvPr/>
        </p:nvCxnSpPr>
        <p:spPr>
          <a:xfrm flipH="1">
            <a:off x="4995520" y="2407935"/>
            <a:ext cx="329302" cy="911625"/>
          </a:xfrm>
          <a:prstGeom prst="curvedConnector4">
            <a:avLst>
              <a:gd name="adj1" fmla="val -69420"/>
              <a:gd name="adj2" fmla="val 58862"/>
            </a:avLst>
          </a:prstGeom>
          <a:ln w="50800">
            <a:solidFill>
              <a:schemeClr val="accent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4AD4C14-497A-4741-956E-F879E3335967}"/>
              </a:ext>
            </a:extLst>
          </p:cNvPr>
          <p:cNvSpPr txBox="1"/>
          <p:nvPr/>
        </p:nvSpPr>
        <p:spPr>
          <a:xfrm>
            <a:off x="4448642" y="3835233"/>
            <a:ext cx="10855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</a:rPr>
              <a:t>database_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0AA216E-D7E9-FF42-A97C-CD63A8C1D6C2}"/>
              </a:ext>
            </a:extLst>
          </p:cNvPr>
          <p:cNvSpPr/>
          <p:nvPr/>
        </p:nvSpPr>
        <p:spPr>
          <a:xfrm>
            <a:off x="4129340" y="4578798"/>
            <a:ext cx="1736441" cy="501495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accent1"/>
                </a:solidFill>
              </a:rPr>
              <a:t>Obs</a:t>
            </a:r>
            <a:r>
              <a:rPr lang="en-US" sz="1050" dirty="0">
                <a:solidFill>
                  <a:schemeClr val="accent1"/>
                </a:solidFill>
              </a:rPr>
              <a:t> Database</a:t>
            </a:r>
          </a:p>
        </p:txBody>
      </p: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FB1BE2F5-B254-3A4B-8D80-2A91A75F1CAF}"/>
              </a:ext>
            </a:extLst>
          </p:cNvPr>
          <p:cNvCxnSpPr>
            <a:cxnSpLocks/>
            <a:stCxn id="30" idx="3"/>
          </p:cNvCxnSpPr>
          <p:nvPr/>
        </p:nvCxnSpPr>
        <p:spPr>
          <a:xfrm flipH="1">
            <a:off x="4997562" y="3996816"/>
            <a:ext cx="536634" cy="581982"/>
          </a:xfrm>
          <a:prstGeom prst="curvedConnector4">
            <a:avLst>
              <a:gd name="adj1" fmla="val -42599"/>
              <a:gd name="adj2" fmla="val 63882"/>
            </a:avLst>
          </a:prstGeom>
          <a:ln w="50800">
            <a:solidFill>
              <a:schemeClr val="accent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7BAA409-AF2E-0F47-8DF3-20D106FDD43F}"/>
              </a:ext>
            </a:extLst>
          </p:cNvPr>
          <p:cNvSpPr/>
          <p:nvPr/>
        </p:nvSpPr>
        <p:spPr>
          <a:xfrm>
            <a:off x="7426783" y="3380202"/>
            <a:ext cx="1296296" cy="805417"/>
          </a:xfrm>
          <a:prstGeom prst="round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594648AF-DAC7-634C-9DAA-571F8A391E82}"/>
              </a:ext>
            </a:extLst>
          </p:cNvPr>
          <p:cNvCxnSpPr>
            <a:cxnSpLocks/>
            <a:stCxn id="35" idx="3"/>
          </p:cNvCxnSpPr>
          <p:nvPr/>
        </p:nvCxnSpPr>
        <p:spPr>
          <a:xfrm flipH="1">
            <a:off x="8074931" y="2370137"/>
            <a:ext cx="305128" cy="973970"/>
          </a:xfrm>
          <a:prstGeom prst="curvedConnector4">
            <a:avLst>
              <a:gd name="adj1" fmla="val -74919"/>
              <a:gd name="adj2" fmla="val 58295"/>
            </a:avLst>
          </a:prstGeom>
          <a:ln w="50800">
            <a:solidFill>
              <a:schemeClr val="accent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BB0EDF0-12BA-204F-B25F-6AE31CF1C226}"/>
              </a:ext>
            </a:extLst>
          </p:cNvPr>
          <p:cNvSpPr txBox="1"/>
          <p:nvPr/>
        </p:nvSpPr>
        <p:spPr>
          <a:xfrm>
            <a:off x="7613502" y="2208554"/>
            <a:ext cx="7665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</a:rPr>
              <a:t>           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AEF167-B7D9-4444-A643-049DA7758C43}"/>
              </a:ext>
            </a:extLst>
          </p:cNvPr>
          <p:cNvSpPr/>
          <p:nvPr/>
        </p:nvSpPr>
        <p:spPr>
          <a:xfrm>
            <a:off x="7424001" y="4508267"/>
            <a:ext cx="1299078" cy="501495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accent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3C045E-1D1E-374F-8A6F-D3A92667F2FB}"/>
              </a:ext>
            </a:extLst>
          </p:cNvPr>
          <p:cNvSpPr txBox="1"/>
          <p:nvPr/>
        </p:nvSpPr>
        <p:spPr>
          <a:xfrm>
            <a:off x="7613709" y="3773945"/>
            <a:ext cx="7665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</a:rPr>
              <a:t>           </a:t>
            </a:r>
          </a:p>
        </p:txBody>
      </p: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5CBBBEC8-0BC2-DD46-8875-4C4186EE2F53}"/>
              </a:ext>
            </a:extLst>
          </p:cNvPr>
          <p:cNvCxnSpPr>
            <a:cxnSpLocks/>
          </p:cNvCxnSpPr>
          <p:nvPr/>
        </p:nvCxnSpPr>
        <p:spPr>
          <a:xfrm flipH="1">
            <a:off x="8073541" y="3923986"/>
            <a:ext cx="154760" cy="584281"/>
          </a:xfrm>
          <a:prstGeom prst="curvedConnector4">
            <a:avLst>
              <a:gd name="adj1" fmla="val -110784"/>
              <a:gd name="adj2" fmla="val 62840"/>
            </a:avLst>
          </a:prstGeom>
          <a:ln w="50800">
            <a:solidFill>
              <a:schemeClr val="accent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55D285E-FA56-1749-B8C0-340A373741D2}"/>
              </a:ext>
            </a:extLst>
          </p:cNvPr>
          <p:cNvSpPr txBox="1"/>
          <p:nvPr/>
        </p:nvSpPr>
        <p:spPr>
          <a:xfrm>
            <a:off x="1050390" y="3706993"/>
            <a:ext cx="8178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solidFill>
                  <a:schemeClr val="accent2"/>
                </a:solidFill>
              </a:rPr>
              <a:t>obsdb</a:t>
            </a:r>
            <a:r>
              <a:rPr lang="en-US" sz="1500" dirty="0">
                <a:solidFill>
                  <a:schemeClr val="accent2"/>
                </a:solidFill>
              </a:rPr>
              <a:t>_</a:t>
            </a:r>
          </a:p>
        </p:txBody>
      </p:sp>
      <p:cxnSp>
        <p:nvCxnSpPr>
          <p:cNvPr id="40" name="Curved Connector 39">
            <a:extLst>
              <a:ext uri="{FF2B5EF4-FFF2-40B4-BE49-F238E27FC236}">
                <a16:creationId xmlns:a16="http://schemas.microsoft.com/office/drawing/2014/main" id="{99E6068B-4612-0E48-A350-BC12A0B9E4C5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1763806" y="3770637"/>
            <a:ext cx="2361452" cy="86398"/>
          </a:xfrm>
          <a:prstGeom prst="curvedConnector3">
            <a:avLst>
              <a:gd name="adj1" fmla="val 50000"/>
            </a:avLst>
          </a:prstGeom>
          <a:ln w="50800">
            <a:solidFill>
              <a:schemeClr val="accent2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ate Placeholder 4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IODA</a:t>
            </a:r>
            <a:endParaRPr lang="en-US" dirty="0"/>
          </a:p>
        </p:txBody>
      </p:sp>
      <p:sp>
        <p:nvSpPr>
          <p:cNvPr id="45" name="Footer Placeholder 4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JEDI Academy, November, 2020</a:t>
            </a:r>
            <a:endParaRPr lang="en-US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13</a:t>
            </a:fld>
            <a:endParaRPr lang="uk-UA"/>
          </a:p>
        </p:txBody>
      </p:sp>
      <p:sp>
        <p:nvSpPr>
          <p:cNvPr id="43" name="TextBox 42"/>
          <p:cNvSpPr txBox="1"/>
          <p:nvPr/>
        </p:nvSpPr>
        <p:spPr>
          <a:xfrm>
            <a:off x="64730" y="883920"/>
            <a:ext cx="12971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OOPS</a:t>
            </a:r>
          </a:p>
        </p:txBody>
      </p:sp>
    </p:spTree>
    <p:extLst>
      <p:ext uri="{BB962C8B-B14F-4D97-AF65-F5344CB8AC3E}">
        <p14:creationId xmlns:p14="http://schemas.microsoft.com/office/powerpoint/2010/main" val="805106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Multiple Observation Spaces and Vectors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57480"/>
            <a:ext cx="8229600" cy="380978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total observation vector (e.g., y) is chopped up into pieces according to observation type</a:t>
            </a:r>
          </a:p>
          <a:p>
            <a:pPr lvl="1"/>
            <a:r>
              <a:rPr lang="en-US" dirty="0"/>
              <a:t>Different observation types require different algorithms to simulate those observations</a:t>
            </a:r>
          </a:p>
          <a:p>
            <a:pPr lvl="2"/>
            <a:r>
              <a:rPr lang="en-US" dirty="0"/>
              <a:t>Radiosonde</a:t>
            </a:r>
          </a:p>
          <a:p>
            <a:pPr lvl="2"/>
            <a:r>
              <a:rPr lang="en-US" dirty="0"/>
              <a:t>Radiance</a:t>
            </a:r>
          </a:p>
          <a:p>
            <a:pPr lvl="2"/>
            <a:r>
              <a:rPr lang="en-US" dirty="0"/>
              <a:t>AOD</a:t>
            </a:r>
          </a:p>
          <a:p>
            <a:r>
              <a:rPr lang="en-US" dirty="0"/>
              <a:t>UFO holds </a:t>
            </a:r>
            <a:r>
              <a:rPr lang="en-US" dirty="0" err="1"/>
              <a:t>ObsOperator</a:t>
            </a:r>
            <a:r>
              <a:rPr lang="en-US" dirty="0"/>
              <a:t> objects that implement the various observation simulation algorithms</a:t>
            </a:r>
          </a:p>
          <a:p>
            <a:r>
              <a:rPr lang="en-US" dirty="0"/>
              <a:t>OOPS manages these pieces with Observations, </a:t>
            </a:r>
            <a:r>
              <a:rPr lang="en-US" dirty="0" err="1"/>
              <a:t>ObsSpaces</a:t>
            </a:r>
            <a:r>
              <a:rPr lang="en-US" dirty="0"/>
              <a:t> and </a:t>
            </a:r>
            <a:r>
              <a:rPr lang="en-US" dirty="0" err="1"/>
              <a:t>ObsOperators</a:t>
            </a:r>
            <a:r>
              <a:rPr lang="en-US" dirty="0"/>
              <a:t> collector classes</a:t>
            </a:r>
          </a:p>
          <a:p>
            <a:pPr lvl="1"/>
            <a:r>
              <a:rPr lang="en-US" dirty="0"/>
              <a:t>Corresponding </a:t>
            </a:r>
            <a:r>
              <a:rPr lang="en-US" dirty="0" err="1"/>
              <a:t>ObsOperator</a:t>
            </a:r>
            <a:r>
              <a:rPr lang="en-US" dirty="0"/>
              <a:t> and </a:t>
            </a:r>
            <a:r>
              <a:rPr lang="en-US" dirty="0" err="1"/>
              <a:t>ObsVector</a:t>
            </a:r>
            <a:r>
              <a:rPr lang="en-US" dirty="0"/>
              <a:t> objects get paired up and OOPS chains these pieces together for the cost function minimization step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IODA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74A2B5-18B4-194B-A8D1-03A02A1C0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JEDI Academy, November, 2020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0A2187-2BF5-2146-91B5-D345A1158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18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IODA Data Flow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DE7FD57-7DB4-904F-B644-76888D91052A}"/>
              </a:ext>
            </a:extLst>
          </p:cNvPr>
          <p:cNvSpPr/>
          <p:nvPr/>
        </p:nvSpPr>
        <p:spPr>
          <a:xfrm>
            <a:off x="6992229" y="1715788"/>
            <a:ext cx="1736441" cy="515885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800" dirty="0" err="1">
                <a:solidFill>
                  <a:srgbClr val="00B0F0"/>
                </a:solidFill>
              </a:rPr>
              <a:t>ObsOperators</a:t>
            </a:r>
            <a:endParaRPr lang="en-US" sz="1800" dirty="0">
              <a:solidFill>
                <a:srgbClr val="00B0F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72931" y="2413614"/>
            <a:ext cx="1808443" cy="724739"/>
            <a:chOff x="213340" y="2358955"/>
            <a:chExt cx="3510478" cy="966318"/>
          </a:xfrm>
          <a:solidFill>
            <a:schemeClr val="bg1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5D85E31B-7316-C044-AF13-16001A5EC8BB}"/>
                </a:ext>
              </a:extLst>
            </p:cNvPr>
            <p:cNvSpPr/>
            <p:nvPr/>
          </p:nvSpPr>
          <p:spPr>
            <a:xfrm>
              <a:off x="522056" y="2358955"/>
              <a:ext cx="3201762" cy="688720"/>
            </a:xfrm>
            <a:prstGeom prst="roundRect">
              <a:avLst/>
            </a:prstGeom>
            <a:grpFill/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endParaRPr lang="en-US" sz="2100" dirty="0">
                <a:solidFill>
                  <a:srgbClr val="00B0F0"/>
                </a:solidFill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D85E31B-7316-C044-AF13-16001A5EC8BB}"/>
                </a:ext>
              </a:extLst>
            </p:cNvPr>
            <p:cNvSpPr/>
            <p:nvPr/>
          </p:nvSpPr>
          <p:spPr>
            <a:xfrm>
              <a:off x="365413" y="2498395"/>
              <a:ext cx="3201762" cy="688720"/>
            </a:xfrm>
            <a:prstGeom prst="roundRect">
              <a:avLst/>
            </a:prstGeom>
            <a:grpFill/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endParaRPr lang="en-US" sz="2100" dirty="0">
                <a:solidFill>
                  <a:srgbClr val="00B0F0"/>
                </a:solidFill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D85E31B-7316-C044-AF13-16001A5EC8BB}"/>
                </a:ext>
              </a:extLst>
            </p:cNvPr>
            <p:cNvSpPr/>
            <p:nvPr/>
          </p:nvSpPr>
          <p:spPr>
            <a:xfrm>
              <a:off x="213340" y="2636553"/>
              <a:ext cx="3201762" cy="688720"/>
            </a:xfrm>
            <a:prstGeom prst="roundRect">
              <a:avLst/>
            </a:prstGeom>
            <a:grpFill/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sz="1800" dirty="0" err="1">
                  <a:solidFill>
                    <a:srgbClr val="00B0F0"/>
                  </a:solidFill>
                </a:rPr>
                <a:t>ObsOperator</a:t>
              </a:r>
              <a:endParaRPr lang="en-US" sz="18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18035" y="3348822"/>
            <a:ext cx="1808443" cy="724739"/>
            <a:chOff x="213340" y="2358955"/>
            <a:chExt cx="3510478" cy="966318"/>
          </a:xfrm>
          <a:solidFill>
            <a:schemeClr val="bg1"/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D85E31B-7316-C044-AF13-16001A5EC8BB}"/>
                </a:ext>
              </a:extLst>
            </p:cNvPr>
            <p:cNvSpPr/>
            <p:nvPr/>
          </p:nvSpPr>
          <p:spPr>
            <a:xfrm>
              <a:off x="522056" y="2358955"/>
              <a:ext cx="3201762" cy="688720"/>
            </a:xfrm>
            <a:prstGeom prst="roundRect">
              <a:avLst/>
            </a:prstGeom>
            <a:grp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endParaRPr lang="en-US" sz="2100" dirty="0">
                <a:solidFill>
                  <a:schemeClr val="accent2"/>
                </a:solidFill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5D85E31B-7316-C044-AF13-16001A5EC8BB}"/>
                </a:ext>
              </a:extLst>
            </p:cNvPr>
            <p:cNvSpPr/>
            <p:nvPr/>
          </p:nvSpPr>
          <p:spPr>
            <a:xfrm>
              <a:off x="365413" y="2498395"/>
              <a:ext cx="3201762" cy="688720"/>
            </a:xfrm>
            <a:prstGeom prst="roundRect">
              <a:avLst/>
            </a:prstGeom>
            <a:grp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endParaRPr lang="en-US" sz="2100" dirty="0">
                <a:solidFill>
                  <a:schemeClr val="accent2"/>
                </a:solidFill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D85E31B-7316-C044-AF13-16001A5EC8BB}"/>
                </a:ext>
              </a:extLst>
            </p:cNvPr>
            <p:cNvSpPr/>
            <p:nvPr/>
          </p:nvSpPr>
          <p:spPr>
            <a:xfrm>
              <a:off x="213340" y="2636553"/>
              <a:ext cx="3201762" cy="688720"/>
            </a:xfrm>
            <a:prstGeom prst="roundRect">
              <a:avLst/>
            </a:prstGeom>
            <a:grp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sz="1800" dirty="0" err="1">
                  <a:solidFill>
                    <a:schemeClr val="accent2"/>
                  </a:solidFill>
                </a:rPr>
                <a:t>ObsOperator</a:t>
              </a:r>
              <a:endParaRPr lang="en-US" sz="18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DE7FD57-7DB4-904F-B644-76888D91052A}"/>
              </a:ext>
            </a:extLst>
          </p:cNvPr>
          <p:cNvSpPr/>
          <p:nvPr/>
        </p:nvSpPr>
        <p:spPr>
          <a:xfrm>
            <a:off x="7030357" y="1046739"/>
            <a:ext cx="1644937" cy="515885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2100">
                <a:solidFill>
                  <a:srgbClr val="00B0F0"/>
                </a:solidFill>
              </a:rPr>
              <a:t>Observer</a:t>
            </a:r>
            <a:endParaRPr lang="en-US" sz="2100" dirty="0">
              <a:solidFill>
                <a:srgbClr val="00B0F0"/>
              </a:solidFill>
            </a:endParaRPr>
          </a:p>
        </p:txBody>
      </p:sp>
      <p:cxnSp>
        <p:nvCxnSpPr>
          <p:cNvPr id="14" name="Straight Connector 13"/>
          <p:cNvCxnSpPr>
            <a:stCxn id="7" idx="2"/>
            <a:endCxn id="46" idx="0"/>
          </p:cNvCxnSpPr>
          <p:nvPr/>
        </p:nvCxnSpPr>
        <p:spPr>
          <a:xfrm flipH="1">
            <a:off x="7856671" y="2196802"/>
            <a:ext cx="3779" cy="216812"/>
          </a:xfrm>
          <a:prstGeom prst="line">
            <a:avLst/>
          </a:prstGeom>
          <a:ln w="508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8" idx="2"/>
            <a:endCxn id="50" idx="0"/>
          </p:cNvCxnSpPr>
          <p:nvPr/>
        </p:nvCxnSpPr>
        <p:spPr>
          <a:xfrm>
            <a:off x="7697634" y="3138352"/>
            <a:ext cx="4141" cy="210470"/>
          </a:xfrm>
          <a:prstGeom prst="line">
            <a:avLst/>
          </a:prstGeom>
          <a:ln w="508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0E0B00E-9922-D844-ABD6-307901E3DD8C}"/>
              </a:ext>
            </a:extLst>
          </p:cNvPr>
          <p:cNvSpPr txBox="1"/>
          <p:nvPr/>
        </p:nvSpPr>
        <p:spPr>
          <a:xfrm>
            <a:off x="5213482" y="8441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4"/>
                </a:solidFill>
              </a:rPr>
              <a:t>H(x)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EFD450-540C-C545-81BF-B749C9451C34}"/>
              </a:ext>
            </a:extLst>
          </p:cNvPr>
          <p:cNvGrpSpPr/>
          <p:nvPr/>
        </p:nvGrpSpPr>
        <p:grpSpPr>
          <a:xfrm>
            <a:off x="4519308" y="3337207"/>
            <a:ext cx="1554495" cy="724739"/>
            <a:chOff x="213340" y="2358955"/>
            <a:chExt cx="3510478" cy="966318"/>
          </a:xfrm>
          <a:solidFill>
            <a:schemeClr val="bg1"/>
          </a:solidFill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209EE06-4B9B-CF42-AC0C-5B9FB3620579}"/>
                </a:ext>
              </a:extLst>
            </p:cNvPr>
            <p:cNvSpPr/>
            <p:nvPr/>
          </p:nvSpPr>
          <p:spPr>
            <a:xfrm>
              <a:off x="522056" y="2358955"/>
              <a:ext cx="3201762" cy="688720"/>
            </a:xfrm>
            <a:prstGeom prst="round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endParaRPr lang="en-US" sz="2100" dirty="0">
                <a:solidFill>
                  <a:schemeClr val="accent6"/>
                </a:solidFill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C79B1A27-C454-0F4F-AD49-554A7EBBA7CF}"/>
                </a:ext>
              </a:extLst>
            </p:cNvPr>
            <p:cNvSpPr/>
            <p:nvPr/>
          </p:nvSpPr>
          <p:spPr>
            <a:xfrm>
              <a:off x="365413" y="2498395"/>
              <a:ext cx="3201762" cy="688720"/>
            </a:xfrm>
            <a:prstGeom prst="round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endParaRPr lang="en-US" sz="2100" dirty="0">
                <a:solidFill>
                  <a:schemeClr val="accent6"/>
                </a:solidFill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4D473085-9A2D-BD41-95A0-283FFC085B67}"/>
                </a:ext>
              </a:extLst>
            </p:cNvPr>
            <p:cNvSpPr/>
            <p:nvPr/>
          </p:nvSpPr>
          <p:spPr>
            <a:xfrm>
              <a:off x="213340" y="2636553"/>
              <a:ext cx="3201762" cy="688720"/>
            </a:xfrm>
            <a:prstGeom prst="round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sz="1800" dirty="0" err="1">
                  <a:solidFill>
                    <a:schemeClr val="accent6"/>
                  </a:solidFill>
                </a:rPr>
                <a:t>ObsVector</a:t>
              </a:r>
              <a:endParaRPr lang="en-US" sz="18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1251CF4-F2FB-9944-A979-96E174CDDA1A}"/>
              </a:ext>
            </a:extLst>
          </p:cNvPr>
          <p:cNvSpPr txBox="1"/>
          <p:nvPr/>
        </p:nvSpPr>
        <p:spPr>
          <a:xfrm>
            <a:off x="6407520" y="8058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3"/>
                </a:solidFill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88D3A0-229D-5C43-8DD2-C582F1F0B793}"/>
              </a:ext>
            </a:extLst>
          </p:cNvPr>
          <p:cNvSpPr txBox="1"/>
          <p:nvPr/>
        </p:nvSpPr>
        <p:spPr>
          <a:xfrm>
            <a:off x="646239" y="1295104"/>
            <a:ext cx="118494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00B0F0"/>
                </a:solidFill>
              </a:rPr>
              <a:t>OOPS</a:t>
            </a:r>
          </a:p>
          <a:p>
            <a:r>
              <a:rPr lang="en-US" sz="2700" dirty="0">
                <a:solidFill>
                  <a:schemeClr val="accent2"/>
                </a:solidFill>
              </a:rPr>
              <a:t>UFO</a:t>
            </a:r>
          </a:p>
          <a:p>
            <a:r>
              <a:rPr lang="en-US" sz="2700" dirty="0">
                <a:solidFill>
                  <a:schemeClr val="accent6"/>
                </a:solidFill>
              </a:rPr>
              <a:t>IODA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DC4166B-1E0C-864A-B05B-41B40095E3FE}"/>
              </a:ext>
            </a:extLst>
          </p:cNvPr>
          <p:cNvSpPr/>
          <p:nvPr/>
        </p:nvSpPr>
        <p:spPr>
          <a:xfrm>
            <a:off x="4663991" y="1664230"/>
            <a:ext cx="1644937" cy="515885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800" dirty="0">
                <a:solidFill>
                  <a:srgbClr val="00B0F0"/>
                </a:solidFill>
              </a:rPr>
              <a:t>Observations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C31AAD0-E7A3-E046-BFB7-12AE680F4585}"/>
              </a:ext>
            </a:extLst>
          </p:cNvPr>
          <p:cNvCxnSpPr>
            <a:stCxn id="24" idx="2"/>
          </p:cNvCxnSpPr>
          <p:nvPr/>
        </p:nvCxnSpPr>
        <p:spPr>
          <a:xfrm>
            <a:off x="5486459" y="2180114"/>
            <a:ext cx="6194" cy="241056"/>
          </a:xfrm>
          <a:prstGeom prst="line">
            <a:avLst/>
          </a:prstGeom>
          <a:ln w="508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3BB822C-B233-FB42-BF45-FFD840C66E3E}"/>
              </a:ext>
            </a:extLst>
          </p:cNvPr>
          <p:cNvGrpSpPr/>
          <p:nvPr/>
        </p:nvGrpSpPr>
        <p:grpSpPr>
          <a:xfrm>
            <a:off x="4686531" y="2421170"/>
            <a:ext cx="1481921" cy="724739"/>
            <a:chOff x="213340" y="2358955"/>
            <a:chExt cx="3510478" cy="966318"/>
          </a:xfrm>
          <a:solidFill>
            <a:schemeClr val="bg1"/>
          </a:solidFill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70DC78FB-06C0-8D41-9134-78CCAB7FADF4}"/>
                </a:ext>
              </a:extLst>
            </p:cNvPr>
            <p:cNvSpPr/>
            <p:nvPr/>
          </p:nvSpPr>
          <p:spPr>
            <a:xfrm>
              <a:off x="522056" y="2358955"/>
              <a:ext cx="3201762" cy="688720"/>
            </a:xfrm>
            <a:prstGeom prst="roundRect">
              <a:avLst/>
            </a:prstGeom>
            <a:grpFill/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endParaRPr lang="en-US" sz="2100" dirty="0">
                <a:solidFill>
                  <a:srgbClr val="00B0F0"/>
                </a:solidFill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2BECCC8D-1ED4-3946-AA94-7BB3A2B63680}"/>
                </a:ext>
              </a:extLst>
            </p:cNvPr>
            <p:cNvSpPr/>
            <p:nvPr/>
          </p:nvSpPr>
          <p:spPr>
            <a:xfrm>
              <a:off x="365413" y="2498395"/>
              <a:ext cx="3201762" cy="688720"/>
            </a:xfrm>
            <a:prstGeom prst="roundRect">
              <a:avLst/>
            </a:prstGeom>
            <a:grpFill/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endParaRPr lang="en-US" sz="2100" dirty="0">
                <a:solidFill>
                  <a:srgbClr val="00B0F0"/>
                </a:solidFill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03AA2910-DC45-9142-AFE8-29EA1837DD80}"/>
                </a:ext>
              </a:extLst>
            </p:cNvPr>
            <p:cNvSpPr/>
            <p:nvPr/>
          </p:nvSpPr>
          <p:spPr>
            <a:xfrm>
              <a:off x="213340" y="2636553"/>
              <a:ext cx="3201762" cy="688720"/>
            </a:xfrm>
            <a:prstGeom prst="roundRect">
              <a:avLst/>
            </a:prstGeom>
            <a:grpFill/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sz="1800" dirty="0" err="1">
                  <a:solidFill>
                    <a:srgbClr val="00B0F0"/>
                  </a:solidFill>
                </a:rPr>
                <a:t>ObsVector</a:t>
              </a:r>
              <a:endParaRPr lang="en-US" sz="1800" dirty="0">
                <a:solidFill>
                  <a:srgbClr val="00B0F0"/>
                </a:solidFill>
              </a:endParaRP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6C506EF-AA64-A14E-9079-CD3C6B52F826}"/>
              </a:ext>
            </a:extLst>
          </p:cNvPr>
          <p:cNvCxnSpPr>
            <a:cxnSpLocks/>
          </p:cNvCxnSpPr>
          <p:nvPr/>
        </p:nvCxnSpPr>
        <p:spPr>
          <a:xfrm>
            <a:off x="5362331" y="3145909"/>
            <a:ext cx="2577" cy="191298"/>
          </a:xfrm>
          <a:prstGeom prst="line">
            <a:avLst/>
          </a:prstGeom>
          <a:ln w="508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246E823-DB6D-804A-8932-5A658866EBBA}"/>
              </a:ext>
            </a:extLst>
          </p:cNvPr>
          <p:cNvCxnSpPr>
            <a:cxnSpLocks/>
          </p:cNvCxnSpPr>
          <p:nvPr/>
        </p:nvCxnSpPr>
        <p:spPr>
          <a:xfrm flipH="1" flipV="1">
            <a:off x="5480503" y="1190388"/>
            <a:ext cx="5957" cy="473841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3458895-3F82-C04E-AB7E-8043EEF86DBC}"/>
              </a:ext>
            </a:extLst>
          </p:cNvPr>
          <p:cNvCxnSpPr>
            <a:cxnSpLocks/>
            <a:stCxn id="13" idx="2"/>
            <a:endCxn id="4" idx="0"/>
          </p:cNvCxnSpPr>
          <p:nvPr/>
        </p:nvCxnSpPr>
        <p:spPr>
          <a:xfrm>
            <a:off x="7852826" y="1562624"/>
            <a:ext cx="7624" cy="153164"/>
          </a:xfrm>
          <a:prstGeom prst="line">
            <a:avLst/>
          </a:prstGeom>
          <a:ln w="508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4DD02E9-A83D-B049-B655-4D44D4043CBC}"/>
              </a:ext>
            </a:extLst>
          </p:cNvPr>
          <p:cNvSpPr txBox="1"/>
          <p:nvPr/>
        </p:nvSpPr>
        <p:spPr>
          <a:xfrm>
            <a:off x="3394256" y="792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</a:rPr>
              <a:t>y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BABF8DB-3B43-764B-AC7E-52DB7285E7F2}"/>
              </a:ext>
            </a:extLst>
          </p:cNvPr>
          <p:cNvGrpSpPr/>
          <p:nvPr/>
        </p:nvGrpSpPr>
        <p:grpSpPr>
          <a:xfrm>
            <a:off x="2527290" y="3335273"/>
            <a:ext cx="1554495" cy="724739"/>
            <a:chOff x="213340" y="2358955"/>
            <a:chExt cx="3510478" cy="966318"/>
          </a:xfrm>
          <a:solidFill>
            <a:schemeClr val="bg1"/>
          </a:solidFill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517214B0-7EBF-7742-8E69-F83804E64466}"/>
                </a:ext>
              </a:extLst>
            </p:cNvPr>
            <p:cNvSpPr/>
            <p:nvPr/>
          </p:nvSpPr>
          <p:spPr>
            <a:xfrm>
              <a:off x="522056" y="2358955"/>
              <a:ext cx="3201762" cy="688720"/>
            </a:xfrm>
            <a:prstGeom prst="round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endParaRPr lang="en-US" sz="2100" dirty="0">
                <a:solidFill>
                  <a:schemeClr val="accent6"/>
                </a:solidFill>
              </a:endParaRP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10105C76-4220-2B43-8EFB-D8EFBC38A0A6}"/>
                </a:ext>
              </a:extLst>
            </p:cNvPr>
            <p:cNvSpPr/>
            <p:nvPr/>
          </p:nvSpPr>
          <p:spPr>
            <a:xfrm>
              <a:off x="365413" y="2498395"/>
              <a:ext cx="3201762" cy="688720"/>
            </a:xfrm>
            <a:prstGeom prst="round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endParaRPr lang="en-US" sz="2100" dirty="0">
                <a:solidFill>
                  <a:schemeClr val="accent6"/>
                </a:solidFill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5E922401-17D7-2C47-9B7A-B7FDD8361FAA}"/>
                </a:ext>
              </a:extLst>
            </p:cNvPr>
            <p:cNvSpPr/>
            <p:nvPr/>
          </p:nvSpPr>
          <p:spPr>
            <a:xfrm>
              <a:off x="213340" y="2636553"/>
              <a:ext cx="3201762" cy="688720"/>
            </a:xfrm>
            <a:prstGeom prst="round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sz="1800" dirty="0" err="1">
                  <a:solidFill>
                    <a:schemeClr val="accent6"/>
                  </a:solidFill>
                </a:rPr>
                <a:t>ObsVector</a:t>
              </a:r>
              <a:endParaRPr lang="en-US" sz="18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7396089-B863-B046-B793-504BBE5D32D7}"/>
              </a:ext>
            </a:extLst>
          </p:cNvPr>
          <p:cNvSpPr/>
          <p:nvPr/>
        </p:nvSpPr>
        <p:spPr>
          <a:xfrm>
            <a:off x="2671973" y="1662296"/>
            <a:ext cx="1644937" cy="515885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800" dirty="0">
                <a:solidFill>
                  <a:srgbClr val="00B0F0"/>
                </a:solidFill>
              </a:rPr>
              <a:t>Observations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8E16C07-07CF-FB4D-A44A-AE461C50D654}"/>
              </a:ext>
            </a:extLst>
          </p:cNvPr>
          <p:cNvCxnSpPr>
            <a:stCxn id="38" idx="2"/>
          </p:cNvCxnSpPr>
          <p:nvPr/>
        </p:nvCxnSpPr>
        <p:spPr>
          <a:xfrm>
            <a:off x="3494441" y="2178181"/>
            <a:ext cx="6194" cy="241056"/>
          </a:xfrm>
          <a:prstGeom prst="line">
            <a:avLst/>
          </a:prstGeom>
          <a:ln w="508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E883CE5-6B12-7A4E-B701-33349EF5F169}"/>
              </a:ext>
            </a:extLst>
          </p:cNvPr>
          <p:cNvGrpSpPr/>
          <p:nvPr/>
        </p:nvGrpSpPr>
        <p:grpSpPr>
          <a:xfrm>
            <a:off x="2694513" y="2419237"/>
            <a:ext cx="1481921" cy="724739"/>
            <a:chOff x="213340" y="2358955"/>
            <a:chExt cx="3510478" cy="966318"/>
          </a:xfrm>
          <a:solidFill>
            <a:schemeClr val="bg1"/>
          </a:solidFill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5472918E-2789-D84E-BD92-BABC606C5457}"/>
                </a:ext>
              </a:extLst>
            </p:cNvPr>
            <p:cNvSpPr/>
            <p:nvPr/>
          </p:nvSpPr>
          <p:spPr>
            <a:xfrm>
              <a:off x="522056" y="2358955"/>
              <a:ext cx="3201762" cy="688720"/>
            </a:xfrm>
            <a:prstGeom prst="roundRect">
              <a:avLst/>
            </a:prstGeom>
            <a:grpFill/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endParaRPr lang="en-US" sz="2100" dirty="0">
                <a:solidFill>
                  <a:srgbClr val="00B0F0"/>
                </a:solidFill>
              </a:endParaRP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A7982258-6157-5642-96B0-A9D1B429C51C}"/>
                </a:ext>
              </a:extLst>
            </p:cNvPr>
            <p:cNvSpPr/>
            <p:nvPr/>
          </p:nvSpPr>
          <p:spPr>
            <a:xfrm>
              <a:off x="365413" y="2498395"/>
              <a:ext cx="3201762" cy="688720"/>
            </a:xfrm>
            <a:prstGeom prst="roundRect">
              <a:avLst/>
            </a:prstGeom>
            <a:grpFill/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endParaRPr lang="en-US" sz="2100" dirty="0">
                <a:solidFill>
                  <a:srgbClr val="00B0F0"/>
                </a:solidFill>
              </a:endParaRP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52BECE1-DD87-C14C-835E-223770E5EEC8}"/>
                </a:ext>
              </a:extLst>
            </p:cNvPr>
            <p:cNvSpPr/>
            <p:nvPr/>
          </p:nvSpPr>
          <p:spPr>
            <a:xfrm>
              <a:off x="213340" y="2636553"/>
              <a:ext cx="3201762" cy="688720"/>
            </a:xfrm>
            <a:prstGeom prst="roundRect">
              <a:avLst/>
            </a:prstGeom>
            <a:grpFill/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sz="1800" dirty="0" err="1">
                  <a:solidFill>
                    <a:srgbClr val="00B0F0"/>
                  </a:solidFill>
                </a:rPr>
                <a:t>ObsVector</a:t>
              </a:r>
              <a:endParaRPr lang="en-US" sz="1800" dirty="0">
                <a:solidFill>
                  <a:srgbClr val="00B0F0"/>
                </a:solidFill>
              </a:endParaRP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1104D9D-502E-D34C-AC0D-5BFA1DCFA852}"/>
              </a:ext>
            </a:extLst>
          </p:cNvPr>
          <p:cNvCxnSpPr>
            <a:cxnSpLocks/>
          </p:cNvCxnSpPr>
          <p:nvPr/>
        </p:nvCxnSpPr>
        <p:spPr>
          <a:xfrm>
            <a:off x="3370313" y="3143975"/>
            <a:ext cx="2577" cy="191298"/>
          </a:xfrm>
          <a:prstGeom prst="line">
            <a:avLst/>
          </a:prstGeom>
          <a:ln w="508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1E3F229-8200-BB44-8DB1-BF1CB58A11C5}"/>
              </a:ext>
            </a:extLst>
          </p:cNvPr>
          <p:cNvCxnSpPr>
            <a:cxnSpLocks/>
          </p:cNvCxnSpPr>
          <p:nvPr/>
        </p:nvCxnSpPr>
        <p:spPr>
          <a:xfrm flipH="1" flipV="1">
            <a:off x="3494146" y="1138878"/>
            <a:ext cx="296" cy="523418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61B6A9B-67A9-C543-83C4-208654F5ED91}"/>
              </a:ext>
            </a:extLst>
          </p:cNvPr>
          <p:cNvGrpSpPr/>
          <p:nvPr/>
        </p:nvGrpSpPr>
        <p:grpSpPr>
          <a:xfrm>
            <a:off x="2670724" y="4268796"/>
            <a:ext cx="5929955" cy="724739"/>
            <a:chOff x="213340" y="2358955"/>
            <a:chExt cx="3510478" cy="966318"/>
          </a:xfrm>
          <a:solidFill>
            <a:schemeClr val="bg1"/>
          </a:solidFill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F09E41E4-7F49-1848-A6CE-DCAD78735AA8}"/>
                </a:ext>
              </a:extLst>
            </p:cNvPr>
            <p:cNvSpPr/>
            <p:nvPr/>
          </p:nvSpPr>
          <p:spPr>
            <a:xfrm>
              <a:off x="522056" y="2358955"/>
              <a:ext cx="3201762" cy="688720"/>
            </a:xfrm>
            <a:prstGeom prst="round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endParaRPr lang="en-US" sz="2100" dirty="0">
                <a:solidFill>
                  <a:schemeClr val="accent6"/>
                </a:solidFill>
              </a:endParaRP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8DA09E8F-AAE7-DD42-BA10-22F01E40E14F}"/>
                </a:ext>
              </a:extLst>
            </p:cNvPr>
            <p:cNvSpPr/>
            <p:nvPr/>
          </p:nvSpPr>
          <p:spPr>
            <a:xfrm>
              <a:off x="365413" y="2498395"/>
              <a:ext cx="3201762" cy="688720"/>
            </a:xfrm>
            <a:prstGeom prst="round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endParaRPr lang="en-US" sz="2100" dirty="0">
                <a:solidFill>
                  <a:schemeClr val="accent6"/>
                </a:solidFill>
              </a:endParaRP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79001096-64EC-9243-B9DA-35E22177C8C5}"/>
                </a:ext>
              </a:extLst>
            </p:cNvPr>
            <p:cNvSpPr/>
            <p:nvPr/>
          </p:nvSpPr>
          <p:spPr>
            <a:xfrm>
              <a:off x="213340" y="2636553"/>
              <a:ext cx="3201762" cy="688720"/>
            </a:xfrm>
            <a:prstGeom prst="round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sz="2100" dirty="0" err="1">
                  <a:solidFill>
                    <a:schemeClr val="accent6"/>
                  </a:solidFill>
                </a:rPr>
                <a:t>ObsSpace</a:t>
              </a:r>
              <a:endParaRPr lang="en-US" sz="2100" dirty="0">
                <a:solidFill>
                  <a:schemeClr val="accent6"/>
                </a:solidFill>
              </a:endParaRP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3268AD1-CD19-C446-A10B-5760C1D1DC3E}"/>
              </a:ext>
            </a:extLst>
          </p:cNvPr>
          <p:cNvCxnSpPr>
            <a:cxnSpLocks/>
          </p:cNvCxnSpPr>
          <p:nvPr/>
        </p:nvCxnSpPr>
        <p:spPr>
          <a:xfrm>
            <a:off x="3440721" y="4060012"/>
            <a:ext cx="0" cy="197708"/>
          </a:xfrm>
          <a:prstGeom prst="line">
            <a:avLst/>
          </a:prstGeom>
          <a:ln w="508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1FA00F9-6CBE-B34E-95A6-42A1A94C5776}"/>
              </a:ext>
            </a:extLst>
          </p:cNvPr>
          <p:cNvCxnSpPr>
            <a:cxnSpLocks/>
          </p:cNvCxnSpPr>
          <p:nvPr/>
        </p:nvCxnSpPr>
        <p:spPr>
          <a:xfrm>
            <a:off x="5432739" y="4061946"/>
            <a:ext cx="0" cy="206851"/>
          </a:xfrm>
          <a:prstGeom prst="line">
            <a:avLst/>
          </a:prstGeom>
          <a:ln w="508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0881CA0-85EB-8042-894C-8250A8CD6469}"/>
              </a:ext>
            </a:extLst>
          </p:cNvPr>
          <p:cNvCxnSpPr>
            <a:cxnSpLocks/>
            <a:stCxn id="52" idx="2"/>
          </p:cNvCxnSpPr>
          <p:nvPr/>
        </p:nvCxnSpPr>
        <p:spPr>
          <a:xfrm>
            <a:off x="7542738" y="4073560"/>
            <a:ext cx="0" cy="195236"/>
          </a:xfrm>
          <a:prstGeom prst="line">
            <a:avLst/>
          </a:prstGeom>
          <a:ln w="508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n 52">
            <a:extLst>
              <a:ext uri="{FF2B5EF4-FFF2-40B4-BE49-F238E27FC236}">
                <a16:creationId xmlns:a16="http://schemas.microsoft.com/office/drawing/2014/main" id="{68F99F50-E8E7-184D-9E25-2A6DF6A1FD1C}"/>
              </a:ext>
            </a:extLst>
          </p:cNvPr>
          <p:cNvSpPr/>
          <p:nvPr/>
        </p:nvSpPr>
        <p:spPr>
          <a:xfrm>
            <a:off x="241769" y="4241194"/>
            <a:ext cx="1160355" cy="828943"/>
          </a:xfrm>
          <a:prstGeom prst="can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accent6"/>
                </a:solidFill>
              </a:rPr>
              <a:t>Obs</a:t>
            </a:r>
            <a:r>
              <a:rPr lang="en-US" sz="2000" dirty="0">
                <a:solidFill>
                  <a:schemeClr val="accent6"/>
                </a:solidFill>
              </a:rPr>
              <a:t> Data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FCAEA5E-2D4D-BB49-A93A-6F8C384DF4DC}"/>
              </a:ext>
            </a:extLst>
          </p:cNvPr>
          <p:cNvCxnSpPr>
            <a:cxnSpLocks/>
          </p:cNvCxnSpPr>
          <p:nvPr/>
        </p:nvCxnSpPr>
        <p:spPr>
          <a:xfrm>
            <a:off x="1410204" y="4557305"/>
            <a:ext cx="1260520" cy="2712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8522F6C-30CD-3043-903C-F20704D0BE0D}"/>
              </a:ext>
            </a:extLst>
          </p:cNvPr>
          <p:cNvCxnSpPr>
            <a:cxnSpLocks/>
          </p:cNvCxnSpPr>
          <p:nvPr/>
        </p:nvCxnSpPr>
        <p:spPr>
          <a:xfrm flipH="1" flipV="1">
            <a:off x="1391928" y="4878840"/>
            <a:ext cx="1270717" cy="11076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21" idx="2"/>
            <a:endCxn id="13" idx="1"/>
          </p:cNvCxnSpPr>
          <p:nvPr/>
        </p:nvCxnSpPr>
        <p:spPr>
          <a:xfrm rot="16200000" flipH="1">
            <a:off x="6732409" y="1006733"/>
            <a:ext cx="129513" cy="466384"/>
          </a:xfrm>
          <a:prstGeom prst="bentConnector2">
            <a:avLst/>
          </a:prstGeom>
          <a:ln w="50800">
            <a:solidFill>
              <a:schemeClr val="accent3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IODA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JEDI Academy, November, 2020</a:t>
            </a:r>
            <a:endParaRPr lang="en-US" dirty="0"/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008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6"/>
          <p:cNvSpPr txBox="1">
            <a:spLocks noGrp="1"/>
          </p:cNvSpPr>
          <p:nvPr>
            <p:ph type="title"/>
          </p:nvPr>
        </p:nvSpPr>
        <p:spPr>
          <a:xfrm>
            <a:off x="118313" y="1"/>
            <a:ext cx="7597500" cy="68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 dirty="0">
                <a:solidFill>
                  <a:srgbClr val="FFFFFF"/>
                </a:solidFill>
              </a:rPr>
              <a:t>Interface for Observation Data Access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6CE4A8-10B0-034A-8B2B-B9CA4AF40345}"/>
              </a:ext>
            </a:extLst>
          </p:cNvPr>
          <p:cNvSpPr txBox="1"/>
          <p:nvPr/>
        </p:nvSpPr>
        <p:spPr>
          <a:xfrm>
            <a:off x="306372" y="1305612"/>
            <a:ext cx="6950942" cy="1169551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std</a:t>
            </a:r>
            <a:r>
              <a:rPr lang="en-US" dirty="0">
                <a:latin typeface="Courier" pitchFamily="2" charset="0"/>
              </a:rPr>
              <a:t>::vector&lt;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double</a:t>
            </a:r>
            <a:r>
              <a:rPr lang="en-US" dirty="0">
                <a:latin typeface="Courier" pitchFamily="2" charset="0"/>
              </a:rPr>
              <a:t>&gt; </a:t>
            </a:r>
            <a:r>
              <a:rPr lang="en-US" dirty="0" err="1">
                <a:latin typeface="Courier" pitchFamily="2" charset="0"/>
              </a:rPr>
              <a:t>lats</a:t>
            </a:r>
            <a:r>
              <a:rPr lang="en-US" dirty="0">
                <a:latin typeface="Courier" pitchFamily="2" charset="0"/>
              </a:rPr>
              <a:t>;</a:t>
            </a:r>
          </a:p>
          <a:p>
            <a:r>
              <a:rPr lang="en-US" dirty="0" err="1">
                <a:latin typeface="Courier" pitchFamily="2" charset="0"/>
              </a:rPr>
              <a:t>obspace.get_db</a:t>
            </a:r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(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"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MetaData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"</a:t>
            </a:r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, 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"latitude"</a:t>
            </a:r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, </a:t>
            </a:r>
            <a:r>
              <a:rPr lang="en-US" dirty="0" err="1">
                <a:latin typeface="Courier" pitchFamily="2" charset="0"/>
              </a:rPr>
              <a:t>lats</a:t>
            </a:r>
            <a:r>
              <a:rPr lang="en-US" dirty="0">
                <a:latin typeface="Courier" pitchFamily="2" charset="0"/>
              </a:rPr>
              <a:t>);</a:t>
            </a:r>
          </a:p>
          <a:p>
            <a:endParaRPr lang="en-US" dirty="0">
              <a:latin typeface="Courier" pitchFamily="2" charset="0"/>
            </a:endParaRPr>
          </a:p>
          <a:p>
            <a:r>
              <a:rPr lang="en-US" dirty="0" err="1">
                <a:latin typeface="Courier" pitchFamily="2" charset="0"/>
              </a:rPr>
              <a:t>std</a:t>
            </a:r>
            <a:r>
              <a:rPr lang="en-US" dirty="0">
                <a:latin typeface="Courier" pitchFamily="2" charset="0"/>
              </a:rPr>
              <a:t>::vector&lt;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float</a:t>
            </a:r>
            <a:r>
              <a:rPr lang="en-US" dirty="0">
                <a:latin typeface="Courier" pitchFamily="2" charset="0"/>
              </a:rPr>
              <a:t>&gt; </a:t>
            </a:r>
            <a:r>
              <a:rPr lang="en-US" dirty="0" err="1">
                <a:latin typeface="Courier" pitchFamily="2" charset="0"/>
              </a:rPr>
              <a:t>viewing_angle</a:t>
            </a:r>
            <a:r>
              <a:rPr lang="en-US" dirty="0">
                <a:latin typeface="Courier" pitchFamily="2" charset="0"/>
              </a:rPr>
              <a:t>;</a:t>
            </a:r>
          </a:p>
          <a:p>
            <a:r>
              <a:rPr lang="en-US" dirty="0" err="1">
                <a:latin typeface="Courier" pitchFamily="2" charset="0"/>
              </a:rPr>
              <a:t>obspace.get_db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"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MetaData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"</a:t>
            </a:r>
            <a:r>
              <a:rPr lang="en-US" dirty="0">
                <a:latin typeface="Courier" pitchFamily="2" charset="0"/>
              </a:rPr>
              <a:t>, 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"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sensor_view_angle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"</a:t>
            </a:r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, </a:t>
            </a:r>
            <a:r>
              <a:rPr lang="en-US" dirty="0" err="1">
                <a:latin typeface="Courier" pitchFamily="2" charset="0"/>
              </a:rPr>
              <a:t>viewing_angle</a:t>
            </a:r>
            <a:r>
              <a:rPr lang="en-US" dirty="0">
                <a:latin typeface="Courier" pitchFamily="2" charset="0"/>
              </a:rPr>
              <a:t>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1BB73-7EBB-A34F-B602-AB757202CB51}"/>
              </a:ext>
            </a:extLst>
          </p:cNvPr>
          <p:cNvSpPr txBox="1"/>
          <p:nvPr/>
        </p:nvSpPr>
        <p:spPr>
          <a:xfrm>
            <a:off x="306372" y="2714880"/>
            <a:ext cx="7702750" cy="1384995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nlocs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obsspace_get_nlocs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 err="1">
                <a:latin typeface="Courier" pitchFamily="2" charset="0"/>
              </a:rPr>
              <a:t>obsdb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urier" pitchFamily="2" charset="0"/>
              </a:rPr>
              <a:t>allocate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 err="1">
                <a:latin typeface="Courier" pitchFamily="2" charset="0"/>
              </a:rPr>
              <a:t>obsValue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 err="1">
                <a:latin typeface="Courier" pitchFamily="2" charset="0"/>
              </a:rPr>
              <a:t>nlocs</a:t>
            </a:r>
            <a:r>
              <a:rPr lang="en-US" dirty="0">
                <a:latin typeface="Courier" pitchFamily="2" charset="0"/>
              </a:rPr>
              <a:t>))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urier" pitchFamily="2" charset="0"/>
              </a:rPr>
              <a:t>call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obsspace_get_db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 err="1">
                <a:latin typeface="Courier" pitchFamily="2" charset="0"/>
              </a:rPr>
              <a:t>obsdb</a:t>
            </a:r>
            <a:r>
              <a:rPr lang="en-US" dirty="0">
                <a:latin typeface="Courier" pitchFamily="2" charset="0"/>
              </a:rPr>
              <a:t>, 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"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ObsValue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"</a:t>
            </a:r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, 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"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bending_angle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"</a:t>
            </a:r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, </a:t>
            </a:r>
            <a:r>
              <a:rPr lang="en-US" dirty="0" err="1">
                <a:latin typeface="Courier" pitchFamily="2" charset="0"/>
              </a:rPr>
              <a:t>obsValue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endParaRPr lang="en-US" dirty="0">
              <a:latin typeface="Courier" pitchFamily="2" charset="0"/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urier" pitchFamily="2" charset="0"/>
              </a:rPr>
              <a:t>allocate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 err="1">
                <a:latin typeface="Courier" pitchFamily="2" charset="0"/>
              </a:rPr>
              <a:t>obselev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 err="1">
                <a:latin typeface="Courier" pitchFamily="2" charset="0"/>
              </a:rPr>
              <a:t>nlocs</a:t>
            </a:r>
            <a:r>
              <a:rPr lang="en-US" dirty="0">
                <a:latin typeface="Courier" pitchFamily="2" charset="0"/>
              </a:rPr>
              <a:t>))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urier" pitchFamily="2" charset="0"/>
              </a:rPr>
              <a:t>call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obsspace_get_db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 err="1">
                <a:latin typeface="Courier" pitchFamily="2" charset="0"/>
              </a:rPr>
              <a:t>obsdb</a:t>
            </a:r>
            <a:r>
              <a:rPr lang="en-US" dirty="0">
                <a:latin typeface="Courier" pitchFamily="2" charset="0"/>
              </a:rPr>
              <a:t>, 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"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MetaData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"</a:t>
            </a:r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, 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"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station_elevation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"</a:t>
            </a:r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, </a:t>
            </a:r>
            <a:r>
              <a:rPr lang="en-US" dirty="0" err="1">
                <a:latin typeface="Courier" pitchFamily="2" charset="0"/>
              </a:rPr>
              <a:t>obselev</a:t>
            </a:r>
            <a:r>
              <a:rPr lang="en-US" dirty="0">
                <a:latin typeface="Courier" pitchFamily="2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DCDE46-FA29-FA4E-ADAA-11F7E9CFF544}"/>
              </a:ext>
            </a:extLst>
          </p:cNvPr>
          <p:cNvSpPr txBox="1"/>
          <p:nvPr/>
        </p:nvSpPr>
        <p:spPr>
          <a:xfrm>
            <a:off x="221531" y="895546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 IODA API is used to access data: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3F61F8-6FA2-7443-BC5B-E526D2E93F62}"/>
              </a:ext>
            </a:extLst>
          </p:cNvPr>
          <p:cNvSpPr txBox="1"/>
          <p:nvPr/>
        </p:nvSpPr>
        <p:spPr>
          <a:xfrm>
            <a:off x="6734414" y="1289484"/>
            <a:ext cx="522900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C++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595E2-27DC-B243-BC64-8730A0A9F459}"/>
              </a:ext>
            </a:extLst>
          </p:cNvPr>
          <p:cNvSpPr txBox="1"/>
          <p:nvPr/>
        </p:nvSpPr>
        <p:spPr>
          <a:xfrm>
            <a:off x="7197681" y="2714880"/>
            <a:ext cx="81144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Fortran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BA384F-F40D-AE4D-B0F9-7B70354DF6D0}"/>
              </a:ext>
            </a:extLst>
          </p:cNvPr>
          <p:cNvSpPr txBox="1"/>
          <p:nvPr/>
        </p:nvSpPr>
        <p:spPr>
          <a:xfrm>
            <a:off x="221531" y="4218876"/>
            <a:ext cx="826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 API is independent of the file format or internal structure</a:t>
            </a:r>
          </a:p>
          <a:p>
            <a:r>
              <a:rPr lang="en-US" sz="1800" dirty="0"/>
              <a:t>All applications (including plotting and diagnostics) should be based on this API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IODA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JEDI Academy, November, 2020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3503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YAML: </a:t>
            </a:r>
            <a:r>
              <a:rPr lang="en-US" sz="3200" dirty="0" err="1"/>
              <a:t>ObsSpace</a:t>
            </a:r>
            <a:r>
              <a:rPr lang="en-US" sz="3200" dirty="0"/>
              <a:t> Initialization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3567112"/>
              </a:xfrm>
            </p:spPr>
            <p:txBody>
              <a:bodyPr/>
              <a:lstStyle/>
              <a:p>
                <a:r>
                  <a:rPr lang="en-US" dirty="0"/>
                  <a:t>Two methods of initialization</a:t>
                </a:r>
              </a:p>
              <a:p>
                <a:pPr lvl="1"/>
                <a:r>
                  <a:rPr lang="en-US" dirty="0"/>
                  <a:t>Read from IODA file (for operations or testing)</a:t>
                </a:r>
              </a:p>
              <a:p>
                <a:pPr lvl="1"/>
                <a:r>
                  <a:rPr lang="en-US" dirty="0"/>
                  <a:t>Algorithmically generate (for OSSE)</a:t>
                </a:r>
              </a:p>
              <a:p>
                <a:r>
                  <a:rPr lang="en-US" dirty="0"/>
                  <a:t>Use </a:t>
                </a:r>
                <a:r>
                  <a:rPr lang="en-US" dirty="0" err="1"/>
                  <a:t>variational</a:t>
                </a:r>
                <a:r>
                  <a:rPr lang="en-US" dirty="0"/>
                  <a:t> cost function as example</a:t>
                </a:r>
              </a:p>
              <a:p>
                <a:pPr marL="2540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508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p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1600" dirty="0"/>
                        <m:t> 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3567112"/>
              </a:xfrm>
              <a:blipFill>
                <a:blip r:embed="rId2"/>
                <a:stretch>
                  <a:fillRect l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IODA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JEDI Academy, November,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17</a:t>
            </a:fld>
            <a:endParaRPr lang="uk-UA"/>
          </a:p>
        </p:txBody>
      </p:sp>
      <p:sp>
        <p:nvSpPr>
          <p:cNvPr id="8" name="Rounded Rectangle 7"/>
          <p:cNvSpPr/>
          <p:nvPr/>
        </p:nvSpPr>
        <p:spPr>
          <a:xfrm>
            <a:off x="3349807" y="3935468"/>
            <a:ext cx="4070555" cy="511277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1156" y="3985080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sym typeface="Wingdings"/>
              </a:rPr>
              <a:t> J</a:t>
            </a:r>
            <a:r>
              <a:rPr lang="en-US" sz="2400" baseline="-25000" dirty="0">
                <a:solidFill>
                  <a:schemeClr val="accent6"/>
                </a:solidFill>
                <a:sym typeface="Wingdings"/>
              </a:rPr>
              <a:t>o</a:t>
            </a:r>
            <a:endParaRPr lang="en-US" sz="2400" baseline="-25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YAML: </a:t>
            </a:r>
            <a:r>
              <a:rPr lang="en-US" dirty="0" err="1"/>
              <a:t>ObsSpace</a:t>
            </a:r>
            <a:r>
              <a:rPr lang="en-US" dirty="0"/>
              <a:t> initialization from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IODA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JEDI Academy, November, 2020</a:t>
            </a: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3940073" y="1827463"/>
            <a:ext cx="471618" cy="165903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3940073" y="3592767"/>
            <a:ext cx="471618" cy="91147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0110" y="4597228"/>
            <a:ext cx="3643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List of </a:t>
            </a:r>
            <a:r>
              <a:rPr lang="en-US" sz="2000" dirty="0" err="1"/>
              <a:t>ObsSpaces</a:t>
            </a:r>
            <a:r>
              <a:rPr lang="en-US" sz="2000" dirty="0"/>
              <a:t> by </a:t>
            </a:r>
            <a:r>
              <a:rPr lang="en-US" sz="2000" dirty="0" err="1"/>
              <a:t>obs</a:t>
            </a:r>
            <a:r>
              <a:rPr lang="en-US" sz="2000" dirty="0"/>
              <a:t> type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11691" y="3700841"/>
            <a:ext cx="4627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dirty="0" err="1"/>
              <a:t>obsdataout</a:t>
            </a:r>
            <a:r>
              <a:rPr lang="en-US" sz="1800" dirty="0"/>
              <a:t> is optional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/>
              <a:t>Flexible channel selection (single, range)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E9C068-6889-F147-9832-A7661A2389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18</a:t>
            </a:fld>
            <a:endParaRPr lang="uk-UA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DC7823C-5E66-8E44-AC39-D885B9286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9" y="1057591"/>
            <a:ext cx="3911294" cy="3500779"/>
          </a:xfrm>
          <a:prstGeom prst="rect">
            <a:avLst/>
          </a:prstGeom>
        </p:spPr>
      </p:pic>
      <p:pic>
        <p:nvPicPr>
          <p:cNvPr id="16" name="Picture 1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A9E9C7A-FD32-334A-8ADC-445F3A2C1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691" y="1866321"/>
            <a:ext cx="4627442" cy="172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38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YAML: Observation grouping, sorting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IODA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JEDI Academy, November,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19</a:t>
            </a:fld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180110" y="1011981"/>
            <a:ext cx="84433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Grouping is for keeping a set of observations ”atomic”</a:t>
            </a:r>
          </a:p>
          <a:p>
            <a:pPr lvl="2"/>
            <a:r>
              <a:rPr lang="en-US" sz="1800" dirty="0"/>
              <a:t>	Groups stay intact during distribution of observations across MPI tasks</a:t>
            </a:r>
          </a:p>
          <a:p>
            <a:pPr lvl="2"/>
            <a:r>
              <a:rPr lang="en-US" sz="1800" dirty="0"/>
              <a:t>	Example: A single radiosonde profile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/>
              <a:t>Sorting applies to each group</a:t>
            </a:r>
          </a:p>
          <a:p>
            <a:pPr lvl="2"/>
            <a:r>
              <a:rPr lang="en-US" sz="1800" dirty="0"/>
              <a:t>	Useful for filters such as those based on gradients</a:t>
            </a:r>
          </a:p>
          <a:p>
            <a:pPr lvl="2"/>
            <a:r>
              <a:rPr lang="en-US" sz="1800" dirty="0"/>
              <a:t>	Example: Remove radiosonde </a:t>
            </a:r>
            <a:r>
              <a:rPr lang="en-US" sz="1800" dirty="0" err="1"/>
              <a:t>obs</a:t>
            </a:r>
            <a:r>
              <a:rPr lang="en-US" sz="1800" dirty="0"/>
              <a:t> that exhibits too great a change from</a:t>
            </a:r>
          </a:p>
          <a:p>
            <a:pPr lvl="2"/>
            <a:r>
              <a:rPr lang="en-US" sz="1800" dirty="0"/>
              <a:t>		its neighbors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A1A4B8B-EC59-3A48-BEE5-7CF8A198A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520" y="3320305"/>
            <a:ext cx="5305927" cy="159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9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JEDI Overview</a:t>
            </a:r>
          </a:p>
        </p:txBody>
      </p:sp>
      <p:grpSp>
        <p:nvGrpSpPr>
          <p:cNvPr id="5" name="Group"/>
          <p:cNvGrpSpPr/>
          <p:nvPr/>
        </p:nvGrpSpPr>
        <p:grpSpPr>
          <a:xfrm>
            <a:off x="2436459" y="2360544"/>
            <a:ext cx="1975693" cy="898951"/>
            <a:chOff x="0" y="0"/>
            <a:chExt cx="2634255" cy="1198599"/>
          </a:xfrm>
        </p:grpSpPr>
        <p:sp>
          <p:nvSpPr>
            <p:cNvPr id="6" name="Rounded Rectangle"/>
            <p:cNvSpPr/>
            <p:nvPr/>
          </p:nvSpPr>
          <p:spPr>
            <a:xfrm>
              <a:off x="0" y="0"/>
              <a:ext cx="2634256" cy="1198600"/>
            </a:xfrm>
            <a:prstGeom prst="roundRect">
              <a:avLst>
                <a:gd name="adj" fmla="val 16487"/>
              </a:avLst>
            </a:prstGeom>
            <a:blipFill rotWithShape="1">
              <a:blip r:embed="rId2"/>
              <a:srcRect/>
              <a:stretch>
                <a:fillRect/>
              </a:stretch>
            </a:blip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endParaRPr sz="1050"/>
            </a:p>
          </p:txBody>
        </p:sp>
        <p:pic>
          <p:nvPicPr>
            <p:cNvPr id="7" name="JEDI.png" descr="JEDI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777" y="135749"/>
              <a:ext cx="2298701" cy="927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" name="Group"/>
          <p:cNvGrpSpPr/>
          <p:nvPr/>
        </p:nvGrpSpPr>
        <p:grpSpPr>
          <a:xfrm>
            <a:off x="193439" y="875021"/>
            <a:ext cx="1715145" cy="4142855"/>
            <a:chOff x="0" y="0"/>
            <a:chExt cx="2286858" cy="5523805"/>
          </a:xfrm>
        </p:grpSpPr>
        <p:grpSp>
          <p:nvGrpSpPr>
            <p:cNvPr id="9" name="Group"/>
            <p:cNvGrpSpPr/>
            <p:nvPr/>
          </p:nvGrpSpPr>
          <p:grpSpPr>
            <a:xfrm>
              <a:off x="0" y="0"/>
              <a:ext cx="2286858" cy="893159"/>
              <a:chOff x="0" y="0"/>
              <a:chExt cx="2286857" cy="893158"/>
            </a:xfrm>
          </p:grpSpPr>
          <p:sp>
            <p:nvSpPr>
              <p:cNvPr id="25" name="Rectangle"/>
              <p:cNvSpPr/>
              <p:nvPr/>
            </p:nvSpPr>
            <p:spPr>
              <a:xfrm>
                <a:off x="0" y="0"/>
                <a:ext cx="2286857" cy="893158"/>
              </a:xfrm>
              <a:prstGeom prst="rect">
                <a:avLst/>
              </a:prstGeom>
              <a:blipFill rotWithShape="1">
                <a:blip r:embed="rId4"/>
                <a:srcRect/>
                <a:stretch>
                  <a:fillRect/>
                </a:stretch>
              </a:blip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6" name="FV3 (GSI+GOES)…"/>
              <p:cNvSpPr txBox="1"/>
              <p:nvPr/>
            </p:nvSpPr>
            <p:spPr>
              <a:xfrm>
                <a:off x="269045" y="70659"/>
                <a:ext cx="1748764" cy="5232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4289" tIns="34289" rIns="34289" bIns="34289" numCol="1" anchor="t">
                <a:spAutoFit/>
              </a:bodyPr>
              <a:lstStyle/>
              <a:p>
                <a:pPr algn="ctr">
                  <a:defRPr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r>
                  <a:rPr sz="1050" dirty="0"/>
                  <a:t>FV3 (G</a:t>
                </a:r>
                <a:r>
                  <a:rPr lang="en-US" sz="1050" dirty="0"/>
                  <a:t>FS</a:t>
                </a:r>
                <a:r>
                  <a:rPr sz="1050" dirty="0"/>
                  <a:t>+GOES)</a:t>
                </a:r>
              </a:p>
              <a:p>
                <a:pPr algn="ctr">
                  <a:defRPr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r>
                  <a:rPr sz="1050" dirty="0"/>
                  <a:t>(NOAA/NASA)</a:t>
                </a:r>
              </a:p>
            </p:txBody>
          </p:sp>
        </p:grpSp>
        <p:grpSp>
          <p:nvGrpSpPr>
            <p:cNvPr id="10" name="Group"/>
            <p:cNvGrpSpPr/>
            <p:nvPr/>
          </p:nvGrpSpPr>
          <p:grpSpPr>
            <a:xfrm>
              <a:off x="0" y="978964"/>
              <a:ext cx="2286858" cy="893160"/>
              <a:chOff x="0" y="0"/>
              <a:chExt cx="2286857" cy="893158"/>
            </a:xfrm>
          </p:grpSpPr>
          <p:sp>
            <p:nvSpPr>
              <p:cNvPr id="23" name="Rectangle"/>
              <p:cNvSpPr/>
              <p:nvPr/>
            </p:nvSpPr>
            <p:spPr>
              <a:xfrm>
                <a:off x="0" y="0"/>
                <a:ext cx="2286857" cy="893158"/>
              </a:xfrm>
              <a:prstGeom prst="rect">
                <a:avLst/>
              </a:prstGeom>
              <a:blipFill rotWithShape="1">
                <a:blip r:embed="rId4"/>
                <a:srcRect/>
                <a:stretch>
                  <a:fillRect/>
                </a:stretch>
              </a:blip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4" name="MPAS…"/>
              <p:cNvSpPr txBox="1"/>
              <p:nvPr/>
            </p:nvSpPr>
            <p:spPr>
              <a:xfrm>
                <a:off x="743534" y="70659"/>
                <a:ext cx="799788" cy="5232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4289" tIns="34289" rIns="34289" bIns="34289" numCol="1" anchor="t">
                <a:spAutoFit/>
              </a:bodyPr>
              <a:lstStyle/>
              <a:p>
                <a:pPr algn="ctr">
                  <a:defRPr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r>
                  <a:rPr sz="1050"/>
                  <a:t>MPAS</a:t>
                </a:r>
              </a:p>
              <a:p>
                <a:pPr algn="ctr">
                  <a:defRPr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r>
                  <a:rPr sz="1050"/>
                  <a:t>(NCAR)</a:t>
                </a:r>
              </a:p>
            </p:txBody>
          </p:sp>
        </p:grpSp>
        <p:grpSp>
          <p:nvGrpSpPr>
            <p:cNvPr id="11" name="Group"/>
            <p:cNvGrpSpPr/>
            <p:nvPr/>
          </p:nvGrpSpPr>
          <p:grpSpPr>
            <a:xfrm>
              <a:off x="0" y="1967858"/>
              <a:ext cx="2286858" cy="893160"/>
              <a:chOff x="0" y="0"/>
              <a:chExt cx="2286857" cy="893158"/>
            </a:xfrm>
          </p:grpSpPr>
          <p:sp>
            <p:nvSpPr>
              <p:cNvPr id="21" name="Rectangle"/>
              <p:cNvSpPr/>
              <p:nvPr/>
            </p:nvSpPr>
            <p:spPr>
              <a:xfrm>
                <a:off x="0" y="0"/>
                <a:ext cx="2286857" cy="893158"/>
              </a:xfrm>
              <a:prstGeom prst="rect">
                <a:avLst/>
              </a:prstGeom>
              <a:blipFill rotWithShape="1">
                <a:blip r:embed="rId4"/>
                <a:srcRect/>
                <a:stretch>
                  <a:fillRect/>
                </a:stretch>
              </a:blip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2" name="NEPTUNE…"/>
              <p:cNvSpPr txBox="1"/>
              <p:nvPr/>
            </p:nvSpPr>
            <p:spPr>
              <a:xfrm>
                <a:off x="612089" y="70659"/>
                <a:ext cx="1062681" cy="5232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4289" tIns="34289" rIns="34289" bIns="34289" numCol="1" anchor="t">
                <a:spAutoFit/>
              </a:bodyPr>
              <a:lstStyle/>
              <a:p>
                <a:pPr algn="ctr">
                  <a:defRPr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r>
                  <a:rPr sz="1050"/>
                  <a:t>NEPTUNE</a:t>
                </a:r>
              </a:p>
              <a:p>
                <a:pPr algn="ctr">
                  <a:defRPr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r>
                  <a:rPr sz="1050"/>
                  <a:t>(NRL)</a:t>
                </a:r>
              </a:p>
            </p:txBody>
          </p:sp>
        </p:grpSp>
        <p:grpSp>
          <p:nvGrpSpPr>
            <p:cNvPr id="12" name="Group"/>
            <p:cNvGrpSpPr/>
            <p:nvPr/>
          </p:nvGrpSpPr>
          <p:grpSpPr>
            <a:xfrm>
              <a:off x="0" y="2967587"/>
              <a:ext cx="2286858" cy="893160"/>
              <a:chOff x="0" y="0"/>
              <a:chExt cx="2286857" cy="893158"/>
            </a:xfrm>
          </p:grpSpPr>
          <p:sp>
            <p:nvSpPr>
              <p:cNvPr id="19" name="Rectangle"/>
              <p:cNvSpPr/>
              <p:nvPr/>
            </p:nvSpPr>
            <p:spPr>
              <a:xfrm>
                <a:off x="0" y="0"/>
                <a:ext cx="2286857" cy="893158"/>
              </a:xfrm>
              <a:prstGeom prst="rect">
                <a:avLst/>
              </a:prstGeom>
              <a:blipFill rotWithShape="1">
                <a:blip r:embed="rId4"/>
                <a:srcRect/>
                <a:stretch>
                  <a:fillRect/>
                </a:stretch>
              </a:blip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" name="LFRic…"/>
              <p:cNvSpPr txBox="1"/>
              <p:nvPr/>
            </p:nvSpPr>
            <p:spPr>
              <a:xfrm>
                <a:off x="717886" y="70659"/>
                <a:ext cx="851084" cy="5232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4289" tIns="34289" rIns="34289" bIns="34289" numCol="1" anchor="t">
                <a:spAutoFit/>
              </a:bodyPr>
              <a:lstStyle/>
              <a:p>
                <a:pPr algn="ctr">
                  <a:defRPr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r>
                  <a:rPr sz="1050"/>
                  <a:t>LFRic</a:t>
                </a:r>
              </a:p>
              <a:p>
                <a:pPr algn="ctr">
                  <a:defRPr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r>
                  <a:rPr sz="1050"/>
                  <a:t>(UKMO)</a:t>
                </a:r>
              </a:p>
            </p:txBody>
          </p:sp>
        </p:grpSp>
        <p:grpSp>
          <p:nvGrpSpPr>
            <p:cNvPr id="13" name="Group"/>
            <p:cNvGrpSpPr/>
            <p:nvPr/>
          </p:nvGrpSpPr>
          <p:grpSpPr>
            <a:xfrm>
              <a:off x="0" y="3968275"/>
              <a:ext cx="2286858" cy="893160"/>
              <a:chOff x="0" y="0"/>
              <a:chExt cx="2286857" cy="893158"/>
            </a:xfrm>
          </p:grpSpPr>
          <p:sp>
            <p:nvSpPr>
              <p:cNvPr id="17" name="Rectangle"/>
              <p:cNvSpPr/>
              <p:nvPr/>
            </p:nvSpPr>
            <p:spPr>
              <a:xfrm>
                <a:off x="0" y="0"/>
                <a:ext cx="2286857" cy="893158"/>
              </a:xfrm>
              <a:prstGeom prst="rect">
                <a:avLst/>
              </a:prstGeom>
              <a:blipFill rotWithShape="1">
                <a:blip r:embed="rId4"/>
                <a:srcRect/>
                <a:stretch>
                  <a:fillRect/>
                </a:stretch>
              </a:blip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" name="MOM6…"/>
              <p:cNvSpPr txBox="1"/>
              <p:nvPr/>
            </p:nvSpPr>
            <p:spPr>
              <a:xfrm>
                <a:off x="380188" y="70659"/>
                <a:ext cx="1526482" cy="5232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4289" tIns="34289" rIns="34289" bIns="34289" numCol="1" anchor="t">
                <a:spAutoFit/>
              </a:bodyPr>
              <a:lstStyle/>
              <a:p>
                <a:pPr algn="ctr">
                  <a:defRPr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r>
                  <a:rPr sz="1050"/>
                  <a:t>MOM6</a:t>
                </a:r>
              </a:p>
              <a:p>
                <a:pPr algn="ctr">
                  <a:defRPr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r>
                  <a:rPr sz="1050"/>
                  <a:t>(JCSDA/NOAA)</a:t>
                </a:r>
              </a:p>
            </p:txBody>
          </p:sp>
        </p:grpSp>
        <p:grpSp>
          <p:nvGrpSpPr>
            <p:cNvPr id="14" name="Group"/>
            <p:cNvGrpSpPr/>
            <p:nvPr/>
          </p:nvGrpSpPr>
          <p:grpSpPr>
            <a:xfrm>
              <a:off x="0" y="4960846"/>
              <a:ext cx="2286858" cy="562959"/>
              <a:chOff x="0" y="0"/>
              <a:chExt cx="2286857" cy="562958"/>
            </a:xfrm>
          </p:grpSpPr>
          <p:sp>
            <p:nvSpPr>
              <p:cNvPr id="15" name="Rectangle"/>
              <p:cNvSpPr/>
              <p:nvPr/>
            </p:nvSpPr>
            <p:spPr>
              <a:xfrm>
                <a:off x="0" y="0"/>
                <a:ext cx="2286857" cy="562958"/>
              </a:xfrm>
              <a:prstGeom prst="rect">
                <a:avLst/>
              </a:prstGeom>
              <a:blipFill rotWithShape="1">
                <a:blip r:embed="rId4"/>
                <a:srcRect/>
                <a:stretch>
                  <a:fillRect/>
                </a:stretch>
              </a:blip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" name="…"/>
              <p:cNvSpPr txBox="1"/>
              <p:nvPr/>
            </p:nvSpPr>
            <p:spPr>
              <a:xfrm>
                <a:off x="1007496" y="39717"/>
                <a:ext cx="271866" cy="3077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4289" tIns="34289" rIns="34289" bIns="34289" numCol="1" anchor="t">
                <a:spAutoFit/>
              </a:bodyPr>
              <a:lstStyle>
                <a:lvl1pPr algn="ctr">
                  <a:defRPr>
                    <a:latin typeface="Arial Black"/>
                    <a:ea typeface="Arial Black"/>
                    <a:cs typeface="Arial Black"/>
                    <a:sym typeface="Arial Black"/>
                  </a:defRPr>
                </a:lvl1pPr>
              </a:lstStyle>
              <a:p>
                <a:r>
                  <a:rPr sz="1050"/>
                  <a:t>…</a:t>
                </a:r>
              </a:p>
            </p:txBody>
          </p:sp>
        </p:grpSp>
      </p:grpSp>
      <p:grpSp>
        <p:nvGrpSpPr>
          <p:cNvPr id="27" name="Group"/>
          <p:cNvGrpSpPr/>
          <p:nvPr/>
        </p:nvGrpSpPr>
        <p:grpSpPr>
          <a:xfrm>
            <a:off x="4873218" y="875021"/>
            <a:ext cx="1715144" cy="669870"/>
            <a:chOff x="0" y="0"/>
            <a:chExt cx="2286857" cy="893158"/>
          </a:xfrm>
        </p:grpSpPr>
        <p:sp>
          <p:nvSpPr>
            <p:cNvPr id="28" name="Rectangle"/>
            <p:cNvSpPr/>
            <p:nvPr/>
          </p:nvSpPr>
          <p:spPr>
            <a:xfrm>
              <a:off x="0" y="0"/>
              <a:ext cx="2286857" cy="893158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endParaRPr sz="1050"/>
            </a:p>
          </p:txBody>
        </p:sp>
        <p:sp>
          <p:nvSpPr>
            <p:cNvPr id="29" name="Radiosondes"/>
            <p:cNvSpPr txBox="1"/>
            <p:nvPr/>
          </p:nvSpPr>
          <p:spPr>
            <a:xfrm>
              <a:off x="469953" y="235759"/>
              <a:ext cx="1346947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>
              <a:lvl1pPr algn="ctr">
                <a:defRPr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rPr sz="1050"/>
                <a:t>Radiosondes</a:t>
              </a:r>
            </a:p>
          </p:txBody>
        </p:sp>
      </p:grpSp>
      <p:grpSp>
        <p:nvGrpSpPr>
          <p:cNvPr id="30" name="Group"/>
          <p:cNvGrpSpPr/>
          <p:nvPr/>
        </p:nvGrpSpPr>
        <p:grpSpPr>
          <a:xfrm>
            <a:off x="4873218" y="1611322"/>
            <a:ext cx="1715144" cy="669870"/>
            <a:chOff x="0" y="0"/>
            <a:chExt cx="2286857" cy="893158"/>
          </a:xfrm>
        </p:grpSpPr>
        <p:sp>
          <p:nvSpPr>
            <p:cNvPr id="31" name="Rectangle"/>
            <p:cNvSpPr/>
            <p:nvPr/>
          </p:nvSpPr>
          <p:spPr>
            <a:xfrm>
              <a:off x="0" y="0"/>
              <a:ext cx="2286857" cy="893158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endParaRPr sz="1050"/>
            </a:p>
          </p:txBody>
        </p:sp>
        <p:sp>
          <p:nvSpPr>
            <p:cNvPr id="32" name="Radiance…"/>
            <p:cNvSpPr txBox="1"/>
            <p:nvPr/>
          </p:nvSpPr>
          <p:spPr>
            <a:xfrm>
              <a:off x="483849" y="70659"/>
              <a:ext cx="1319162" cy="523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/>
            <a:p>
              <a:pPr algn="ctr">
                <a:defRPr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rPr sz="1050" dirty="0"/>
                <a:t>Radiance</a:t>
              </a:r>
            </a:p>
            <a:p>
              <a:pPr algn="ctr">
                <a:defRPr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rPr sz="1050" dirty="0"/>
                <a:t>(AMSU-A</a:t>
              </a:r>
              <a:r>
                <a:rPr lang="en-US" sz="1050" dirty="0"/>
                <a:t>, </a:t>
              </a:r>
              <a:r>
                <a:rPr lang="mr-IN" sz="1050" dirty="0"/>
                <a:t>…</a:t>
              </a:r>
              <a:r>
                <a:rPr sz="1050" dirty="0"/>
                <a:t>)</a:t>
              </a:r>
            </a:p>
          </p:txBody>
        </p:sp>
      </p:grpSp>
      <p:grpSp>
        <p:nvGrpSpPr>
          <p:cNvPr id="33" name="Group"/>
          <p:cNvGrpSpPr/>
          <p:nvPr/>
        </p:nvGrpSpPr>
        <p:grpSpPr>
          <a:xfrm>
            <a:off x="4873218" y="2350914"/>
            <a:ext cx="1715144" cy="669870"/>
            <a:chOff x="0" y="0"/>
            <a:chExt cx="2286857" cy="893158"/>
          </a:xfrm>
        </p:grpSpPr>
        <p:sp>
          <p:nvSpPr>
            <p:cNvPr id="34" name="Rectangle"/>
            <p:cNvSpPr/>
            <p:nvPr/>
          </p:nvSpPr>
          <p:spPr>
            <a:xfrm>
              <a:off x="0" y="0"/>
              <a:ext cx="2286857" cy="893158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endParaRPr sz="1050"/>
            </a:p>
          </p:txBody>
        </p:sp>
        <p:sp>
          <p:nvSpPr>
            <p:cNvPr id="35" name="Aircraft"/>
            <p:cNvSpPr txBox="1"/>
            <p:nvPr/>
          </p:nvSpPr>
          <p:spPr>
            <a:xfrm>
              <a:off x="724298" y="235759"/>
              <a:ext cx="838261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>
              <a:lvl1pPr algn="ctr">
                <a:defRPr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rPr sz="1050"/>
                <a:t>Aircraft</a:t>
              </a:r>
            </a:p>
          </p:txBody>
        </p:sp>
      </p:grpSp>
      <p:grpSp>
        <p:nvGrpSpPr>
          <p:cNvPr id="36" name="Group"/>
          <p:cNvGrpSpPr/>
          <p:nvPr/>
        </p:nvGrpSpPr>
        <p:grpSpPr>
          <a:xfrm>
            <a:off x="4873218" y="3100712"/>
            <a:ext cx="1715144" cy="669870"/>
            <a:chOff x="0" y="0"/>
            <a:chExt cx="2286857" cy="893158"/>
          </a:xfrm>
        </p:grpSpPr>
        <p:sp>
          <p:nvSpPr>
            <p:cNvPr id="37" name="Rectangle"/>
            <p:cNvSpPr/>
            <p:nvPr/>
          </p:nvSpPr>
          <p:spPr>
            <a:xfrm>
              <a:off x="0" y="0"/>
              <a:ext cx="2286857" cy="893158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endParaRPr sz="1050"/>
            </a:p>
          </p:txBody>
        </p:sp>
        <p:sp>
          <p:nvSpPr>
            <p:cNvPr id="38" name="Aerosols…"/>
            <p:cNvSpPr txBox="1"/>
            <p:nvPr/>
          </p:nvSpPr>
          <p:spPr>
            <a:xfrm>
              <a:off x="669796" y="70659"/>
              <a:ext cx="947265" cy="523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/>
            <a:p>
              <a:pPr algn="ctr">
                <a:defRPr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rPr sz="1050"/>
                <a:t>Aerosols</a:t>
              </a:r>
            </a:p>
            <a:p>
              <a:pPr algn="ctr">
                <a:defRPr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rPr sz="1050"/>
                <a:t>(AOD)</a:t>
              </a:r>
            </a:p>
          </p:txBody>
        </p:sp>
      </p:grpSp>
      <p:grpSp>
        <p:nvGrpSpPr>
          <p:cNvPr id="39" name="Group"/>
          <p:cNvGrpSpPr/>
          <p:nvPr/>
        </p:nvGrpSpPr>
        <p:grpSpPr>
          <a:xfrm>
            <a:off x="4873218" y="3851227"/>
            <a:ext cx="1715144" cy="669870"/>
            <a:chOff x="0" y="0"/>
            <a:chExt cx="2286857" cy="893158"/>
          </a:xfrm>
        </p:grpSpPr>
        <p:sp>
          <p:nvSpPr>
            <p:cNvPr id="40" name="Rectangle"/>
            <p:cNvSpPr/>
            <p:nvPr/>
          </p:nvSpPr>
          <p:spPr>
            <a:xfrm>
              <a:off x="0" y="0"/>
              <a:ext cx="2286857" cy="893158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endParaRPr sz="1050"/>
            </a:p>
          </p:txBody>
        </p:sp>
        <p:sp>
          <p:nvSpPr>
            <p:cNvPr id="41" name="Sea Ice…"/>
            <p:cNvSpPr txBox="1"/>
            <p:nvPr/>
          </p:nvSpPr>
          <p:spPr>
            <a:xfrm>
              <a:off x="105541" y="70659"/>
              <a:ext cx="2075777" cy="523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/>
            <a:p>
              <a:pPr algn="ctr">
                <a:defRPr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rPr sz="1050"/>
                <a:t>Sea Ice</a:t>
              </a:r>
            </a:p>
            <a:p>
              <a:pPr algn="ctr">
                <a:defRPr sz="1400"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rPr sz="1050"/>
                <a:t>(fraction, thickness)</a:t>
              </a:r>
            </a:p>
          </p:txBody>
        </p:sp>
      </p:grpSp>
      <p:grpSp>
        <p:nvGrpSpPr>
          <p:cNvPr id="42" name="Group"/>
          <p:cNvGrpSpPr/>
          <p:nvPr/>
        </p:nvGrpSpPr>
        <p:grpSpPr>
          <a:xfrm>
            <a:off x="4873218" y="4595655"/>
            <a:ext cx="1715144" cy="422220"/>
            <a:chOff x="0" y="0"/>
            <a:chExt cx="2286857" cy="562958"/>
          </a:xfrm>
        </p:grpSpPr>
        <p:sp>
          <p:nvSpPr>
            <p:cNvPr id="43" name="Rectangle"/>
            <p:cNvSpPr/>
            <p:nvPr/>
          </p:nvSpPr>
          <p:spPr>
            <a:xfrm>
              <a:off x="0" y="0"/>
              <a:ext cx="2286857" cy="562958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endParaRPr sz="1050"/>
            </a:p>
          </p:txBody>
        </p:sp>
        <p:sp>
          <p:nvSpPr>
            <p:cNvPr id="44" name="…"/>
            <p:cNvSpPr txBox="1"/>
            <p:nvPr/>
          </p:nvSpPr>
          <p:spPr>
            <a:xfrm>
              <a:off x="1007495" y="39717"/>
              <a:ext cx="271866" cy="307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>
              <a:lvl1pPr algn="ctr">
                <a:defRPr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rPr sz="1050"/>
                <a:t>…</a:t>
              </a:r>
            </a:p>
          </p:txBody>
        </p:sp>
      </p:grpSp>
      <p:sp>
        <p:nvSpPr>
          <p:cNvPr id="45" name="Line"/>
          <p:cNvSpPr/>
          <p:nvPr/>
        </p:nvSpPr>
        <p:spPr>
          <a:xfrm flipH="1" flipV="1">
            <a:off x="1910019" y="1228665"/>
            <a:ext cx="593729" cy="1267315"/>
          </a:xfrm>
          <a:prstGeom prst="line">
            <a:avLst/>
          </a:prstGeom>
          <a:ln w="63500">
            <a:solidFill>
              <a:srgbClr val="00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4289" rIns="34289"/>
          <a:lstStyle/>
          <a:p>
            <a:endParaRPr sz="1050"/>
          </a:p>
        </p:txBody>
      </p:sp>
      <p:sp>
        <p:nvSpPr>
          <p:cNvPr id="46" name="Line"/>
          <p:cNvSpPr/>
          <p:nvPr/>
        </p:nvSpPr>
        <p:spPr>
          <a:xfrm flipV="1">
            <a:off x="4284818" y="1200090"/>
            <a:ext cx="593728" cy="1267315"/>
          </a:xfrm>
          <a:prstGeom prst="line">
            <a:avLst/>
          </a:prstGeom>
          <a:ln w="63500">
            <a:solidFill>
              <a:srgbClr val="00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4289" rIns="34289"/>
          <a:lstStyle/>
          <a:p>
            <a:endParaRPr sz="1050"/>
          </a:p>
        </p:txBody>
      </p:sp>
      <p:sp>
        <p:nvSpPr>
          <p:cNvPr id="47" name="Line"/>
          <p:cNvSpPr/>
          <p:nvPr/>
        </p:nvSpPr>
        <p:spPr>
          <a:xfrm flipH="1" flipV="1">
            <a:off x="1910019" y="1902525"/>
            <a:ext cx="593729" cy="766530"/>
          </a:xfrm>
          <a:prstGeom prst="line">
            <a:avLst/>
          </a:prstGeom>
          <a:ln w="63500">
            <a:solidFill>
              <a:srgbClr val="00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4289" rIns="34289"/>
          <a:lstStyle/>
          <a:p>
            <a:endParaRPr sz="1050"/>
          </a:p>
        </p:txBody>
      </p:sp>
      <p:sp>
        <p:nvSpPr>
          <p:cNvPr id="48" name="Line"/>
          <p:cNvSpPr/>
          <p:nvPr/>
        </p:nvSpPr>
        <p:spPr>
          <a:xfrm flipV="1">
            <a:off x="4284817" y="1923141"/>
            <a:ext cx="593729" cy="766529"/>
          </a:xfrm>
          <a:prstGeom prst="line">
            <a:avLst/>
          </a:prstGeom>
          <a:ln w="63500">
            <a:solidFill>
              <a:srgbClr val="00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4289" rIns="34289"/>
          <a:lstStyle/>
          <a:p>
            <a:endParaRPr sz="1050"/>
          </a:p>
        </p:txBody>
      </p:sp>
      <p:sp>
        <p:nvSpPr>
          <p:cNvPr id="49" name="Line"/>
          <p:cNvSpPr/>
          <p:nvPr/>
        </p:nvSpPr>
        <p:spPr>
          <a:xfrm flipH="1">
            <a:off x="1910019" y="3199578"/>
            <a:ext cx="593729" cy="1646865"/>
          </a:xfrm>
          <a:prstGeom prst="line">
            <a:avLst/>
          </a:prstGeom>
          <a:ln w="63500">
            <a:solidFill>
              <a:srgbClr val="00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4289" rIns="34289"/>
          <a:lstStyle/>
          <a:p>
            <a:endParaRPr sz="1050"/>
          </a:p>
        </p:txBody>
      </p:sp>
      <p:sp>
        <p:nvSpPr>
          <p:cNvPr id="50" name="Line"/>
          <p:cNvSpPr/>
          <p:nvPr/>
        </p:nvSpPr>
        <p:spPr>
          <a:xfrm>
            <a:off x="4284817" y="3197989"/>
            <a:ext cx="593729" cy="1646864"/>
          </a:xfrm>
          <a:prstGeom prst="line">
            <a:avLst/>
          </a:prstGeom>
          <a:ln w="63500">
            <a:solidFill>
              <a:srgbClr val="00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4289" rIns="34289"/>
          <a:lstStyle/>
          <a:p>
            <a:endParaRPr sz="1050"/>
          </a:p>
        </p:txBody>
      </p:sp>
      <p:sp>
        <p:nvSpPr>
          <p:cNvPr id="51" name="Line"/>
          <p:cNvSpPr/>
          <p:nvPr/>
        </p:nvSpPr>
        <p:spPr>
          <a:xfrm flipH="1">
            <a:off x="1914432" y="3045037"/>
            <a:ext cx="584903" cy="1131411"/>
          </a:xfrm>
          <a:prstGeom prst="line">
            <a:avLst/>
          </a:prstGeom>
          <a:ln w="63500">
            <a:solidFill>
              <a:srgbClr val="00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4289" rIns="34289"/>
          <a:lstStyle/>
          <a:p>
            <a:endParaRPr sz="1050"/>
          </a:p>
        </p:txBody>
      </p:sp>
      <p:sp>
        <p:nvSpPr>
          <p:cNvPr id="52" name="Line"/>
          <p:cNvSpPr/>
          <p:nvPr/>
        </p:nvSpPr>
        <p:spPr>
          <a:xfrm>
            <a:off x="4289230" y="3078183"/>
            <a:ext cx="584903" cy="1131411"/>
          </a:xfrm>
          <a:prstGeom prst="line">
            <a:avLst/>
          </a:prstGeom>
          <a:ln w="63500">
            <a:solidFill>
              <a:srgbClr val="00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4289" rIns="34289"/>
          <a:lstStyle/>
          <a:p>
            <a:endParaRPr sz="1050"/>
          </a:p>
        </p:txBody>
      </p:sp>
      <p:sp>
        <p:nvSpPr>
          <p:cNvPr id="53" name="Line"/>
          <p:cNvSpPr/>
          <p:nvPr/>
        </p:nvSpPr>
        <p:spPr>
          <a:xfrm flipH="1">
            <a:off x="1912492" y="2954407"/>
            <a:ext cx="538854" cy="538854"/>
          </a:xfrm>
          <a:prstGeom prst="line">
            <a:avLst/>
          </a:prstGeom>
          <a:ln w="63500">
            <a:solidFill>
              <a:srgbClr val="00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4289" rIns="34289"/>
          <a:lstStyle/>
          <a:p>
            <a:endParaRPr sz="1050"/>
          </a:p>
        </p:txBody>
      </p:sp>
      <p:sp>
        <p:nvSpPr>
          <p:cNvPr id="54" name="Line"/>
          <p:cNvSpPr/>
          <p:nvPr/>
        </p:nvSpPr>
        <p:spPr>
          <a:xfrm>
            <a:off x="4340830" y="2942565"/>
            <a:ext cx="538853" cy="538854"/>
          </a:xfrm>
          <a:prstGeom prst="line">
            <a:avLst/>
          </a:prstGeom>
          <a:ln w="63500">
            <a:solidFill>
              <a:srgbClr val="00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4289" rIns="34289"/>
          <a:lstStyle/>
          <a:p>
            <a:endParaRPr sz="1050"/>
          </a:p>
        </p:txBody>
      </p:sp>
      <p:sp>
        <p:nvSpPr>
          <p:cNvPr id="55" name="Line"/>
          <p:cNvSpPr/>
          <p:nvPr/>
        </p:nvSpPr>
        <p:spPr>
          <a:xfrm flipH="1">
            <a:off x="1912492" y="2743286"/>
            <a:ext cx="520058" cy="1"/>
          </a:xfrm>
          <a:prstGeom prst="line">
            <a:avLst/>
          </a:prstGeom>
          <a:ln w="63500">
            <a:solidFill>
              <a:srgbClr val="00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4289" rIns="34289"/>
          <a:lstStyle/>
          <a:p>
            <a:endParaRPr sz="1050"/>
          </a:p>
        </p:txBody>
      </p:sp>
      <p:sp>
        <p:nvSpPr>
          <p:cNvPr id="56" name="Line"/>
          <p:cNvSpPr/>
          <p:nvPr/>
        </p:nvSpPr>
        <p:spPr>
          <a:xfrm flipH="1">
            <a:off x="4359753" y="2741484"/>
            <a:ext cx="520058" cy="1"/>
          </a:xfrm>
          <a:prstGeom prst="line">
            <a:avLst/>
          </a:prstGeom>
          <a:ln w="63500">
            <a:solidFill>
              <a:srgbClr val="00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4289" rIns="34289"/>
          <a:lstStyle/>
          <a:p>
            <a:endParaRPr sz="1050"/>
          </a:p>
        </p:txBody>
      </p:sp>
      <p:sp>
        <p:nvSpPr>
          <p:cNvPr id="57" name="A Next-Generation Unified…"/>
          <p:cNvSpPr txBox="1"/>
          <p:nvPr/>
        </p:nvSpPr>
        <p:spPr>
          <a:xfrm>
            <a:off x="2403054" y="850810"/>
            <a:ext cx="197569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/>
          <a:p>
            <a:pPr algn="ctr">
              <a:defRPr sz="210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sz="1500" dirty="0"/>
              <a:t>A Next-Generation Unified </a:t>
            </a:r>
          </a:p>
          <a:p>
            <a:pPr algn="ctr">
              <a:defRPr sz="210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sz="1500" dirty="0"/>
              <a:t>DA System</a:t>
            </a:r>
            <a:endParaRPr lang="en-US" sz="1500" dirty="0"/>
          </a:p>
          <a:p>
            <a:pPr algn="ctr">
              <a:defRPr sz="210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lang="en-US" sz="1500" dirty="0"/>
              <a:t>(credit: M. </a:t>
            </a:r>
            <a:r>
              <a:rPr lang="en-US" sz="1500" dirty="0" err="1"/>
              <a:t>Miesch</a:t>
            </a:r>
            <a:r>
              <a:rPr lang="en-US" sz="1500" dirty="0"/>
              <a:t>)</a:t>
            </a:r>
            <a:endParaRPr sz="1500" dirty="0"/>
          </a:p>
        </p:txBody>
      </p:sp>
      <p:sp>
        <p:nvSpPr>
          <p:cNvPr id="58" name="TextBox 57"/>
          <p:cNvSpPr txBox="1"/>
          <p:nvPr/>
        </p:nvSpPr>
        <p:spPr>
          <a:xfrm>
            <a:off x="6828541" y="1176842"/>
            <a:ext cx="222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800" dirty="0"/>
              <a:t>Enables high leverage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649943" y="3356772"/>
            <a:ext cx="1750262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500" dirty="0"/>
              <a:t>OOPS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500" dirty="0"/>
              <a:t>SABER (BUMP)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500" dirty="0"/>
              <a:t>UFO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500" dirty="0"/>
              <a:t>CRTM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500" dirty="0"/>
              <a:t>IODA</a:t>
            </a:r>
          </a:p>
          <a:p>
            <a:endParaRPr lang="en-US" sz="1050" dirty="0"/>
          </a:p>
        </p:txBody>
      </p:sp>
      <p:sp>
        <p:nvSpPr>
          <p:cNvPr id="60" name="Oval 59"/>
          <p:cNvSpPr/>
          <p:nvPr/>
        </p:nvSpPr>
        <p:spPr>
          <a:xfrm>
            <a:off x="3857625" y="2096284"/>
            <a:ext cx="868022" cy="1385135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3561474" y="2162178"/>
            <a:ext cx="423270" cy="136955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842480" y="1965970"/>
            <a:ext cx="8579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accent5"/>
                </a:solidFill>
              </a:rPr>
              <a:t>IODA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828541" y="1862322"/>
            <a:ext cx="222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800" dirty="0"/>
              <a:t>For example, add your model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28541" y="2594704"/>
            <a:ext cx="222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800" dirty="0"/>
              <a:t>Then you have access to:</a:t>
            </a:r>
          </a:p>
          <a:p>
            <a:pPr marL="557213" lvl="1" indent="-214313">
              <a:buFont typeface="Arial" charset="0"/>
              <a:buChar char="•"/>
            </a:pPr>
            <a:r>
              <a:rPr lang="en-US" sz="1800" dirty="0" err="1"/>
              <a:t>Obs</a:t>
            </a:r>
            <a:r>
              <a:rPr lang="en-US" sz="1800" dirty="0"/>
              <a:t> data</a:t>
            </a:r>
          </a:p>
          <a:p>
            <a:pPr marL="557213" lvl="1" indent="-214313">
              <a:buFont typeface="Arial" charset="0"/>
              <a:buChar char="•"/>
            </a:pPr>
            <a:r>
              <a:rPr lang="en-US" sz="1800" dirty="0"/>
              <a:t>Forward operators</a:t>
            </a:r>
          </a:p>
          <a:p>
            <a:pPr marL="557213" lvl="1" indent="-214313">
              <a:buFont typeface="Arial" charset="0"/>
              <a:buChar char="•"/>
            </a:pPr>
            <a:r>
              <a:rPr lang="en-US" sz="1800" dirty="0"/>
              <a:t>DA flows</a:t>
            </a:r>
          </a:p>
          <a:p>
            <a:pPr marL="557213" lvl="1" indent="-214313">
              <a:buFont typeface="Arial" charset="0"/>
              <a:buChar char="•"/>
            </a:pPr>
            <a:r>
              <a:rPr lang="en-US" sz="1800" dirty="0"/>
              <a:t>Etc.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IODA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JEDI Academy, November, 2020</a:t>
            </a:r>
            <a:endParaRPr lang="en-US" dirty="0"/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663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 animBg="1"/>
      <p:bldP spid="62" grpId="0"/>
      <p:bldP spid="63" grpId="0"/>
      <p:bldP spid="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939FBDF-8096-8849-BFFC-6E4FCCBEA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3306"/>
            <a:ext cx="6507523" cy="3018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YAML: Observation localization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IODA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JEDI Academy, November,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20</a:t>
            </a:fld>
            <a:endParaRPr lang="uk-U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9A0250-16D5-2D41-8D8C-12D7813ED336}"/>
              </a:ext>
            </a:extLst>
          </p:cNvPr>
          <p:cNvSpPr txBox="1"/>
          <p:nvPr/>
        </p:nvSpPr>
        <p:spPr>
          <a:xfrm>
            <a:off x="6703782" y="1321050"/>
            <a:ext cx="2204110" cy="311860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Used for LETKF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Create a subset of </a:t>
            </a:r>
            <a:r>
              <a:rPr lang="en-US" sz="1800" dirty="0" err="1"/>
              <a:t>obs</a:t>
            </a:r>
            <a:r>
              <a:rPr lang="en-US" sz="1800" dirty="0"/>
              <a:t> based on proximity to a given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Example shows “repeated block” syntax in YAML</a:t>
            </a:r>
          </a:p>
        </p:txBody>
      </p:sp>
    </p:spTree>
    <p:extLst>
      <p:ext uri="{BB962C8B-B14F-4D97-AF65-F5344CB8AC3E}">
        <p14:creationId xmlns:p14="http://schemas.microsoft.com/office/powerpoint/2010/main" val="1007614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YAML: </a:t>
            </a:r>
            <a:r>
              <a:rPr lang="en-US" sz="2800" dirty="0" err="1"/>
              <a:t>ObsSpace</a:t>
            </a:r>
            <a:r>
              <a:rPr lang="en-US" sz="2800" dirty="0"/>
              <a:t> algorithmic initialization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IODA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JEDI Academy, November,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21</a:t>
            </a:fld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188240" y="3579346"/>
            <a:ext cx="8399708" cy="1276862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sz="1600" dirty="0"/>
              <a:t>Useful for OSSE</a:t>
            </a:r>
          </a:p>
          <a:p>
            <a:r>
              <a:rPr lang="en-US" sz="1800" dirty="0"/>
              <a:t>	</a:t>
            </a:r>
            <a:r>
              <a:rPr lang="en-US" dirty="0"/>
              <a:t>Quickly throw together a small set of observations</a:t>
            </a:r>
          </a:p>
          <a:p>
            <a:r>
              <a:rPr lang="en-US" dirty="0"/>
              <a:t>	No IODA file required</a:t>
            </a:r>
          </a:p>
          <a:p>
            <a:r>
              <a:rPr lang="en-US" sz="1600" dirty="0"/>
              <a:t>Examples show configuration for H(x) application that auto-generates </a:t>
            </a:r>
            <a:r>
              <a:rPr lang="en-US" sz="1600" dirty="0" err="1"/>
              <a:t>obs</a:t>
            </a:r>
            <a:r>
              <a:rPr lang="en-US" sz="1600" dirty="0"/>
              <a:t> values</a:t>
            </a:r>
          </a:p>
          <a:p>
            <a:r>
              <a:rPr lang="en-US" sz="1600" dirty="0"/>
              <a:t>Will soon be adding a feature that allows the specification of the complete </a:t>
            </a:r>
            <a:r>
              <a:rPr lang="en-US" sz="1600" dirty="0" err="1"/>
              <a:t>ObsSpace</a:t>
            </a:r>
            <a:r>
              <a:rPr lang="en-US" sz="1600" dirty="0"/>
              <a:t> in YAML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2328" y="808341"/>
            <a:ext cx="3289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Random values within specified ranges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3103" y="852964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Copy directly from configuration</a:t>
            </a:r>
          </a:p>
        </p:txBody>
      </p:sp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503662B-0281-5542-A330-7811C0EFC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55" y="1114240"/>
            <a:ext cx="4429085" cy="2084678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9D5F698D-05A1-8F42-B628-2D90E1034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867" y="1139320"/>
            <a:ext cx="3123698" cy="243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5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IODA Converters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415457"/>
              </p:ext>
            </p:extLst>
          </p:nvPr>
        </p:nvGraphicFramePr>
        <p:xfrm>
          <a:off x="180110" y="1058187"/>
          <a:ext cx="8632586" cy="3799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8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215">
                <a:tc>
                  <a:txBody>
                    <a:bodyPr/>
                    <a:lstStyle/>
                    <a:p>
                      <a:r>
                        <a:rPr lang="en-US" dirty="0" err="1"/>
                        <a:t>Obs</a:t>
                      </a:r>
                      <a:r>
                        <a:rPr lang="en-US" baseline="0" dirty="0"/>
                        <a:t>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Input file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Obs</a:t>
                      </a:r>
                      <a:r>
                        <a:rPr lang="en-US" baseline="0" dirty="0"/>
                        <a:t> types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723">
                <a:tc>
                  <a:txBody>
                    <a:bodyPr/>
                    <a:lstStyle/>
                    <a:p>
                      <a:r>
                        <a:rPr lang="en-US" dirty="0"/>
                        <a:t>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Python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Netcdf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VIIRS AOD, TROPOMI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815729"/>
                  </a:ext>
                </a:extLst>
              </a:tr>
              <a:tr h="330723">
                <a:tc>
                  <a:txBody>
                    <a:bodyPr/>
                    <a:lstStyle/>
                    <a:p>
                      <a:r>
                        <a:rPr lang="en-US" dirty="0"/>
                        <a:t>Conventional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Python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Netcdf</a:t>
                      </a:r>
                      <a:r>
                        <a:rPr lang="en-US" dirty="0"/>
                        <a:t>,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Aircraft,</a:t>
                      </a:r>
                      <a:r>
                        <a:rPr lang="en-US" baseline="0" dirty="0"/>
                        <a:t> Radiosonde, METAR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723">
                <a:tc>
                  <a:txBody>
                    <a:bodyPr/>
                    <a:lstStyle/>
                    <a:p>
                      <a:r>
                        <a:rPr lang="en-US" dirty="0"/>
                        <a:t>GNSSRO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Fortran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GNSSRO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Python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Ncdiag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Conventional,</a:t>
                      </a:r>
                      <a:r>
                        <a:rPr lang="en-US" baseline="0" dirty="0"/>
                        <a:t> Radiance (all types handled by GSI)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Python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IMS surface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059971"/>
                  </a:ext>
                </a:extLst>
              </a:tr>
              <a:tr h="330723">
                <a:tc>
                  <a:txBody>
                    <a:bodyPr/>
                    <a:lstStyle/>
                    <a:p>
                      <a:r>
                        <a:rPr lang="en-US" dirty="0"/>
                        <a:t>GODAS, GODAE Marine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Python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Netcdf</a:t>
                      </a:r>
                      <a:r>
                        <a:rPr lang="en-US" dirty="0"/>
                        <a:t>, Binary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ArgoClim2, SST, Profile, Ship, Trak,</a:t>
                      </a:r>
                      <a:r>
                        <a:rPr lang="en-US" baseline="0" dirty="0"/>
                        <a:t> ADT, In-situ, SSS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723">
                <a:tc>
                  <a:txBody>
                    <a:bodyPr/>
                    <a:lstStyle/>
                    <a:p>
                      <a:r>
                        <a:rPr lang="en-US" dirty="0"/>
                        <a:t>NCEP Marine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Python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Ship, buoy, SST, </a:t>
                      </a:r>
                      <a:r>
                        <a:rPr lang="en-US" dirty="0" err="1"/>
                        <a:t>etc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723">
                <a:tc>
                  <a:txBody>
                    <a:bodyPr/>
                    <a:lstStyle/>
                    <a:p>
                      <a:r>
                        <a:rPr lang="en-US" dirty="0"/>
                        <a:t>NCEP Radiance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C++, Fortran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Radiance (MHS, AMSU-A), Available soon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051452"/>
                  </a:ext>
                </a:extLst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IODA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JEDI Academy, November, 2020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5352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IODA Observations Types (so far)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506247"/>
              </p:ext>
            </p:extLst>
          </p:nvPr>
        </p:nvGraphicFramePr>
        <p:xfrm>
          <a:off x="385094" y="1013332"/>
          <a:ext cx="8533619" cy="379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2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2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5040">
                <a:tc>
                  <a:txBody>
                    <a:bodyPr/>
                    <a:lstStyle/>
                    <a:p>
                      <a:r>
                        <a:rPr lang="en-US" dirty="0"/>
                        <a:t>Conventional Observation Types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Radiance Observation Types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r>
                        <a:rPr lang="en-US" sz="1200" dirty="0"/>
                        <a:t>Aircraft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AMSU-A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SBUV-2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r>
                        <a:rPr lang="en-US" sz="1200" dirty="0"/>
                        <a:t>Radiosonde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VIIRS</a:t>
                      </a:r>
                      <a:r>
                        <a:rPr lang="en-US" sz="1200" baseline="0" dirty="0"/>
                        <a:t> AOD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Radar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Cryosat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r>
                        <a:rPr lang="en-US" sz="1200" dirty="0" err="1"/>
                        <a:t>Sfc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ICEC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r>
                        <a:rPr lang="en-US" sz="1200" dirty="0" err="1"/>
                        <a:t>SfcShip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ATMS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SEVERI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r>
                        <a:rPr lang="en-US" sz="1200" dirty="0"/>
                        <a:t>VAD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SNDR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r>
                        <a:rPr lang="en-US" sz="1200" dirty="0"/>
                        <a:t>Wind profiler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GNSSRO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Satwind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r>
                        <a:rPr lang="en-US" sz="1200" dirty="0"/>
                        <a:t>Marine </a:t>
                      </a:r>
                      <a:r>
                        <a:rPr lang="en-US" sz="1200" dirty="0" err="1"/>
                        <a:t>insitu</a:t>
                      </a:r>
                      <a:r>
                        <a:rPr lang="en-US" sz="1200" dirty="0"/>
                        <a:t> temp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HIRS-4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Scatwind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r>
                        <a:rPr lang="en-US" sz="1200" dirty="0"/>
                        <a:t>Marine profiler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SMAP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960">
                <a:tc>
                  <a:txBody>
                    <a:bodyPr/>
                    <a:lstStyle/>
                    <a:p>
                      <a:r>
                        <a:rPr lang="en-US" sz="1200" dirty="0"/>
                        <a:t>Marine SST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Marine SST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IODA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JEDI Academy, November, 2020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370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 dirty="0">
                <a:solidFill>
                  <a:srgbClr val="FFFFFF"/>
                </a:solidFill>
              </a:rPr>
              <a:t>Conclusion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6711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IODA is currently handling ~30 </a:t>
            </a:r>
            <a:r>
              <a:rPr lang="en-US" dirty="0" err="1"/>
              <a:t>obs</a:t>
            </a:r>
            <a:r>
              <a:rPr lang="en-US" dirty="0"/>
              <a:t> types, with 10’s of millions of observations being assimilated</a:t>
            </a:r>
          </a:p>
          <a:p>
            <a:r>
              <a:rPr lang="en-US" dirty="0"/>
              <a:t>Goal of having a single observation handling interface across the NWP chain is progressing well</a:t>
            </a:r>
          </a:p>
          <a:p>
            <a:pPr lvl="1"/>
            <a:r>
              <a:rPr lang="en-US" dirty="0"/>
              <a:t>At this point, IODA is handling the different aspects of the NWP chain with no known roadblocks</a:t>
            </a:r>
          </a:p>
          <a:p>
            <a:r>
              <a:rPr lang="en-US" dirty="0"/>
              <a:t>We will soon be introducing a new implementation of IODA that will enable:</a:t>
            </a:r>
          </a:p>
          <a:p>
            <a:pPr lvl="1"/>
            <a:r>
              <a:rPr lang="en-US" dirty="0"/>
              <a:t>Continued performance and capacity enhancement</a:t>
            </a:r>
          </a:p>
          <a:p>
            <a:pPr lvl="1"/>
            <a:r>
              <a:rPr lang="en-US" dirty="0"/>
              <a:t>Efficient multi-dimensioned variable handling (</a:t>
            </a:r>
            <a:r>
              <a:rPr lang="en-US" dirty="0" err="1"/>
              <a:t>eg.</a:t>
            </a:r>
            <a:r>
              <a:rPr lang="en-US" dirty="0"/>
              <a:t> locations X channels)</a:t>
            </a:r>
          </a:p>
          <a:p>
            <a:pPr lvl="1"/>
            <a:r>
              <a:rPr lang="en-US" dirty="0"/>
              <a:t>Test features such as specifying the entire contents of an </a:t>
            </a:r>
            <a:r>
              <a:rPr lang="en-US" dirty="0" err="1"/>
              <a:t>ObsSpace</a:t>
            </a:r>
            <a:r>
              <a:rPr lang="en-US" dirty="0"/>
              <a:t> in the configuration YAML file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53718A-D17A-4541-832A-33BE7773D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IODA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A8319D-01FC-254B-AFBD-1C955DB33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JEDI Academy, November, 2020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5ADA356-64D5-CC4A-B5DB-C342DF5C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142CB-4B32-2348-A2FB-022B95202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9" y="0"/>
            <a:ext cx="8731058" cy="701387"/>
          </a:xfrm>
        </p:spPr>
        <p:txBody>
          <a:bodyPr/>
          <a:lstStyle/>
          <a:p>
            <a:r>
              <a:rPr lang="en-US" sz="3200" dirty="0"/>
              <a:t>Interface for Observation Data Access (IODA)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564" y="906504"/>
            <a:ext cx="86517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</a:pPr>
            <a:r>
              <a:rPr lang="en-US" sz="2400" dirty="0">
                <a:solidFill>
                  <a:schemeClr val="tx1"/>
                </a:solidFill>
              </a:rPr>
              <a:t>UFO/JEDI requires access to observation data</a:t>
            </a:r>
          </a:p>
          <a:p>
            <a:pPr>
              <a:buClr>
                <a:schemeClr val="bg2"/>
              </a:buClr>
            </a:pPr>
            <a:endParaRPr lang="en-US" sz="1200" dirty="0">
              <a:solidFill>
                <a:schemeClr val="tx1"/>
              </a:solidFill>
            </a:endParaRPr>
          </a:p>
          <a:p>
            <a:pPr>
              <a:buClr>
                <a:schemeClr val="bg2"/>
              </a:buClr>
            </a:pPr>
            <a:r>
              <a:rPr lang="en-US" sz="2400" b="1" dirty="0">
                <a:solidFill>
                  <a:srgbClr val="1F497D"/>
                </a:solidFill>
              </a:rPr>
              <a:t>Separation of concerns:</a:t>
            </a:r>
            <a:r>
              <a:rPr lang="en-US" sz="2400" dirty="0"/>
              <a:t> isolate science from data storage</a:t>
            </a:r>
          </a:p>
          <a:p>
            <a:pPr>
              <a:buClr>
                <a:schemeClr val="bg2"/>
              </a:buClr>
            </a:pPr>
            <a:endParaRPr lang="en-US" sz="1200" dirty="0"/>
          </a:p>
          <a:p>
            <a:pPr>
              <a:buClr>
                <a:schemeClr val="bg2"/>
              </a:buClr>
            </a:pPr>
            <a:r>
              <a:rPr lang="en-US" sz="2400" dirty="0"/>
              <a:t>Three levels:</a:t>
            </a:r>
          </a:p>
          <a:p>
            <a:pPr marL="342900" indent="-342900">
              <a:buClr>
                <a:schemeClr val="bg2"/>
              </a:buClr>
              <a:buFont typeface="Lucida Grande"/>
              <a:buChar char="-"/>
            </a:pPr>
            <a:r>
              <a:rPr lang="en-US" sz="2400" dirty="0"/>
              <a:t>Long term storage (historic database, R2D2)</a:t>
            </a:r>
          </a:p>
          <a:p>
            <a:pPr marL="342900" indent="-342900">
              <a:buClr>
                <a:schemeClr val="bg2"/>
              </a:buClr>
              <a:buFont typeface="Lucida Grande"/>
              <a:buChar char="-"/>
            </a:pPr>
            <a:r>
              <a:rPr lang="en-US" sz="2400" dirty="0"/>
              <a:t>Files on disk (one DA cycle)</a:t>
            </a:r>
          </a:p>
          <a:p>
            <a:pPr marL="342900" indent="-342900">
              <a:buClr>
                <a:schemeClr val="bg2"/>
              </a:buClr>
              <a:buFont typeface="Lucida Grande"/>
              <a:buChar char="-"/>
            </a:pPr>
            <a:r>
              <a:rPr lang="en-US" sz="2400" dirty="0"/>
              <a:t>In memory handling of observations</a:t>
            </a:r>
          </a:p>
          <a:p>
            <a:pPr>
              <a:buClr>
                <a:schemeClr val="bg2"/>
              </a:buClr>
            </a:pPr>
            <a:endParaRPr lang="en-US" sz="1200" dirty="0"/>
          </a:p>
          <a:p>
            <a:pPr>
              <a:buClr>
                <a:schemeClr val="bg2"/>
              </a:buClr>
            </a:pPr>
            <a:r>
              <a:rPr lang="en-US" sz="2400" dirty="0"/>
              <a:t>Two environments:</a:t>
            </a:r>
          </a:p>
          <a:p>
            <a:pPr marL="342900" indent="-342900">
              <a:buClr>
                <a:schemeClr val="bg2"/>
              </a:buClr>
              <a:buFont typeface="Lucida Grande"/>
              <a:buChar char="-"/>
            </a:pPr>
            <a:r>
              <a:rPr lang="en-US" sz="2400" dirty="0"/>
              <a:t>Plotting, analyzing, verifying on workstation</a:t>
            </a:r>
          </a:p>
          <a:p>
            <a:pPr marL="342900" indent="-342900">
              <a:buClr>
                <a:schemeClr val="bg2"/>
              </a:buClr>
              <a:buFont typeface="Lucida Grande"/>
              <a:buChar char="-"/>
            </a:pPr>
            <a:r>
              <a:rPr lang="en-US" sz="2400" dirty="0"/>
              <a:t>DA and other HPC applications (MPI, threads, GPUs</a:t>
            </a:r>
            <a:r>
              <a:rPr lang="is-IS" sz="2400" dirty="0"/>
              <a:t>…)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IODA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JEDI Academy, November, 2020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4182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5"/>
          <p:cNvSpPr txBox="1">
            <a:spLocks noGrp="1"/>
          </p:cNvSpPr>
          <p:nvPr>
            <p:ph type="title"/>
          </p:nvPr>
        </p:nvSpPr>
        <p:spPr>
          <a:xfrm>
            <a:off x="238133" y="1"/>
            <a:ext cx="7597500" cy="68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FFFF"/>
                </a:solidFill>
              </a:rPr>
              <a:t>Observation Data Handling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374" name="Google Shape;374;p45"/>
          <p:cNvSpPr txBox="1"/>
          <p:nvPr/>
        </p:nvSpPr>
        <p:spPr>
          <a:xfrm>
            <a:off x="267608" y="2739978"/>
            <a:ext cx="8611809" cy="2037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Ideally, we want uniform and easy access to observation data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Can we hide the complexity of the memory hierarchy</a:t>
            </a:r>
            <a:r>
              <a:rPr lang="en-US" sz="2000" dirty="0">
                <a:solidFill>
                  <a:schemeClr val="dk1"/>
                </a:solidFill>
              </a:rPr>
              <a:t> from scientists (separation of concerns)</a:t>
            </a:r>
            <a:r>
              <a:rPr lang="en-US" sz="2000" dirty="0"/>
              <a:t>?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Files could become irrelevant in the future</a:t>
            </a:r>
            <a:endParaRPr sz="2000" dirty="0"/>
          </a:p>
        </p:txBody>
      </p:sp>
      <p:graphicFrame>
        <p:nvGraphicFramePr>
          <p:cNvPr id="375" name="Google Shape;375;p45"/>
          <p:cNvGraphicFramePr/>
          <p:nvPr>
            <p:extLst>
              <p:ext uri="{D42A27DB-BD31-4B8C-83A1-F6EECF244321}">
                <p14:modId xmlns:p14="http://schemas.microsoft.com/office/powerpoint/2010/main" val="3319089560"/>
              </p:ext>
            </p:extLst>
          </p:nvPr>
        </p:nvGraphicFramePr>
        <p:xfrm>
          <a:off x="842275" y="1787924"/>
          <a:ext cx="7550550" cy="304778"/>
        </p:xfrm>
        <a:graphic>
          <a:graphicData uri="http://schemas.openxmlformats.org/drawingml/2006/table">
            <a:tbl>
              <a:tblPr>
                <a:noFill/>
                <a:tableStyleId>{983A968D-58A5-474B-8968-2E6848825FE3}</a:tableStyleId>
              </a:tblPr>
              <a:tblGrid>
                <a:gridCol w="107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8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8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715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Tape</a:t>
                      </a:r>
                      <a:endParaRPr sz="1100"/>
                    </a:p>
                  </a:txBody>
                  <a:tcPr marL="91425" marR="91425" marT="68569" marB="68569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Disk</a:t>
                      </a:r>
                      <a:endParaRPr sz="1100"/>
                    </a:p>
                  </a:txBody>
                  <a:tcPr marL="91425" marR="91425" marT="68569" marB="68569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SSD</a:t>
                      </a:r>
                      <a:endParaRPr sz="1100"/>
                    </a:p>
                  </a:txBody>
                  <a:tcPr marL="91425" marR="91425" marT="68569" marB="68569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NVRAM</a:t>
                      </a:r>
                      <a:endParaRPr sz="1100"/>
                    </a:p>
                  </a:txBody>
                  <a:tcPr marL="91425" marR="91425" marT="68569" marB="68569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RAM</a:t>
                      </a:r>
                      <a:endParaRPr sz="1100"/>
                    </a:p>
                  </a:txBody>
                  <a:tcPr marL="91425" marR="91425" marT="68569" marB="68569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Cache</a:t>
                      </a:r>
                      <a:endParaRPr sz="1100"/>
                    </a:p>
                  </a:txBody>
                  <a:tcPr marL="91425" marR="91425" marT="68569" marB="68569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Register</a:t>
                      </a:r>
                      <a:endParaRPr sz="1100"/>
                    </a:p>
                  </a:txBody>
                  <a:tcPr marL="91425" marR="91425" marT="68569" marB="685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76" name="Google Shape;376;p45"/>
          <p:cNvCxnSpPr/>
          <p:nvPr/>
        </p:nvCxnSpPr>
        <p:spPr>
          <a:xfrm rot="10800000" flipH="1">
            <a:off x="821600" y="1462832"/>
            <a:ext cx="7551900" cy="17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grpSp>
        <p:nvGrpSpPr>
          <p:cNvPr id="381" name="Google Shape;381;p45"/>
          <p:cNvGrpSpPr/>
          <p:nvPr/>
        </p:nvGrpSpPr>
        <p:grpSpPr>
          <a:xfrm>
            <a:off x="5156875" y="2130599"/>
            <a:ext cx="3228900" cy="267300"/>
            <a:chOff x="5156875" y="2581950"/>
            <a:chExt cx="3228900" cy="356400"/>
          </a:xfrm>
        </p:grpSpPr>
        <p:sp>
          <p:nvSpPr>
            <p:cNvPr id="382" name="Google Shape;382;p45"/>
            <p:cNvSpPr/>
            <p:nvPr/>
          </p:nvSpPr>
          <p:spPr>
            <a:xfrm rot="-5400000">
              <a:off x="6710725" y="1028100"/>
              <a:ext cx="121200" cy="3228900"/>
            </a:xfrm>
            <a:prstGeom prst="leftBrace">
              <a:avLst>
                <a:gd name="adj1" fmla="val 87582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5"/>
            <p:cNvSpPr txBox="1"/>
            <p:nvPr/>
          </p:nvSpPr>
          <p:spPr>
            <a:xfrm>
              <a:off x="6335275" y="2581950"/>
              <a:ext cx="8721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Compiler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4" name="Google Shape;384;p45"/>
          <p:cNvGrpSpPr/>
          <p:nvPr/>
        </p:nvGrpSpPr>
        <p:grpSpPr>
          <a:xfrm>
            <a:off x="1914196" y="2078997"/>
            <a:ext cx="2157228" cy="267300"/>
            <a:chOff x="5156875" y="2528038"/>
            <a:chExt cx="3228900" cy="356400"/>
          </a:xfrm>
        </p:grpSpPr>
        <p:sp>
          <p:nvSpPr>
            <p:cNvPr id="385" name="Google Shape;385;p45"/>
            <p:cNvSpPr/>
            <p:nvPr/>
          </p:nvSpPr>
          <p:spPr>
            <a:xfrm rot="-5400000">
              <a:off x="6710725" y="1028100"/>
              <a:ext cx="121200" cy="3228900"/>
            </a:xfrm>
            <a:prstGeom prst="leftBrace">
              <a:avLst>
                <a:gd name="adj1" fmla="val 87582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5"/>
            <p:cNvSpPr txBox="1"/>
            <p:nvPr/>
          </p:nvSpPr>
          <p:spPr>
            <a:xfrm>
              <a:off x="5874774" y="2528038"/>
              <a:ext cx="17931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alibri"/>
                  <a:ea typeface="Calibri"/>
                  <a:cs typeface="Calibri"/>
                  <a:sym typeface="Calibri"/>
                </a:rPr>
                <a:t>Some OSs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" name="Google Shape;387;p45"/>
          <p:cNvGrpSpPr/>
          <p:nvPr/>
        </p:nvGrpSpPr>
        <p:grpSpPr>
          <a:xfrm>
            <a:off x="821596" y="2376140"/>
            <a:ext cx="2157228" cy="267310"/>
            <a:chOff x="5156875" y="2581950"/>
            <a:chExt cx="3228900" cy="356413"/>
          </a:xfrm>
        </p:grpSpPr>
        <p:sp>
          <p:nvSpPr>
            <p:cNvPr id="388" name="Google Shape;388;p45"/>
            <p:cNvSpPr/>
            <p:nvPr/>
          </p:nvSpPr>
          <p:spPr>
            <a:xfrm rot="-5400000">
              <a:off x="6710725" y="1028100"/>
              <a:ext cx="121200" cy="3228900"/>
            </a:xfrm>
            <a:prstGeom prst="leftBrace">
              <a:avLst>
                <a:gd name="adj1" fmla="val 87582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5"/>
            <p:cNvSpPr txBox="1"/>
            <p:nvPr/>
          </p:nvSpPr>
          <p:spPr>
            <a:xfrm>
              <a:off x="5880482" y="2581963"/>
              <a:ext cx="17817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MARS + FDB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44500" y="1076108"/>
            <a:ext cx="81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8000"/>
                </a:solidFill>
              </a:rPr>
              <a:t>Large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47568" y="1109826"/>
            <a:ext cx="80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Small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83551" y="1438589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8000"/>
                </a:solidFill>
              </a:rPr>
              <a:t>Fast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2385" y="143050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Slow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IODA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JEDI Academy, November,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4"/>
          <p:cNvSpPr txBox="1">
            <a:spLocks noGrp="1"/>
          </p:cNvSpPr>
          <p:nvPr>
            <p:ph type="title"/>
          </p:nvPr>
        </p:nvSpPr>
        <p:spPr>
          <a:xfrm>
            <a:off x="238133" y="1"/>
            <a:ext cx="7597500" cy="68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FFFF"/>
                </a:solidFill>
              </a:rPr>
              <a:t>Observation Data Flow with IODA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356" name="Google Shape;356;p44"/>
          <p:cNvSpPr txBox="1"/>
          <p:nvPr/>
        </p:nvSpPr>
        <p:spPr>
          <a:xfrm>
            <a:off x="1227668" y="2211936"/>
            <a:ext cx="1455021" cy="702838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GTS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Network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8" name="Google Shape;358;p44"/>
          <p:cNvCxnSpPr/>
          <p:nvPr/>
        </p:nvCxnSpPr>
        <p:spPr>
          <a:xfrm>
            <a:off x="2836333" y="2563812"/>
            <a:ext cx="1126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9" name="Google Shape;359;p44"/>
          <p:cNvSpPr txBox="1"/>
          <p:nvPr/>
        </p:nvSpPr>
        <p:spPr>
          <a:xfrm>
            <a:off x="4126350" y="2234365"/>
            <a:ext cx="1196100" cy="648869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252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IODA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0" name="Google Shape;360;p44"/>
          <p:cNvCxnSpPr/>
          <p:nvPr/>
        </p:nvCxnSpPr>
        <p:spPr>
          <a:xfrm>
            <a:off x="5464600" y="2543175"/>
            <a:ext cx="873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1" name="Google Shape;361;p44"/>
          <p:cNvSpPr txBox="1"/>
          <p:nvPr/>
        </p:nvSpPr>
        <p:spPr>
          <a:xfrm>
            <a:off x="6480338" y="2316790"/>
            <a:ext cx="668716" cy="530486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360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DA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44"/>
          <p:cNvCxnSpPr>
            <a:cxnSpLocks/>
          </p:cNvCxnSpPr>
          <p:nvPr/>
        </p:nvCxnSpPr>
        <p:spPr>
          <a:xfrm>
            <a:off x="4694088" y="2914774"/>
            <a:ext cx="0" cy="46918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63" name="Google Shape;363;p44"/>
          <p:cNvCxnSpPr>
            <a:cxnSpLocks/>
          </p:cNvCxnSpPr>
          <p:nvPr/>
        </p:nvCxnSpPr>
        <p:spPr>
          <a:xfrm>
            <a:off x="4732188" y="1777218"/>
            <a:ext cx="0" cy="410036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64" name="Google Shape;364;p44"/>
          <p:cNvSpPr txBox="1"/>
          <p:nvPr/>
        </p:nvSpPr>
        <p:spPr>
          <a:xfrm>
            <a:off x="3926417" y="878548"/>
            <a:ext cx="1513416" cy="85976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Plots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Diagnostics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Monitori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ng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44"/>
          <p:cNvSpPr txBox="1"/>
          <p:nvPr/>
        </p:nvSpPr>
        <p:spPr>
          <a:xfrm>
            <a:off x="0" y="4248509"/>
            <a:ext cx="9144000" cy="70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91425" rIns="36000" bIns="91425" anchor="t" anchorCtr="0">
            <a:noAutofit/>
          </a:bodyPr>
          <a:lstStyle/>
          <a:p>
            <a:pPr lvl="0" algn="ctr"/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One observation data handling interface across the whole NWP chain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6" name="Google Shape;366;p44"/>
          <p:cNvCxnSpPr/>
          <p:nvPr/>
        </p:nvCxnSpPr>
        <p:spPr>
          <a:xfrm>
            <a:off x="5464600" y="2600325"/>
            <a:ext cx="873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67" name="Google Shape;367;p44"/>
          <p:cNvCxnSpPr>
            <a:cxnSpLocks/>
          </p:cNvCxnSpPr>
          <p:nvPr/>
        </p:nvCxnSpPr>
        <p:spPr>
          <a:xfrm>
            <a:off x="4770288" y="2956229"/>
            <a:ext cx="0" cy="427725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8" name="Google Shape;368;p44"/>
          <p:cNvSpPr txBox="1"/>
          <p:nvPr/>
        </p:nvSpPr>
        <p:spPr>
          <a:xfrm>
            <a:off x="3847232" y="3417276"/>
            <a:ext cx="1678112" cy="686822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Pre-processing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9573" y="2214167"/>
            <a:ext cx="1051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Decoding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IODA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JEDI Academy, November,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roup 458"/>
          <p:cNvGrpSpPr/>
          <p:nvPr/>
        </p:nvGrpSpPr>
        <p:grpSpPr>
          <a:xfrm>
            <a:off x="2580068" y="797489"/>
            <a:ext cx="3554032" cy="2673532"/>
            <a:chOff x="2580068" y="933268"/>
            <a:chExt cx="3554032" cy="2673532"/>
          </a:xfrm>
        </p:grpSpPr>
        <p:grpSp>
          <p:nvGrpSpPr>
            <p:cNvPr id="37" name="Group 36"/>
            <p:cNvGrpSpPr/>
            <p:nvPr/>
          </p:nvGrpSpPr>
          <p:grpSpPr>
            <a:xfrm>
              <a:off x="3835400" y="1365250"/>
              <a:ext cx="2298700" cy="1625600"/>
              <a:chOff x="2584450" y="1644650"/>
              <a:chExt cx="2298700" cy="162560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2584450" y="1657350"/>
                <a:ext cx="2298700" cy="16129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844800" y="1644650"/>
                <a:ext cx="0" cy="160020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3117850" y="1651000"/>
                <a:ext cx="0" cy="160020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378200" y="1657350"/>
                <a:ext cx="0" cy="160020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3619500" y="1657350"/>
                <a:ext cx="0" cy="160020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3638550" y="1581150"/>
              <a:ext cx="2298700" cy="1625600"/>
              <a:chOff x="2584450" y="1644650"/>
              <a:chExt cx="2298700" cy="16256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2584450" y="1657350"/>
                <a:ext cx="2298700" cy="16129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2844800" y="1644650"/>
                <a:ext cx="0" cy="1600200"/>
              </a:xfrm>
              <a:prstGeom prst="line">
                <a:avLst/>
              </a:prstGeom>
              <a:ln w="12700">
                <a:solidFill>
                  <a:schemeClr val="accent6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117850" y="1651000"/>
                <a:ext cx="0" cy="1600200"/>
              </a:xfrm>
              <a:prstGeom prst="line">
                <a:avLst/>
              </a:prstGeom>
              <a:ln w="12700">
                <a:solidFill>
                  <a:schemeClr val="accent6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378200" y="1657350"/>
                <a:ext cx="0" cy="1600200"/>
              </a:xfrm>
              <a:prstGeom prst="line">
                <a:avLst/>
              </a:prstGeom>
              <a:ln w="12700">
                <a:solidFill>
                  <a:schemeClr val="accent6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619500" y="1657350"/>
                <a:ext cx="0" cy="1600200"/>
              </a:xfrm>
              <a:prstGeom prst="line">
                <a:avLst/>
              </a:prstGeom>
              <a:ln w="12700">
                <a:solidFill>
                  <a:schemeClr val="accent6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3429000" y="1771650"/>
              <a:ext cx="2298700" cy="1625600"/>
              <a:chOff x="2584450" y="1644650"/>
              <a:chExt cx="2298700" cy="16256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584450" y="1657350"/>
                <a:ext cx="2298700" cy="16129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2844800" y="1644650"/>
                <a:ext cx="0" cy="1600200"/>
              </a:xfrm>
              <a:prstGeom prst="line">
                <a:avLst/>
              </a:prstGeom>
              <a:ln w="12700">
                <a:solidFill>
                  <a:schemeClr val="accent2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117850" y="1651000"/>
                <a:ext cx="0" cy="1600200"/>
              </a:xfrm>
              <a:prstGeom prst="line">
                <a:avLst/>
              </a:prstGeom>
              <a:ln w="12700">
                <a:solidFill>
                  <a:schemeClr val="accent2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378200" y="1657350"/>
                <a:ext cx="0" cy="1600200"/>
              </a:xfrm>
              <a:prstGeom prst="line">
                <a:avLst/>
              </a:prstGeom>
              <a:ln w="12700">
                <a:solidFill>
                  <a:schemeClr val="accent2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619500" y="1657350"/>
                <a:ext cx="0" cy="1600200"/>
              </a:xfrm>
              <a:prstGeom prst="line">
                <a:avLst/>
              </a:prstGeom>
              <a:ln w="12700">
                <a:solidFill>
                  <a:schemeClr val="accent2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219450" y="1981200"/>
              <a:ext cx="2298700" cy="1625600"/>
              <a:chOff x="2584450" y="1644650"/>
              <a:chExt cx="2298700" cy="16256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584450" y="1657350"/>
                <a:ext cx="2298700" cy="16129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844800" y="1644650"/>
                <a:ext cx="0" cy="160020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117850" y="1651000"/>
                <a:ext cx="0" cy="160020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378200" y="1657350"/>
                <a:ext cx="0" cy="160020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619500" y="1657350"/>
                <a:ext cx="0" cy="160020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6" name="TextBox 455"/>
            <p:cNvSpPr txBox="1"/>
            <p:nvPr/>
          </p:nvSpPr>
          <p:spPr>
            <a:xfrm rot="2700000">
              <a:off x="2228552" y="1746249"/>
              <a:ext cx="9800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2"/>
                  </a:solidFill>
                </a:rPr>
                <a:t>Obs. Value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 rot="2700000">
              <a:off x="2448883" y="1562099"/>
              <a:ext cx="9457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4"/>
                  </a:solidFill>
                </a:rPr>
                <a:t>Obs. Error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 rot="2700000">
              <a:off x="2767055" y="1409699"/>
              <a:ext cx="8174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2"/>
                  </a:solidFill>
                </a:rPr>
                <a:t>QC flags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2700000">
              <a:off x="3197978" y="1289049"/>
              <a:ext cx="5778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6"/>
                  </a:solidFill>
                </a:rPr>
                <a:t>H(</a:t>
              </a:r>
              <a:r>
                <a:rPr lang="en-US" sz="1200" b="1" dirty="0" err="1">
                  <a:solidFill>
                    <a:schemeClr val="accent6"/>
                  </a:solidFill>
                </a:rPr>
                <a:t>x</a:t>
              </a:r>
              <a:r>
                <a:rPr lang="en-US" sz="1800" b="1" baseline="-25000" dirty="0" err="1">
                  <a:solidFill>
                    <a:schemeClr val="accent6"/>
                  </a:solidFill>
                </a:rPr>
                <a:t>b</a:t>
              </a:r>
              <a:r>
                <a:rPr lang="en-US" sz="1200" b="1" dirty="0">
                  <a:solidFill>
                    <a:schemeClr val="accent6"/>
                  </a:solidFill>
                </a:rPr>
                <a:t>)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 rot="2700000">
              <a:off x="3392685" y="1079499"/>
              <a:ext cx="5694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3"/>
                  </a:solidFill>
                </a:rPr>
                <a:t>H(</a:t>
              </a:r>
              <a:r>
                <a:rPr lang="en-US" sz="1200" b="1" dirty="0" err="1">
                  <a:solidFill>
                    <a:schemeClr val="accent3"/>
                  </a:solidFill>
                </a:rPr>
                <a:t>x</a:t>
              </a:r>
              <a:r>
                <a:rPr lang="en-US" sz="1800" b="1" baseline="-25000" dirty="0" err="1">
                  <a:solidFill>
                    <a:schemeClr val="accent3"/>
                  </a:solidFill>
                </a:rPr>
                <a:t>a</a:t>
              </a:r>
              <a:r>
                <a:rPr lang="en-US" sz="1200" b="1" dirty="0">
                  <a:solidFill>
                    <a:schemeClr val="accent3"/>
                  </a:solidFill>
                </a:rPr>
                <a:t>)</a:t>
              </a:r>
            </a:p>
          </p:txBody>
        </p:sp>
      </p:grpSp>
      <p:sp>
        <p:nvSpPr>
          <p:cNvPr id="411" name="Google Shape;411;p48"/>
          <p:cNvSpPr txBox="1">
            <a:spLocks noGrp="1"/>
          </p:cNvSpPr>
          <p:nvPr>
            <p:ph type="title"/>
          </p:nvPr>
        </p:nvSpPr>
        <p:spPr>
          <a:xfrm>
            <a:off x="238133" y="1"/>
            <a:ext cx="7597500" cy="68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 dirty="0">
                <a:solidFill>
                  <a:srgbClr val="FFFFFF"/>
                </a:solidFill>
              </a:rPr>
              <a:t>Access to Observations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450" name="Google Shape;450;p48"/>
          <p:cNvSpPr txBox="1"/>
          <p:nvPr/>
        </p:nvSpPr>
        <p:spPr>
          <a:xfrm>
            <a:off x="6438910" y="844513"/>
            <a:ext cx="2567499" cy="3746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Uniform view               and interface for observation data access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Interface for Observation Data Access based on this abstract view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Abstract representation, not necessarily actual storage structure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03550" y="2048621"/>
            <a:ext cx="2298700" cy="1625600"/>
            <a:chOff x="2984500" y="1835150"/>
            <a:chExt cx="2298700" cy="1625600"/>
          </a:xfrm>
        </p:grpSpPr>
        <p:sp>
          <p:nvSpPr>
            <p:cNvPr id="4" name="Rectangle 3"/>
            <p:cNvSpPr/>
            <p:nvPr/>
          </p:nvSpPr>
          <p:spPr>
            <a:xfrm>
              <a:off x="2984500" y="1847850"/>
              <a:ext cx="2298700" cy="161290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chemeClr val="tx1"/>
                  </a:solidFill>
                </a:rPr>
                <a:t>T   U   V  Q  </a:t>
              </a:r>
              <a:r>
                <a:rPr lang="mr-IN" dirty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244850" y="1835150"/>
              <a:ext cx="0" cy="1600200"/>
            </a:xfrm>
            <a:prstGeom prst="line">
              <a:avLst/>
            </a:prstGeom>
            <a:ln w="12700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517900" y="1841500"/>
              <a:ext cx="0" cy="1600200"/>
            </a:xfrm>
            <a:prstGeom prst="line">
              <a:avLst/>
            </a:prstGeom>
            <a:ln w="12700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778250" y="1847850"/>
              <a:ext cx="0" cy="1600200"/>
            </a:xfrm>
            <a:prstGeom prst="line">
              <a:avLst/>
            </a:prstGeom>
            <a:ln w="12700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019550" y="1847850"/>
              <a:ext cx="0" cy="1600200"/>
            </a:xfrm>
            <a:prstGeom prst="line">
              <a:avLst/>
            </a:prstGeom>
            <a:ln w="12700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1181100" y="2062958"/>
            <a:ext cx="1536700" cy="1612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rtlCol="0" anchor="t"/>
          <a:lstStyle/>
          <a:p>
            <a:r>
              <a:rPr lang="en-US" sz="1100" dirty="0">
                <a:solidFill>
                  <a:schemeClr val="tx1"/>
                </a:solidFill>
              </a:rPr>
              <a:t>Latitude</a:t>
            </a:r>
          </a:p>
          <a:p>
            <a:r>
              <a:rPr lang="en-US" sz="1100" dirty="0">
                <a:solidFill>
                  <a:schemeClr val="tx1"/>
                </a:solidFill>
              </a:rPr>
              <a:t>Longitude</a:t>
            </a:r>
          </a:p>
          <a:p>
            <a:r>
              <a:rPr lang="en-US" sz="1100" dirty="0">
                <a:solidFill>
                  <a:schemeClr val="tx1"/>
                </a:solidFill>
              </a:rPr>
              <a:t>Height</a:t>
            </a:r>
          </a:p>
          <a:p>
            <a:r>
              <a:rPr lang="en-US" sz="1100" dirty="0" err="1">
                <a:solidFill>
                  <a:schemeClr val="tx1"/>
                </a:solidFill>
              </a:rPr>
              <a:t>DateTime</a:t>
            </a:r>
            <a:endParaRPr lang="en-US" sz="1100" dirty="0">
              <a:solidFill>
                <a:schemeClr val="tx1"/>
              </a:solidFill>
            </a:endParaRPr>
          </a:p>
          <a:p>
            <a:r>
              <a:rPr lang="en-US" sz="1100" dirty="0">
                <a:solidFill>
                  <a:schemeClr val="tx1"/>
                </a:solidFill>
              </a:rPr>
              <a:t>Station ID</a:t>
            </a:r>
          </a:p>
          <a:p>
            <a:r>
              <a:rPr lang="mr-IN" sz="1100" dirty="0">
                <a:solidFill>
                  <a:schemeClr val="tx1"/>
                </a:solidFill>
              </a:rPr>
              <a:t>…</a:t>
            </a:r>
            <a:endParaRPr lang="en-US" sz="1100" dirty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003550" y="2054971"/>
            <a:ext cx="2298700" cy="1625600"/>
            <a:chOff x="2832100" y="1689100"/>
            <a:chExt cx="2298700" cy="1625600"/>
          </a:xfrm>
        </p:grpSpPr>
        <p:sp>
          <p:nvSpPr>
            <p:cNvPr id="45" name="Rectangle 44"/>
            <p:cNvSpPr/>
            <p:nvPr/>
          </p:nvSpPr>
          <p:spPr>
            <a:xfrm>
              <a:off x="2832100" y="1701800"/>
              <a:ext cx="2298700" cy="161290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36000" rtlCol="0" anchor="t"/>
            <a:lstStyle/>
            <a:p>
              <a:r>
                <a:rPr lang="en-US" sz="1000" dirty="0">
                  <a:solidFill>
                    <a:schemeClr val="tx1"/>
                  </a:solidFill>
                </a:rPr>
                <a:t>Ch1 Ch2 Ch3 Ch4 Ch5  </a:t>
              </a:r>
              <a:r>
                <a:rPr lang="mr-IN" sz="1000" dirty="0">
                  <a:solidFill>
                    <a:schemeClr val="tx1"/>
                  </a:solidFill>
                </a:rPr>
                <a:t>…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3092450" y="1689100"/>
              <a:ext cx="0" cy="1600200"/>
            </a:xfrm>
            <a:prstGeom prst="line">
              <a:avLst/>
            </a:prstGeom>
            <a:ln w="12700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365500" y="1695450"/>
              <a:ext cx="0" cy="1600200"/>
            </a:xfrm>
            <a:prstGeom prst="line">
              <a:avLst/>
            </a:prstGeom>
            <a:ln w="12700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625850" y="1701800"/>
              <a:ext cx="0" cy="1600200"/>
            </a:xfrm>
            <a:prstGeom prst="line">
              <a:avLst/>
            </a:prstGeom>
            <a:ln w="12700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867150" y="1701800"/>
              <a:ext cx="0" cy="1600200"/>
            </a:xfrm>
            <a:prstGeom prst="line">
              <a:avLst/>
            </a:prstGeom>
            <a:ln w="12700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2" name="Group 451"/>
          <p:cNvGrpSpPr/>
          <p:nvPr/>
        </p:nvGrpSpPr>
        <p:grpSpPr>
          <a:xfrm>
            <a:off x="3003550" y="3964535"/>
            <a:ext cx="2298700" cy="579636"/>
            <a:chOff x="2984500" y="3751064"/>
            <a:chExt cx="2298700" cy="579636"/>
          </a:xfrm>
        </p:grpSpPr>
        <p:sp>
          <p:nvSpPr>
            <p:cNvPr id="51" name="Rectangle 50"/>
            <p:cNvSpPr/>
            <p:nvPr/>
          </p:nvSpPr>
          <p:spPr>
            <a:xfrm>
              <a:off x="2984500" y="3751064"/>
              <a:ext cx="2298700" cy="5796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36000" rtlCol="0" anchor="t"/>
            <a:lstStyle/>
            <a:p>
              <a:r>
                <a:rPr lang="en-US" sz="1000" dirty="0">
                  <a:solidFill>
                    <a:schemeClr val="tx1"/>
                  </a:solidFill>
                </a:rPr>
                <a:t> Channel frequencies</a:t>
              </a:r>
            </a:p>
            <a:p>
              <a:r>
                <a:rPr lang="en-GB" sz="1000" dirty="0">
                  <a:solidFill>
                    <a:schemeClr val="tx1"/>
                  </a:solidFill>
                </a:rPr>
                <a:t> </a:t>
              </a:r>
              <a:r>
                <a:rPr lang="mr-IN" sz="1000" dirty="0">
                  <a:solidFill>
                    <a:schemeClr val="tx1"/>
                  </a:solidFill>
                </a:rPr>
                <a:t>…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448" name="Straight Connector 447"/>
            <p:cNvCxnSpPr/>
            <p:nvPr/>
          </p:nvCxnSpPr>
          <p:spPr>
            <a:xfrm flipV="1">
              <a:off x="3003550" y="3949700"/>
              <a:ext cx="2273300" cy="1270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4" name="Straight Connector 453"/>
          <p:cNvCxnSpPr/>
          <p:nvPr/>
        </p:nvCxnSpPr>
        <p:spPr>
          <a:xfrm>
            <a:off x="1352550" y="2054971"/>
            <a:ext cx="6350" cy="160655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530350" y="2067671"/>
            <a:ext cx="6350" cy="160655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689100" y="2067671"/>
            <a:ext cx="6350" cy="160655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847850" y="2061321"/>
            <a:ext cx="6350" cy="160655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012950" y="2067671"/>
            <a:ext cx="6350" cy="160655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7" name="TextBox 456"/>
          <p:cNvSpPr txBox="1"/>
          <p:nvPr/>
        </p:nvSpPr>
        <p:spPr>
          <a:xfrm>
            <a:off x="1549627" y="3961450"/>
            <a:ext cx="1166215" cy="5539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Obs. type</a:t>
            </a:r>
          </a:p>
          <a:p>
            <a:r>
              <a:rPr lang="en-US" sz="1000" dirty="0"/>
              <a:t>Experiment Id</a:t>
            </a:r>
          </a:p>
          <a:p>
            <a:r>
              <a:rPr lang="mr-IN" sz="1000" dirty="0"/>
              <a:t>…</a:t>
            </a:r>
            <a:endParaRPr lang="en-US" sz="1000" dirty="0"/>
          </a:p>
        </p:txBody>
      </p:sp>
      <p:cxnSp>
        <p:nvCxnSpPr>
          <p:cNvPr id="461" name="Straight Arrow Connector 460"/>
          <p:cNvCxnSpPr/>
          <p:nvPr/>
        </p:nvCxnSpPr>
        <p:spPr>
          <a:xfrm>
            <a:off x="3003402" y="4712209"/>
            <a:ext cx="269986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4" name="TextBox 463"/>
          <p:cNvSpPr txBox="1"/>
          <p:nvPr/>
        </p:nvSpPr>
        <p:spPr>
          <a:xfrm>
            <a:off x="4768711" y="4690787"/>
            <a:ext cx="839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Variables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 flipH="1" flipV="1">
            <a:off x="183719" y="1229967"/>
            <a:ext cx="632" cy="24605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12470" y="1174375"/>
            <a:ext cx="369332" cy="75109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dirty="0"/>
              <a:t>Locations</a:t>
            </a:r>
          </a:p>
        </p:txBody>
      </p:sp>
      <p:grpSp>
        <p:nvGrpSpPr>
          <p:cNvPr id="468" name="Group 467"/>
          <p:cNvGrpSpPr/>
          <p:nvPr/>
        </p:nvGrpSpPr>
        <p:grpSpPr>
          <a:xfrm>
            <a:off x="379456" y="2123220"/>
            <a:ext cx="781250" cy="991632"/>
            <a:chOff x="379456" y="2123220"/>
            <a:chExt cx="781250" cy="991632"/>
          </a:xfrm>
        </p:grpSpPr>
        <p:sp>
          <p:nvSpPr>
            <p:cNvPr id="86" name="Google Shape;445;p48"/>
            <p:cNvSpPr/>
            <p:nvPr/>
          </p:nvSpPr>
          <p:spPr>
            <a:xfrm>
              <a:off x="1069806" y="2334794"/>
              <a:ext cx="90900" cy="482400"/>
            </a:xfrm>
            <a:prstGeom prst="leftBrace">
              <a:avLst>
                <a:gd name="adj1" fmla="val 87582"/>
                <a:gd name="adj2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44;p48"/>
            <p:cNvSpPr txBox="1"/>
            <p:nvPr/>
          </p:nvSpPr>
          <p:spPr>
            <a:xfrm>
              <a:off x="379456" y="2123220"/>
              <a:ext cx="752700" cy="9916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ea typeface="Calibri"/>
                  <a:sym typeface="Calibri"/>
                </a:rPr>
                <a:t>Group by</a:t>
              </a:r>
              <a:endParaRPr sz="1100" dirty="0">
                <a:ea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ea typeface="Calibri"/>
                  <a:sym typeface="Calibri"/>
                </a:rPr>
                <a:t>- flight</a:t>
              </a:r>
              <a:endParaRPr sz="1100" dirty="0">
                <a:ea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ea typeface="Calibri"/>
                  <a:sym typeface="Calibri"/>
                </a:rPr>
                <a:t>- ascent</a:t>
              </a:r>
              <a:endParaRPr sz="1100" dirty="0">
                <a:ea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ea typeface="Calibri"/>
                  <a:sym typeface="Calibri"/>
                </a:rPr>
                <a:t>- station</a:t>
              </a:r>
              <a:endParaRPr sz="1100" dirty="0">
                <a:ea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ea typeface="Calibri"/>
                  <a:sym typeface="Calibri"/>
                </a:rPr>
                <a:t>...</a:t>
              </a:r>
              <a:endParaRPr sz="1100" dirty="0">
                <a:ea typeface="Calibri"/>
                <a:sym typeface="Calibri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IODA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JEDI Academy, November, 2020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66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Variable Naming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421"/>
            <a:ext cx="8229600" cy="255358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IODA schematic consists of tables containing variables</a:t>
            </a:r>
          </a:p>
          <a:p>
            <a:r>
              <a:rPr lang="en-US" dirty="0"/>
              <a:t>The names of the tables are referred to as Groups</a:t>
            </a:r>
          </a:p>
          <a:p>
            <a:pPr lvl="1"/>
            <a:r>
              <a:rPr lang="en-US" dirty="0" err="1"/>
              <a:t>ObsValue</a:t>
            </a:r>
            <a:r>
              <a:rPr lang="en-US" dirty="0"/>
              <a:t>, </a:t>
            </a:r>
            <a:r>
              <a:rPr lang="en-US" dirty="0" err="1"/>
              <a:t>ObsError</a:t>
            </a:r>
            <a:r>
              <a:rPr lang="en-US" dirty="0"/>
              <a:t>, </a:t>
            </a:r>
            <a:r>
              <a:rPr lang="en-US" dirty="0" err="1"/>
              <a:t>PreQC</a:t>
            </a:r>
            <a:r>
              <a:rPr lang="en-US" dirty="0"/>
              <a:t>, </a:t>
            </a:r>
            <a:r>
              <a:rPr lang="en-US" dirty="0" err="1"/>
              <a:t>HofX</a:t>
            </a:r>
            <a:r>
              <a:rPr lang="en-US" dirty="0"/>
              <a:t>, </a:t>
            </a:r>
            <a:r>
              <a:rPr lang="en-US" dirty="0" err="1"/>
              <a:t>MetaDat</a:t>
            </a:r>
            <a:r>
              <a:rPr lang="en-US" dirty="0"/>
              <a:t>, etc.</a:t>
            </a:r>
          </a:p>
          <a:p>
            <a:r>
              <a:rPr lang="en-US" dirty="0"/>
              <a:t>A specific variable is denoted by a group name plus a variable name</a:t>
            </a:r>
          </a:p>
          <a:p>
            <a:pPr lvl="1"/>
            <a:r>
              <a:rPr lang="en-US" dirty="0"/>
              <a:t>Two styles of specifying these pairs</a:t>
            </a:r>
          </a:p>
          <a:p>
            <a:pPr lvl="2"/>
            <a:r>
              <a:rPr lang="en-US" dirty="0"/>
              <a:t>Group, Variable</a:t>
            </a:r>
          </a:p>
          <a:p>
            <a:pPr lvl="2"/>
            <a:r>
              <a:rPr lang="en-US" dirty="0" err="1"/>
              <a:t>Variable@Group</a:t>
            </a:r>
            <a:endParaRPr lang="en-US" dirty="0"/>
          </a:p>
          <a:p>
            <a:r>
              <a:rPr lang="en-US" dirty="0"/>
              <a:t>JCSDA OBS project is working on defining a consistent naming convention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IODA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643026"/>
              </p:ext>
            </p:extLst>
          </p:nvPr>
        </p:nvGraphicFramePr>
        <p:xfrm>
          <a:off x="1170039" y="3519948"/>
          <a:ext cx="6732812" cy="1209369"/>
        </p:xfrm>
        <a:graphic>
          <a:graphicData uri="http://schemas.openxmlformats.org/drawingml/2006/table">
            <a:tbl>
              <a:tblPr firstRow="1" bandRow="1">
                <a:tableStyleId>{2A663ECC-8C5C-4C5F-A1C8-A0C30C73B1C4}</a:tableStyleId>
              </a:tblPr>
              <a:tblGrid>
                <a:gridCol w="3366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6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835">
                <a:tc>
                  <a:txBody>
                    <a:bodyPr/>
                    <a:lstStyle/>
                    <a:p>
                      <a:r>
                        <a:rPr lang="en-US" sz="1200" dirty="0"/>
                        <a:t>Group, 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Variable@Group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178">
                <a:tc>
                  <a:txBody>
                    <a:bodyPr/>
                    <a:lstStyle/>
                    <a:p>
                      <a:r>
                        <a:rPr lang="en-US" sz="1200" dirty="0" err="1"/>
                        <a:t>MetaData</a:t>
                      </a:r>
                      <a:r>
                        <a:rPr lang="en-US" sz="1200" dirty="0"/>
                        <a:t>, 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latitude@MetaData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178">
                <a:tc>
                  <a:txBody>
                    <a:bodyPr/>
                    <a:lstStyle/>
                    <a:p>
                      <a:r>
                        <a:rPr lang="en-US" sz="1200" dirty="0" err="1"/>
                        <a:t>ObsValue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air_temperature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air_temperature@ObsValue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178">
                <a:tc>
                  <a:txBody>
                    <a:bodyPr/>
                    <a:lstStyle/>
                    <a:p>
                      <a:r>
                        <a:rPr lang="en-US" sz="1200" dirty="0" err="1"/>
                        <a:t>HofX</a:t>
                      </a:r>
                      <a:r>
                        <a:rPr lang="en-US" sz="1200" dirty="0"/>
                        <a:t>,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brightness_temperature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brightness_temperature@HofX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B940BC7-5263-7F47-BD62-BCD31AE6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JEDI Academy, November, 2020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E401E24-3F7E-B541-AFAD-436B1AD4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23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IODA Requirements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781590"/>
              </p:ext>
            </p:extLst>
          </p:nvPr>
        </p:nvGraphicFramePr>
        <p:xfrm>
          <a:off x="180110" y="884973"/>
          <a:ext cx="8757413" cy="3999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8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592">
                <a:tc>
                  <a:txBody>
                    <a:bodyPr/>
                    <a:lstStyle/>
                    <a:p>
                      <a:r>
                        <a:rPr lang="en-US" sz="1000" dirty="0"/>
                        <a:t>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IODA 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592">
                <a:tc>
                  <a:txBody>
                    <a:bodyPr/>
                    <a:lstStyle/>
                    <a:p>
                      <a:r>
                        <a:rPr lang="en-US" sz="1000" dirty="0"/>
                        <a:t>Flexible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Currently handles conventional, radiance, </a:t>
                      </a:r>
                      <a:r>
                        <a:rPr lang="en-US" sz="1000" dirty="0" err="1"/>
                        <a:t>chemisty</a:t>
                      </a:r>
                      <a:r>
                        <a:rPr lang="en-US" sz="1000" dirty="0"/>
                        <a:t>, GNSSRO, GSI, land, and marine </a:t>
                      </a:r>
                      <a:r>
                        <a:rPr lang="en-US" sz="1000" dirty="0" err="1"/>
                        <a:t>obs</a:t>
                      </a:r>
                      <a:r>
                        <a:rPr lang="en-US" sz="1000" dirty="0"/>
                        <a:t> types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321">
                <a:tc>
                  <a:txBody>
                    <a:bodyPr/>
                    <a:lstStyle/>
                    <a:p>
                      <a:r>
                        <a:rPr lang="en-US" sz="1000" dirty="0"/>
                        <a:t>Access to data and meta</a:t>
                      </a:r>
                      <a:r>
                        <a:rPr lang="en-US" sz="1000" baseline="0" dirty="0"/>
                        <a:t> data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Providing </a:t>
                      </a:r>
                      <a:r>
                        <a:rPr lang="en-US" sz="1000" baseline="0" dirty="0"/>
                        <a:t>support for ~</a:t>
                      </a:r>
                      <a:r>
                        <a:rPr lang="en-US" sz="1000" dirty="0"/>
                        <a:t>20 filter operations (constructed from generic filter ops in UFO), plus support for </a:t>
                      </a:r>
                      <a:r>
                        <a:rPr lang="en-US" sz="1000" dirty="0" err="1"/>
                        <a:t>obs</a:t>
                      </a:r>
                      <a:r>
                        <a:rPr lang="en-US" sz="1000" dirty="0"/>
                        <a:t> operators for the ~30 </a:t>
                      </a:r>
                      <a:r>
                        <a:rPr lang="en-US" sz="1000" dirty="0" err="1"/>
                        <a:t>obs</a:t>
                      </a:r>
                      <a:r>
                        <a:rPr lang="en-US" sz="1000" dirty="0"/>
                        <a:t> types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592">
                <a:tc>
                  <a:txBody>
                    <a:bodyPr/>
                    <a:lstStyle/>
                    <a:p>
                      <a:r>
                        <a:rPr lang="en-US" sz="1000" dirty="0"/>
                        <a:t>Efficient I/O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Running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larger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 DA runs using 10s of millions of observations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592">
                <a:tc>
                  <a:txBody>
                    <a:bodyPr/>
                    <a:lstStyle/>
                    <a:p>
                      <a:r>
                        <a:rPr lang="en-US" sz="1000" dirty="0"/>
                        <a:t>Efficient compression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This is work in progress, compression is adequate but not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1049">
                <a:tc>
                  <a:txBody>
                    <a:bodyPr/>
                    <a:lstStyle/>
                    <a:p>
                      <a:r>
                        <a:rPr lang="en-US" sz="1000" dirty="0"/>
                        <a:t>Portable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/>
                        <a:t>GNU, Intel and Clang compilers; </a:t>
                      </a:r>
                      <a:r>
                        <a:rPr lang="en-US" sz="1000" baseline="0" dirty="0" err="1"/>
                        <a:t>OpenMPI</a:t>
                      </a:r>
                      <a:r>
                        <a:rPr lang="en-US" sz="1000" baseline="0" dirty="0"/>
                        <a:t>, MPICH2, IMPI MPI implementations</a:t>
                      </a:r>
                    </a:p>
                    <a:p>
                      <a:r>
                        <a:rPr lang="en-US" sz="1000" baseline="0" dirty="0"/>
                        <a:t>Running on supercomputers (Hera, Discover, Cheyenne, S4), AWS EC2 instances, and on laptops (mac, </a:t>
                      </a:r>
                      <a:r>
                        <a:rPr lang="en-US" sz="1000" baseline="0" dirty="0" err="1"/>
                        <a:t>linux</a:t>
                      </a:r>
                      <a:r>
                        <a:rPr lang="en-US" sz="1000" baseline="0" dirty="0"/>
                        <a:t>)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592">
                <a:tc>
                  <a:txBody>
                    <a:bodyPr/>
                    <a:lstStyle/>
                    <a:p>
                      <a:r>
                        <a:rPr lang="en-US" sz="1000" dirty="0"/>
                        <a:t>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Installation/execution can be done behind firewalls. NRL is successfully operating in the mode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592">
                <a:tc>
                  <a:txBody>
                    <a:bodyPr/>
                    <a:lstStyle/>
                    <a:p>
                      <a:r>
                        <a:rPr lang="en-US" sz="1000" dirty="0"/>
                        <a:t>Support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Have capability to 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write </a:t>
                      </a:r>
                      <a:r>
                        <a:rPr lang="en-US" sz="1000" baseline="0" dirty="0" err="1">
                          <a:solidFill>
                            <a:schemeClr val="tx1"/>
                          </a:solidFill>
                        </a:rPr>
                        <a:t>netcdf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 giving access to a variety of diagnostic tools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321">
                <a:tc>
                  <a:txBody>
                    <a:bodyPr/>
                    <a:lstStyle/>
                    <a:p>
                      <a:r>
                        <a:rPr lang="en-US" sz="1000" dirty="0"/>
                        <a:t>Data import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Currently handle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Netcdf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, BUFR, GRIB, Marine binary profile and text file types, from various sources including GSI, NCEP, METAR, GODAS and GODAE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476">
                <a:tc>
                  <a:txBody>
                    <a:bodyPr/>
                    <a:lstStyle/>
                    <a:p>
                      <a:r>
                        <a:rPr lang="en-US" sz="1000" dirty="0"/>
                        <a:t>Ease</a:t>
                      </a:r>
                      <a:r>
                        <a:rPr lang="en-US" sz="1000" baseline="0" dirty="0"/>
                        <a:t> of use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US" sz="10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interface (get, put) for direct access by </a:t>
                      </a:r>
                      <a:r>
                        <a:rPr lang="en-US" sz="10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</a:t>
                      </a:r>
                      <a:r>
                        <a:rPr lang="en-US" sz="10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operators, and access via </a:t>
                      </a:r>
                      <a:r>
                        <a:rPr lang="en-US" sz="10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</a:t>
                      </a:r>
                      <a:r>
                        <a:rPr lang="en-US" sz="10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vectors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592">
                <a:tc>
                  <a:txBody>
                    <a:bodyPr/>
                    <a:lstStyle/>
                    <a:p>
                      <a:r>
                        <a:rPr lang="en-US" sz="1000" dirty="0"/>
                        <a:t>Reliability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Running larger DA runs using 10s of millions of observations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9321">
                <a:tc>
                  <a:txBody>
                    <a:bodyPr/>
                    <a:lstStyle/>
                    <a:p>
                      <a:r>
                        <a:rPr lang="en-US" sz="1000" dirty="0"/>
                        <a:t>Replicate existing functionality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GSI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 conversion path includes extraction of H(x) and filtering results from GSI runs for comparison with JEDI results, all </a:t>
                      </a:r>
                      <a:r>
                        <a:rPr lang="en-US" sz="1000" baseline="0" dirty="0" err="1">
                          <a:solidFill>
                            <a:schemeClr val="tx1"/>
                          </a:solidFill>
                        </a:rPr>
                        <a:t>obs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 assimilated by GSI have been converted for use in JEDI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IODA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JEDI Academy, November, 2020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5389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of IODA</a:t>
            </a:r>
          </a:p>
        </p:txBody>
      </p:sp>
      <p:sp>
        <p:nvSpPr>
          <p:cNvPr id="5" name="Magnetic Disk 4">
            <a:extLst>
              <a:ext uri="{FF2B5EF4-FFF2-40B4-BE49-F238E27FC236}">
                <a16:creationId xmlns:a16="http://schemas.microsoft.com/office/drawing/2014/main" id="{F7B2157B-6FA2-CF42-A2BB-2E56552CC115}"/>
              </a:ext>
            </a:extLst>
          </p:cNvPr>
          <p:cNvSpPr/>
          <p:nvPr/>
        </p:nvSpPr>
        <p:spPr>
          <a:xfrm>
            <a:off x="5037043" y="1930944"/>
            <a:ext cx="1045208" cy="1063915"/>
          </a:xfrm>
          <a:prstGeom prst="flowChartMagneticDisk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6" name="Magnetic Disk 5">
            <a:extLst>
              <a:ext uri="{FF2B5EF4-FFF2-40B4-BE49-F238E27FC236}">
                <a16:creationId xmlns:a16="http://schemas.microsoft.com/office/drawing/2014/main" id="{F7B2157B-6FA2-CF42-A2BB-2E56552CC115}"/>
              </a:ext>
            </a:extLst>
          </p:cNvPr>
          <p:cNvSpPr/>
          <p:nvPr/>
        </p:nvSpPr>
        <p:spPr>
          <a:xfrm>
            <a:off x="4896191" y="2082940"/>
            <a:ext cx="1045208" cy="1063915"/>
          </a:xfrm>
          <a:prstGeom prst="flowChartMagneticDisk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7" name="Magnetic Disk 6">
            <a:extLst>
              <a:ext uri="{FF2B5EF4-FFF2-40B4-BE49-F238E27FC236}">
                <a16:creationId xmlns:a16="http://schemas.microsoft.com/office/drawing/2014/main" id="{F7B2157B-6FA2-CF42-A2BB-2E56552CC115}"/>
              </a:ext>
            </a:extLst>
          </p:cNvPr>
          <p:cNvSpPr/>
          <p:nvPr/>
        </p:nvSpPr>
        <p:spPr>
          <a:xfrm>
            <a:off x="4745835" y="2234937"/>
            <a:ext cx="1045208" cy="1063915"/>
          </a:xfrm>
          <a:prstGeom prst="flowChartMagneticDisk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8" name="Magnetic Disk 7">
            <a:extLst>
              <a:ext uri="{FF2B5EF4-FFF2-40B4-BE49-F238E27FC236}">
                <a16:creationId xmlns:a16="http://schemas.microsoft.com/office/drawing/2014/main" id="{8FC9B5B3-8F97-5F4B-B2CB-EEF6EF727323}"/>
              </a:ext>
            </a:extLst>
          </p:cNvPr>
          <p:cNvSpPr/>
          <p:nvPr/>
        </p:nvSpPr>
        <p:spPr>
          <a:xfrm>
            <a:off x="180110" y="1298689"/>
            <a:ext cx="1177443" cy="892311"/>
          </a:xfrm>
          <a:prstGeom prst="flowChartMagneticDisk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NCEP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(BUFR)</a:t>
            </a:r>
          </a:p>
        </p:txBody>
      </p:sp>
      <p:sp>
        <p:nvSpPr>
          <p:cNvPr id="9" name="Magnetic Disk 8">
            <a:extLst>
              <a:ext uri="{FF2B5EF4-FFF2-40B4-BE49-F238E27FC236}">
                <a16:creationId xmlns:a16="http://schemas.microsoft.com/office/drawing/2014/main" id="{43E1468C-AA42-3349-9DEA-0E1AD30EA03F}"/>
              </a:ext>
            </a:extLst>
          </p:cNvPr>
          <p:cNvSpPr/>
          <p:nvPr/>
        </p:nvSpPr>
        <p:spPr>
          <a:xfrm>
            <a:off x="198751" y="2384759"/>
            <a:ext cx="1177443" cy="865977"/>
          </a:xfrm>
          <a:prstGeom prst="flowChartMagneticDisk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GODAE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(Binary)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B404C2-6180-5041-A77B-552A9239260B}"/>
              </a:ext>
            </a:extLst>
          </p:cNvPr>
          <p:cNvSpPr txBox="1"/>
          <p:nvPr/>
        </p:nvSpPr>
        <p:spPr>
          <a:xfrm>
            <a:off x="583739" y="4230412"/>
            <a:ext cx="439268" cy="490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…</a:t>
            </a:r>
          </a:p>
        </p:txBody>
      </p:sp>
      <p:sp>
        <p:nvSpPr>
          <p:cNvPr id="11" name="Magnetic Disk 10">
            <a:extLst>
              <a:ext uri="{FF2B5EF4-FFF2-40B4-BE49-F238E27FC236}">
                <a16:creationId xmlns:a16="http://schemas.microsoft.com/office/drawing/2014/main" id="{F7B2157B-6FA2-CF42-A2BB-2E56552CC115}"/>
              </a:ext>
            </a:extLst>
          </p:cNvPr>
          <p:cNvSpPr/>
          <p:nvPr/>
        </p:nvSpPr>
        <p:spPr>
          <a:xfrm>
            <a:off x="198751" y="3444066"/>
            <a:ext cx="1177443" cy="857054"/>
          </a:xfrm>
          <a:prstGeom prst="flowChartMagneticDisk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Met Office</a:t>
            </a:r>
          </a:p>
          <a:p>
            <a:pPr algn="ctr"/>
            <a:r>
              <a:rPr lang="en-US" dirty="0">
                <a:solidFill>
                  <a:schemeClr val="accent6"/>
                </a:solidFill>
              </a:rPr>
              <a:t>(ODB)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93214" y="1160206"/>
            <a:ext cx="2522120" cy="353714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ioda</a:t>
            </a:r>
            <a:r>
              <a:rPr lang="en-US" sz="2400" dirty="0">
                <a:solidFill>
                  <a:schemeClr val="tx1"/>
                </a:solidFill>
              </a:rPr>
              <a:t>-converters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39548" y="1160206"/>
            <a:ext cx="2157830" cy="356911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ioda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Snip Same Side Corner Rectangle 13"/>
          <p:cNvSpPr/>
          <p:nvPr/>
        </p:nvSpPr>
        <p:spPr>
          <a:xfrm>
            <a:off x="2100692" y="1692034"/>
            <a:ext cx="1196557" cy="446156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bufr2ioda</a:t>
            </a:r>
          </a:p>
        </p:txBody>
      </p:sp>
      <p:sp>
        <p:nvSpPr>
          <p:cNvPr id="15" name="Snip Same Side Corner Rectangle 14"/>
          <p:cNvSpPr/>
          <p:nvPr/>
        </p:nvSpPr>
        <p:spPr>
          <a:xfrm>
            <a:off x="2140775" y="2583299"/>
            <a:ext cx="1196557" cy="446156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profile2ioda</a:t>
            </a:r>
          </a:p>
        </p:txBody>
      </p:sp>
      <p:sp>
        <p:nvSpPr>
          <p:cNvPr id="16" name="Snip Same Side Corner Rectangle 15"/>
          <p:cNvSpPr/>
          <p:nvPr/>
        </p:nvSpPr>
        <p:spPr>
          <a:xfrm>
            <a:off x="2140775" y="3551592"/>
            <a:ext cx="1196557" cy="446156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odb2ioda</a:t>
            </a:r>
          </a:p>
        </p:txBody>
      </p:sp>
      <p:cxnSp>
        <p:nvCxnSpPr>
          <p:cNvPr id="17" name="Straight Arrow Connector 16"/>
          <p:cNvCxnSpPr>
            <a:cxnSpLocks/>
            <a:stCxn id="5" idx="4"/>
          </p:cNvCxnSpPr>
          <p:nvPr/>
        </p:nvCxnSpPr>
        <p:spPr>
          <a:xfrm>
            <a:off x="1357553" y="1744844"/>
            <a:ext cx="756875" cy="1861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8" idx="4"/>
            <a:endCxn id="14" idx="2"/>
          </p:cNvCxnSpPr>
          <p:nvPr/>
        </p:nvCxnSpPr>
        <p:spPr>
          <a:xfrm flipV="1">
            <a:off x="1376194" y="3774669"/>
            <a:ext cx="764581" cy="9792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4"/>
            <a:endCxn id="13" idx="2"/>
          </p:cNvCxnSpPr>
          <p:nvPr/>
        </p:nvCxnSpPr>
        <p:spPr>
          <a:xfrm flipV="1">
            <a:off x="1376194" y="2806377"/>
            <a:ext cx="764581" cy="1137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CB404C2-6180-5041-A77B-552A9239260B}"/>
              </a:ext>
            </a:extLst>
          </p:cNvPr>
          <p:cNvSpPr txBox="1"/>
          <p:nvPr/>
        </p:nvSpPr>
        <p:spPr>
          <a:xfrm>
            <a:off x="2516747" y="4015597"/>
            <a:ext cx="439268" cy="490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…</a:t>
            </a:r>
          </a:p>
        </p:txBody>
      </p:sp>
      <p:sp>
        <p:nvSpPr>
          <p:cNvPr id="21" name="Right Brace 20"/>
          <p:cNvSpPr/>
          <p:nvPr/>
        </p:nvSpPr>
        <p:spPr>
          <a:xfrm>
            <a:off x="3586743" y="1697177"/>
            <a:ext cx="407318" cy="2683675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cxnSpLocks/>
            <a:stCxn id="27" idx="1"/>
          </p:cNvCxnSpPr>
          <p:nvPr/>
        </p:nvCxnSpPr>
        <p:spPr>
          <a:xfrm flipV="1">
            <a:off x="3994061" y="3029454"/>
            <a:ext cx="619580" cy="956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agnetic Disk 22">
            <a:extLst>
              <a:ext uri="{FF2B5EF4-FFF2-40B4-BE49-F238E27FC236}">
                <a16:creationId xmlns:a16="http://schemas.microsoft.com/office/drawing/2014/main" id="{F7B2157B-6FA2-CF42-A2BB-2E56552CC115}"/>
              </a:ext>
            </a:extLst>
          </p:cNvPr>
          <p:cNvSpPr/>
          <p:nvPr/>
        </p:nvSpPr>
        <p:spPr>
          <a:xfrm>
            <a:off x="4613640" y="2374566"/>
            <a:ext cx="1045208" cy="1063915"/>
          </a:xfrm>
          <a:prstGeom prst="flowChartMagneticDisk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200" dirty="0">
                <a:solidFill>
                  <a:schemeClr val="accent4"/>
                </a:solidFill>
              </a:rPr>
              <a:t>Archive, File</a:t>
            </a:r>
          </a:p>
          <a:p>
            <a:pPr algn="ctr"/>
            <a:r>
              <a:rPr lang="en-US" sz="1200" dirty="0">
                <a:solidFill>
                  <a:schemeClr val="accent4"/>
                </a:solidFill>
              </a:rPr>
              <a:t>(IODA)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36604" y="3369647"/>
            <a:ext cx="1183767" cy="882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ObsSpace</a:t>
            </a:r>
            <a:r>
              <a:rPr lang="en-US" dirty="0"/>
              <a:t>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936603" y="2022771"/>
            <a:ext cx="1183767" cy="882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File Interface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IodaIO</a:t>
            </a:r>
            <a:r>
              <a:rPr lang="en-US" dirty="0"/>
              <a:t>)</a:t>
            </a: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6082251" y="2462902"/>
            <a:ext cx="854351" cy="1244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 flipH="1" flipV="1">
            <a:off x="7528487" y="2905519"/>
            <a:ext cx="1" cy="464128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0AFE1C3-E6BD-9146-8CE6-D33A6FFD759F}"/>
              </a:ext>
            </a:extLst>
          </p:cNvPr>
          <p:cNvCxnSpPr>
            <a:cxnSpLocks/>
          </p:cNvCxnSpPr>
          <p:nvPr/>
        </p:nvCxnSpPr>
        <p:spPr>
          <a:xfrm>
            <a:off x="5091090" y="3457965"/>
            <a:ext cx="11335" cy="53978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Magnetic Disk 28">
            <a:extLst>
              <a:ext uri="{FF2B5EF4-FFF2-40B4-BE49-F238E27FC236}">
                <a16:creationId xmlns:a16="http://schemas.microsoft.com/office/drawing/2014/main" id="{FAC3EBCC-F686-4244-8631-1EEA48B1F392}"/>
              </a:ext>
            </a:extLst>
          </p:cNvPr>
          <p:cNvSpPr/>
          <p:nvPr/>
        </p:nvSpPr>
        <p:spPr>
          <a:xfrm>
            <a:off x="4464746" y="4015585"/>
            <a:ext cx="1326299" cy="667935"/>
          </a:xfrm>
          <a:prstGeom prst="flowChartMagneticDisk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Diagnostics</a:t>
            </a:r>
          </a:p>
        </p:txBody>
      </p:sp>
      <p:sp>
        <p:nvSpPr>
          <p:cNvPr id="34" name="Date Placeholder 3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IODA</a:t>
            </a:r>
            <a:endParaRPr lang="en-US" dirty="0"/>
          </a:p>
        </p:txBody>
      </p:sp>
      <p:sp>
        <p:nvSpPr>
          <p:cNvPr id="35" name="Footer Placeholder 3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JEDI Academy, November, 2020</a:t>
            </a:r>
            <a:endParaRPr lang="en-US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13626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6238</TotalTime>
  <Words>1870</Words>
  <Application>Microsoft Macintosh PowerPoint</Application>
  <PresentationFormat>On-screen Show (16:9)</PresentationFormat>
  <Paragraphs>478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Arial Regular</vt:lpstr>
      <vt:lpstr>Arial Rounded MT Bold</vt:lpstr>
      <vt:lpstr>Calibri</vt:lpstr>
      <vt:lpstr>Cambria Math</vt:lpstr>
      <vt:lpstr>Courier</vt:lpstr>
      <vt:lpstr>Lucida Grande</vt:lpstr>
      <vt:lpstr>1_Office Theme</vt:lpstr>
      <vt:lpstr>The Joint Effort for Data assimilation Integration (JEDI)</vt:lpstr>
      <vt:lpstr>JEDI Overview</vt:lpstr>
      <vt:lpstr>Interface for Observation Data Access (IODA)</vt:lpstr>
      <vt:lpstr>Observation Data Handling</vt:lpstr>
      <vt:lpstr>Observation Data Flow with IODA</vt:lpstr>
      <vt:lpstr>Access to Observations</vt:lpstr>
      <vt:lpstr>Variable Naming</vt:lpstr>
      <vt:lpstr>IODA Requirements</vt:lpstr>
      <vt:lpstr>Current state of IODA</vt:lpstr>
      <vt:lpstr>Objects related to observations</vt:lpstr>
      <vt:lpstr>IODA Implements the ObsSpace Interface</vt:lpstr>
      <vt:lpstr>IODA-OOPS C++ Class Relationship</vt:lpstr>
      <vt:lpstr>IODA Class Structure</vt:lpstr>
      <vt:lpstr>Multiple Observation Spaces and Vectors</vt:lpstr>
      <vt:lpstr>IODA Data Flow</vt:lpstr>
      <vt:lpstr>Interface for Observation Data Access</vt:lpstr>
      <vt:lpstr>YAML: ObsSpace Initialization</vt:lpstr>
      <vt:lpstr>YAML: ObsSpace initialization from file</vt:lpstr>
      <vt:lpstr>YAML: Observation grouping, sorting</vt:lpstr>
      <vt:lpstr>YAML: Observation localization </vt:lpstr>
      <vt:lpstr>YAML: ObsSpace algorithmic initialization</vt:lpstr>
      <vt:lpstr>IODA Converters</vt:lpstr>
      <vt:lpstr>IODA Observations Types (so far)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Effort for Data assimilation Integration (JEDI)</dc:title>
  <dc:subject/>
  <dc:creator/>
  <cp:keywords/>
  <dc:description/>
  <cp:lastModifiedBy>Stephen Herbener</cp:lastModifiedBy>
  <cp:revision>113</cp:revision>
  <dcterms:modified xsi:type="dcterms:W3CDTF">2020-11-16T23:30:28Z</dcterms:modified>
  <cp:category/>
</cp:coreProperties>
</file>