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84" r:id="rId2"/>
    <p:sldId id="285" r:id="rId3"/>
    <p:sldId id="313" r:id="rId4"/>
    <p:sldId id="31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67"/>
    <p:restoredTop sz="92598" autoAdjust="0"/>
  </p:normalViewPr>
  <p:slideViewPr>
    <p:cSldViewPr snapToGrid="0" snapToObjects="1">
      <p:cViewPr varScale="1">
        <p:scale>
          <a:sx n="138" d="100"/>
          <a:sy n="138" d="100"/>
        </p:scale>
        <p:origin x="192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A09347-1563-D04C-9141-79A4C96F6D11}" type="datetimeFigureOut">
              <a:rPr lang="en-US" smtClean="0"/>
              <a:t>11/14/20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42FB3-68CF-A743-9122-6CCEE71EE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90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38103-557B-4D4D-B75E-486DAE7A7F73}" type="datetimeFigureOut">
              <a:rPr lang="en-US" smtClean="0"/>
              <a:t>11/14/20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3740-6ED1-F845-93BD-27C684B2C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10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38103-557B-4D4D-B75E-486DAE7A7F73}" type="datetimeFigureOut">
              <a:rPr lang="en-US" smtClean="0"/>
              <a:t>11/14/20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3740-6ED1-F845-93BD-27C684B2C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41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38103-557B-4D4D-B75E-486DAE7A7F73}" type="datetimeFigureOut">
              <a:rPr lang="en-US" smtClean="0"/>
              <a:t>11/14/20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3740-6ED1-F845-93BD-27C684B2C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3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38103-557B-4D4D-B75E-486DAE7A7F73}" type="datetimeFigureOut">
              <a:rPr lang="en-US" smtClean="0"/>
              <a:t>11/14/20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3740-6ED1-F845-93BD-27C684B2C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81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38103-557B-4D4D-B75E-486DAE7A7F73}" type="datetimeFigureOut">
              <a:rPr lang="en-US" smtClean="0"/>
              <a:t>11/14/20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3740-6ED1-F845-93BD-27C684B2C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030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38103-557B-4D4D-B75E-486DAE7A7F73}" type="datetimeFigureOut">
              <a:rPr lang="en-US" smtClean="0"/>
              <a:t>11/14/20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3740-6ED1-F845-93BD-27C684B2C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863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38103-557B-4D4D-B75E-486DAE7A7F73}" type="datetimeFigureOut">
              <a:rPr lang="en-US" smtClean="0"/>
              <a:t>11/14/20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3740-6ED1-F845-93BD-27C684B2C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32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38103-557B-4D4D-B75E-486DAE7A7F73}" type="datetimeFigureOut">
              <a:rPr lang="en-US" smtClean="0"/>
              <a:t>11/14/20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3740-6ED1-F845-93BD-27C684B2C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80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38103-557B-4D4D-B75E-486DAE7A7F73}" type="datetimeFigureOut">
              <a:rPr lang="en-US" smtClean="0"/>
              <a:t>11/14/20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3740-6ED1-F845-93BD-27C684B2C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414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38103-557B-4D4D-B75E-486DAE7A7F73}" type="datetimeFigureOut">
              <a:rPr lang="en-US" smtClean="0"/>
              <a:t>11/14/20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3740-6ED1-F845-93BD-27C684B2C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292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38103-557B-4D4D-B75E-486DAE7A7F73}" type="datetimeFigureOut">
              <a:rPr lang="en-US" smtClean="0"/>
              <a:t>11/14/20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3740-6ED1-F845-93BD-27C684B2C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13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06012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JCSDA_transp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913431" y="-1"/>
            <a:ext cx="1224000" cy="1224000"/>
          </a:xfrm>
          <a:prstGeom prst="rect">
            <a:avLst/>
          </a:prstGeom>
          <a:effectLst>
            <a:outerShdw blurRad="50800" dist="2032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38103-557B-4D4D-B75E-486DAE7A7F73}" type="datetimeFigureOut">
              <a:rPr lang="en-US" smtClean="0"/>
              <a:t>11/14/20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D3740-6ED1-F845-93BD-27C684B2C93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-1"/>
            <a:ext cx="7771088" cy="1059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77641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932158"/>
            <a:ext cx="7772400" cy="16675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en-US" sz="2400" dirty="0"/>
              <a:t>Joint Center for Satellite Data Assimilation (JCSDA)</a:t>
            </a:r>
          </a:p>
          <a:p>
            <a:pPr>
              <a:lnSpc>
                <a:spcPct val="130000"/>
              </a:lnSpc>
            </a:pPr>
            <a:r>
              <a:rPr lang="en-US" sz="2400" dirty="0"/>
              <a:t>16 </a:t>
            </a:r>
            <a:r>
              <a:rPr lang="mr-IN" sz="2400" dirty="0"/>
              <a:t>–</a:t>
            </a:r>
            <a:r>
              <a:rPr lang="en-US" sz="2400" dirty="0"/>
              <a:t> 20 November 2020</a:t>
            </a:r>
          </a:p>
          <a:p>
            <a:pPr>
              <a:lnSpc>
                <a:spcPct val="130000"/>
              </a:lnSpc>
            </a:pPr>
            <a:r>
              <a:rPr lang="en-US" sz="2800" dirty="0" err="1"/>
              <a:t>academy.jcsda.org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4832" y="4787613"/>
            <a:ext cx="6365818" cy="198755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62867" y="1214709"/>
            <a:ext cx="8357313" cy="1548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tx2"/>
                </a:solidFill>
              </a:rPr>
              <a:t>Joint Effort for Data assimilation Integration</a:t>
            </a:r>
          </a:p>
          <a:p>
            <a:endParaRPr lang="en-US" sz="1200" dirty="0">
              <a:solidFill>
                <a:schemeClr val="tx2"/>
              </a:solidFill>
            </a:endParaRPr>
          </a:p>
          <a:p>
            <a:r>
              <a:rPr lang="en-US" sz="3200" dirty="0">
                <a:solidFill>
                  <a:schemeClr val="tx2"/>
                </a:solidFill>
              </a:rPr>
              <a:t>JEDI Academy</a:t>
            </a:r>
          </a:p>
        </p:txBody>
      </p:sp>
    </p:spTree>
    <p:extLst>
      <p:ext uri="{BB962C8B-B14F-4D97-AF65-F5344CB8AC3E}">
        <p14:creationId xmlns:p14="http://schemas.microsoft.com/office/powerpoint/2010/main" val="3205150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32" y="1"/>
            <a:ext cx="7597557" cy="918558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is the JEDI Academy?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3869" y="1786812"/>
            <a:ext cx="8371853" cy="283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This JEDI Academy is aimed at code developers: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 marL="342900" indent="-342900">
              <a:lnSpc>
                <a:spcPct val="80000"/>
              </a:lnSpc>
              <a:buClr>
                <a:schemeClr val="tx2"/>
              </a:buClr>
              <a:buFont typeface="Lucida Grande"/>
              <a:buChar char="-"/>
            </a:pPr>
            <a:r>
              <a:rPr lang="en-US" sz="2400" dirty="0"/>
              <a:t>Not a DA training course</a:t>
            </a:r>
          </a:p>
          <a:p>
            <a:pPr marL="342900" indent="-342900">
              <a:lnSpc>
                <a:spcPct val="80000"/>
              </a:lnSpc>
              <a:buClr>
                <a:schemeClr val="tx2"/>
              </a:buClr>
              <a:buFont typeface="Lucida Grande"/>
              <a:buChar char="-"/>
            </a:pPr>
            <a:endParaRPr lang="en-US" sz="2400" dirty="0"/>
          </a:p>
          <a:p>
            <a:pPr marL="342900" indent="-342900">
              <a:lnSpc>
                <a:spcPct val="80000"/>
              </a:lnSpc>
              <a:buClr>
                <a:schemeClr val="tx2"/>
              </a:buClr>
              <a:buFont typeface="Lucida Grande"/>
              <a:buChar char="-"/>
            </a:pPr>
            <a:r>
              <a:rPr lang="en-US" sz="2400" dirty="0"/>
              <a:t>Not a training course for a finished, validated product</a:t>
            </a:r>
          </a:p>
          <a:p>
            <a:pPr marL="342900" indent="-342900">
              <a:lnSpc>
                <a:spcPct val="80000"/>
              </a:lnSpc>
              <a:buClr>
                <a:schemeClr val="tx2"/>
              </a:buClr>
              <a:buFont typeface="Lucida Grande"/>
              <a:buChar char="-"/>
            </a:pPr>
            <a:endParaRPr lang="en-US" sz="2400" dirty="0"/>
          </a:p>
          <a:p>
            <a:pPr marL="342900" indent="-342900">
              <a:lnSpc>
                <a:spcPct val="80000"/>
              </a:lnSpc>
              <a:buClr>
                <a:schemeClr val="tx2"/>
              </a:buClr>
              <a:buFont typeface="Lucida Grande"/>
              <a:buChar char="-"/>
            </a:pPr>
            <a:r>
              <a:rPr lang="en-US" sz="2400" dirty="0"/>
              <a:t>For people to contribute efficiently to the code/project</a:t>
            </a:r>
          </a:p>
          <a:p>
            <a:pPr>
              <a:lnSpc>
                <a:spcPct val="80000"/>
              </a:lnSpc>
              <a:buClr>
                <a:schemeClr val="tx2"/>
              </a:buClr>
            </a:pPr>
            <a:endParaRPr lang="en-US" sz="2400" dirty="0"/>
          </a:p>
          <a:p>
            <a:pPr marL="342900" indent="-342900">
              <a:lnSpc>
                <a:spcPct val="80000"/>
              </a:lnSpc>
              <a:buClr>
                <a:schemeClr val="tx2"/>
              </a:buClr>
              <a:buFont typeface="Lucida Grande"/>
              <a:buChar char="-"/>
            </a:pPr>
            <a:r>
              <a:rPr lang="en-US" sz="2400" dirty="0"/>
              <a:t>Should be interactive: practical sessions and ask questions</a:t>
            </a:r>
          </a:p>
        </p:txBody>
      </p:sp>
    </p:spTree>
    <p:extLst>
      <p:ext uri="{BB962C8B-B14F-4D97-AF65-F5344CB8AC3E}">
        <p14:creationId xmlns:p14="http://schemas.microsoft.com/office/powerpoint/2010/main" val="2167883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32" y="1"/>
            <a:ext cx="7597557" cy="918558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JEDI Academy Goals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3869" y="1678256"/>
            <a:ext cx="8371853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During this JEDI Academy, you will learn:</a:t>
            </a:r>
          </a:p>
          <a:p>
            <a:endParaRPr lang="en-US" sz="2400" dirty="0"/>
          </a:p>
          <a:p>
            <a:pPr marL="342900" indent="-342900">
              <a:buClr>
                <a:schemeClr val="tx2"/>
              </a:buClr>
              <a:buFont typeface="Lucida Grande"/>
              <a:buChar char="-"/>
            </a:pPr>
            <a:r>
              <a:rPr lang="en-US" sz="2400" dirty="0"/>
              <a:t>The main high level concepts behind JEDI</a:t>
            </a:r>
          </a:p>
          <a:p>
            <a:pPr marL="342900" indent="-342900">
              <a:buClr>
                <a:schemeClr val="tx2"/>
              </a:buClr>
              <a:buFont typeface="Lucida Grande"/>
              <a:buChar char="-"/>
            </a:pPr>
            <a:endParaRPr lang="en-US" dirty="0"/>
          </a:p>
          <a:p>
            <a:pPr marL="342900" indent="-342900">
              <a:buClr>
                <a:schemeClr val="tx2"/>
              </a:buClr>
              <a:buFont typeface="Lucida Grande"/>
              <a:buChar char="-"/>
            </a:pPr>
            <a:r>
              <a:rPr lang="en-US" sz="2400" dirty="0"/>
              <a:t>To work collaboratively in the JEDI environment</a:t>
            </a:r>
          </a:p>
          <a:p>
            <a:pPr>
              <a:buClr>
                <a:schemeClr val="tx2"/>
              </a:buClr>
            </a:pPr>
            <a:endParaRPr lang="en-US" dirty="0"/>
          </a:p>
          <a:p>
            <a:pPr marL="342900" indent="-342900">
              <a:buClr>
                <a:schemeClr val="tx2"/>
              </a:buClr>
              <a:buFont typeface="Lucida Grande"/>
              <a:buChar char="-"/>
            </a:pPr>
            <a:r>
              <a:rPr lang="en-US" sz="2400" dirty="0"/>
              <a:t>To work within an observation operator (UFO)</a:t>
            </a:r>
          </a:p>
          <a:p>
            <a:pPr marL="342900" indent="-342900">
              <a:buClr>
                <a:schemeClr val="tx2"/>
              </a:buClr>
              <a:buFont typeface="Lucida Grande"/>
              <a:buChar char="-"/>
            </a:pPr>
            <a:endParaRPr lang="en-US" dirty="0"/>
          </a:p>
          <a:p>
            <a:pPr marL="342900" indent="-342900">
              <a:buClr>
                <a:schemeClr val="tx2"/>
              </a:buClr>
              <a:buFont typeface="Lucida Grande"/>
              <a:buChar char="-"/>
            </a:pPr>
            <a:r>
              <a:rPr lang="en-US" sz="2400" dirty="0"/>
              <a:t>To work with QC procedures (Observation filters)</a:t>
            </a:r>
          </a:p>
          <a:p>
            <a:pPr marL="342900" indent="-342900">
              <a:buClr>
                <a:schemeClr val="tx2"/>
              </a:buClr>
              <a:buFont typeface="Lucida Grande"/>
              <a:buChar char="-"/>
            </a:pPr>
            <a:endParaRPr lang="en-US" dirty="0"/>
          </a:p>
          <a:p>
            <a:pPr marL="342900" indent="-342900">
              <a:buClr>
                <a:schemeClr val="tx2"/>
              </a:buClr>
              <a:buFont typeface="Lucida Grande"/>
              <a:buChar char="-"/>
            </a:pPr>
            <a:r>
              <a:rPr lang="en-US" sz="2400" dirty="0"/>
              <a:t>To use a light-saber and contribute to code development and code sprints </a:t>
            </a:r>
          </a:p>
        </p:txBody>
      </p:sp>
    </p:spTree>
    <p:extLst>
      <p:ext uri="{BB962C8B-B14F-4D97-AF65-F5344CB8AC3E}">
        <p14:creationId xmlns:p14="http://schemas.microsoft.com/office/powerpoint/2010/main" val="3452973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32" y="1"/>
            <a:ext cx="7597557" cy="918558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JEDI Academy: Today’s Goals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0EF89E-B04D-E141-AA93-8862A0E29F7C}"/>
              </a:ext>
            </a:extLst>
          </p:cNvPr>
          <p:cNvSpPr txBox="1"/>
          <p:nvPr/>
        </p:nvSpPr>
        <p:spPr>
          <a:xfrm>
            <a:off x="453105" y="2232438"/>
            <a:ext cx="837185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Today, you will learn:</a:t>
            </a:r>
          </a:p>
          <a:p>
            <a:endParaRPr lang="en-US" sz="2400" dirty="0"/>
          </a:p>
          <a:p>
            <a:pPr marL="342900" indent="-342900">
              <a:buClr>
                <a:schemeClr val="tx2"/>
              </a:buClr>
              <a:buFont typeface="Lucida Grande"/>
              <a:buChar char="-"/>
            </a:pPr>
            <a:r>
              <a:rPr lang="en-US" sz="2400" dirty="0"/>
              <a:t>The main reasons and high level concepts behind JEDI</a:t>
            </a:r>
          </a:p>
          <a:p>
            <a:pPr marL="342900" indent="-342900">
              <a:buClr>
                <a:schemeClr val="tx2"/>
              </a:buClr>
              <a:buFont typeface="Lucida Grande"/>
              <a:buChar char="-"/>
            </a:pPr>
            <a:endParaRPr lang="en-US" dirty="0"/>
          </a:p>
          <a:p>
            <a:pPr marL="342900" indent="-342900">
              <a:buClr>
                <a:schemeClr val="tx2"/>
              </a:buClr>
              <a:buFont typeface="Lucida Grande"/>
              <a:buChar char="-"/>
            </a:pPr>
            <a:r>
              <a:rPr lang="en-US" sz="2400" dirty="0"/>
              <a:t>How to get and run JEDI</a:t>
            </a:r>
          </a:p>
        </p:txBody>
      </p:sp>
    </p:spTree>
    <p:extLst>
      <p:ext uri="{BB962C8B-B14F-4D97-AF65-F5344CB8AC3E}">
        <p14:creationId xmlns:p14="http://schemas.microsoft.com/office/powerpoint/2010/main" val="267594328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6467</TotalTime>
  <Words>158</Words>
  <Application>Microsoft Macintosh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Lucida Grande</vt:lpstr>
      <vt:lpstr>1_Office Theme</vt:lpstr>
      <vt:lpstr>PowerPoint Presentation</vt:lpstr>
      <vt:lpstr>What is the JEDI Academy?</vt:lpstr>
      <vt:lpstr>JEDI Academy Goals</vt:lpstr>
      <vt:lpstr>JEDI Academy: Today’s Goals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Effort for Data assimilation Integration (JEDI)</dc:title>
  <dc:creator>Yannick</dc:creator>
  <cp:lastModifiedBy>Microsoft Office User</cp:lastModifiedBy>
  <cp:revision>193</cp:revision>
  <dcterms:created xsi:type="dcterms:W3CDTF">2017-03-29T21:24:21Z</dcterms:created>
  <dcterms:modified xsi:type="dcterms:W3CDTF">2020-11-14T20:20:29Z</dcterms:modified>
</cp:coreProperties>
</file>