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1" r:id="rId1"/>
  </p:sldMasterIdLst>
  <p:notesMasterIdLst>
    <p:notesMasterId r:id="rId22"/>
  </p:notesMasterIdLst>
  <p:sldIdLst>
    <p:sldId id="256" r:id="rId2"/>
    <p:sldId id="285" r:id="rId3"/>
    <p:sldId id="352" r:id="rId4"/>
    <p:sldId id="286" r:id="rId5"/>
    <p:sldId id="287" r:id="rId6"/>
    <p:sldId id="288" r:id="rId7"/>
    <p:sldId id="328" r:id="rId8"/>
    <p:sldId id="353" r:id="rId9"/>
    <p:sldId id="330" r:id="rId10"/>
    <p:sldId id="331" r:id="rId11"/>
    <p:sldId id="332" r:id="rId12"/>
    <p:sldId id="347" r:id="rId13"/>
    <p:sldId id="350" r:id="rId14"/>
    <p:sldId id="354" r:id="rId15"/>
    <p:sldId id="344" r:id="rId16"/>
    <p:sldId id="338" r:id="rId17"/>
    <p:sldId id="355" r:id="rId18"/>
    <p:sldId id="356" r:id="rId19"/>
    <p:sldId id="357" r:id="rId20"/>
    <p:sldId id="35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8B6CE0-99C9-4972-9613-910CC52C2769}">
  <a:tblStyle styleId="{588B6CE0-99C9-4972-9613-910CC52C2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663ECC-8C5C-4C5F-A1C8-A0C30C73B1C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A968D-58A5-474B-8968-2E6848825F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0" autoAdjust="0"/>
    <p:restoredTop sz="96191" autoAdjust="0"/>
  </p:normalViewPr>
  <p:slideViewPr>
    <p:cSldViewPr snapToGrid="0">
      <p:cViewPr varScale="1">
        <p:scale>
          <a:sx n="229" d="100"/>
          <a:sy n="229" d="100"/>
        </p:scale>
        <p:origin x="200" y="70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2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0110" y="0"/>
            <a:ext cx="7625727" cy="70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248400" y="4953433"/>
            <a:ext cx="2895600" cy="18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Y. </a:t>
            </a:r>
            <a:r>
              <a:rPr lang="en-US" dirty="0" err="1"/>
              <a:t>Trémolet</a:t>
            </a:r>
            <a:r>
              <a:rPr lang="en-US" dirty="0"/>
              <a:t>, JCSDA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3124200" y="4953432"/>
            <a:ext cx="2133600" cy="19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2874713" y="-1217362"/>
            <a:ext cx="33945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5463788" y="1371592"/>
            <a:ext cx="43886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8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JEDI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9144000" cy="794925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4863038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JEDI Project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31652" y="0"/>
            <a:ext cx="77712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35" y="0"/>
            <a:ext cx="1144210" cy="114421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l="-17077" t="-308" r="-17077" b="-308"/>
          <a:stretch/>
        </p:blipFill>
        <p:spPr>
          <a:xfrm>
            <a:off x="54979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/>
          <p:nvPr/>
        </p:nvSpPr>
        <p:spPr>
          <a:xfrm>
            <a:off x="0" y="16710"/>
            <a:ext cx="9144000" cy="5063084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28337" y="1937407"/>
            <a:ext cx="8733300" cy="289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</a:rPr>
              <a:t>Data Assimilation Algorithms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b="1" dirty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800" dirty="0">
                <a:solidFill>
                  <a:srgbClr val="FFFFFF"/>
                </a:solidFill>
              </a:rPr>
              <a:t>Joint Center for Satellite Data Assimilation (JCSDA)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n-US" sz="2400" dirty="0">
                <a:solidFill>
                  <a:srgbClr val="FFFFFF"/>
                </a:solidFill>
              </a:rPr>
              <a:t>JEDI Academy - 21-25 June 2021</a:t>
            </a:r>
          </a:p>
        </p:txBody>
      </p:sp>
      <p:sp>
        <p:nvSpPr>
          <p:cNvPr id="169" name="Google Shape;169;p25"/>
          <p:cNvSpPr txBox="1">
            <a:spLocks noGrp="1"/>
          </p:cNvSpPr>
          <p:nvPr>
            <p:ph type="ctrTitle"/>
          </p:nvPr>
        </p:nvSpPr>
        <p:spPr>
          <a:xfrm>
            <a:off x="150451" y="37958"/>
            <a:ext cx="8163958" cy="124402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The Joint Effort for Data assimilation Integration (JEDI)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 descr="jcs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88" y="0"/>
            <a:ext cx="1293812" cy="12938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Implementation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48" y="850237"/>
            <a:ext cx="8792569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Font typeface="Arial"/>
              <a:buChar char="•"/>
            </a:pPr>
            <a:r>
              <a:rPr lang="en-US" sz="1800" dirty="0"/>
              <a:t>One class for each term (more flexible).</a:t>
            </a:r>
          </a:p>
          <a:p>
            <a:pPr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/>
              <a:t>Call a method on each object on the fly while the model is running: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Uses the </a:t>
            </a:r>
            <a:r>
              <a:rPr lang="en-US" sz="1800" dirty="0" err="1"/>
              <a:t>PostProcessor</a:t>
            </a:r>
            <a:r>
              <a:rPr lang="en-US" sz="1800" dirty="0"/>
              <a:t> structure.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Finalize each term and add the terms together at the end.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Saving the model linearization trajectory is also handled by a </a:t>
            </a:r>
            <a:r>
              <a:rPr lang="en-US" sz="1800" dirty="0" err="1"/>
              <a:t>PostProcessor</a:t>
            </a:r>
            <a:r>
              <a:rPr lang="en-US" sz="1800" dirty="0"/>
              <a:t>.</a:t>
            </a:r>
          </a:p>
          <a:p>
            <a:pPr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/>
              <a:t>Each formulation derives from an abstract </a:t>
            </a:r>
            <a:r>
              <a:rPr lang="en-US" sz="1800" dirty="0" err="1"/>
              <a:t>CostFunction</a:t>
            </a:r>
            <a:r>
              <a:rPr lang="en-US" sz="1800" dirty="0"/>
              <a:t> base class: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Code duplication: it was decided to keep 3D-Var and 4D-Var for readability.</a:t>
            </a:r>
          </a:p>
          <a:p>
            <a:pPr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800" dirty="0"/>
              <a:t>The terms can be re-used (or not), 4D-En-Var was added in a few hours: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OO is not magic and will not solve scientific questions by itself.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Scientific questions (localization) remain but scientific work can start.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1800" dirty="0"/>
              <a:t>Months of work would have been necessary in traditional systems.</a:t>
            </a:r>
          </a:p>
        </p:txBody>
      </p:sp>
    </p:spTree>
    <p:extLst>
      <p:ext uri="{BB962C8B-B14F-4D97-AF65-F5344CB8AC3E}">
        <p14:creationId xmlns:p14="http://schemas.microsoft.com/office/powerpoint/2010/main" val="82686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Processors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624" y="894090"/>
            <a:ext cx="88235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000" dirty="0" err="1"/>
              <a:t>PostProcessors</a:t>
            </a:r>
            <a:r>
              <a:rPr lang="en-US" sz="2000" dirty="0"/>
              <a:t> are called regularly during model integration  </a:t>
            </a:r>
          </a:p>
          <a:p>
            <a:pPr marL="742950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The presence or not of post processing does not affect the forecast</a:t>
            </a:r>
          </a:p>
          <a:p>
            <a:pPr marL="742950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 err="1"/>
              <a:t>PostProcessors</a:t>
            </a:r>
            <a:r>
              <a:rPr lang="en-US" sz="2000" dirty="0"/>
              <a:t> isolate the model code from many other unrelated aspects (separation of concerns)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endParaRPr lang="en-US" sz="2000" dirty="0"/>
          </a:p>
          <a:p>
            <a:pPr>
              <a:buClr>
                <a:schemeClr val="bg2"/>
              </a:buClr>
            </a:pPr>
            <a:r>
              <a:rPr lang="en-US" sz="2000" dirty="0"/>
              <a:t>Examples: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Output of forecast fields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Generation of products for users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Computation of filtered state (for DFI)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Generation of trajectory for linearized models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Generation of simulated observations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Diagnostics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72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4D-Var </a:t>
            </a:r>
            <a:r>
              <a:rPr lang="en-US" dirty="0" err="1"/>
              <a:t>yaml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379" y="839264"/>
            <a:ext cx="3031599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function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type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4D-Var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begin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'{{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window_begin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}}’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length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PT6H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$(GEOMETRY)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model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$(MODEL)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analysis variables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$(</a:t>
            </a:r>
            <a:r>
              <a:rPr lang="en-US" sz="1000" dirty="0" err="1">
                <a:latin typeface="Menlo-Regular" panose="020B0609030804020204" pitchFamily="49" charset="0"/>
              </a:rPr>
              <a:t>an_variables</a:t>
            </a:r>
            <a:r>
              <a:rPr lang="en-US" sz="1000" dirty="0">
                <a:latin typeface="Menlo-Regular" panose="020B0609030804020204" pitchFamily="49" charset="0"/>
              </a:rPr>
              <a:t>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 error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$(BACKGROUND_ERROR)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observations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$(OBSERVATIONS)</a:t>
            </a:r>
          </a:p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variational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minimizer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algorithm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DRPCG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iterations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 err="1">
                <a:solidFill>
                  <a:srgbClr val="2EAEBB"/>
                </a:solidFill>
                <a:latin typeface="Menlo-Regular" panose="020B0609030804020204" pitchFamily="49" charset="0"/>
              </a:rPr>
              <a:t>ninner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30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gradient norm reduction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0.01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  $(GEOMETRY)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linear model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  $(LINEAR_MODEL)</a:t>
            </a:r>
          </a:p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output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$(AN_OUTPUT)</a:t>
            </a:r>
            <a:endParaRPr lang="en-US" sz="1000" dirty="0">
              <a:latin typeface="Source Code Pro"/>
              <a:cs typeface="Source Code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46CFA-D2DE-1A42-A5CC-C969BC100529}"/>
              </a:ext>
            </a:extLst>
          </p:cNvPr>
          <p:cNvSpPr txBox="1"/>
          <p:nvPr/>
        </p:nvSpPr>
        <p:spPr>
          <a:xfrm>
            <a:off x="4836801" y="839264"/>
            <a:ext cx="3206532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function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type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3D-Var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begin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'{{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window_begin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}}’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length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PT6H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$(GEOMETRY)</a:t>
            </a:r>
          </a:p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  analysis variables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$(</a:t>
            </a:r>
            <a:r>
              <a:rPr lang="en-US" sz="1000" dirty="0" err="1">
                <a:latin typeface="Menlo-Regular" panose="020B0609030804020204" pitchFamily="49" charset="0"/>
              </a:rPr>
              <a:t>an_variables</a:t>
            </a:r>
            <a:r>
              <a:rPr lang="en-US" sz="1000" dirty="0">
                <a:latin typeface="Menlo-Regular" panose="020B0609030804020204" pitchFamily="49" charset="0"/>
              </a:rPr>
              <a:t>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 error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$(BACKGROUND_ERROR)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observations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$(OBSERVATIONS)</a:t>
            </a:r>
          </a:p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variational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minimizer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algorithm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DRPCG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iterations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 err="1">
                <a:solidFill>
                  <a:srgbClr val="2EAEBB"/>
                </a:solidFill>
                <a:latin typeface="Menlo-Regular" panose="020B0609030804020204" pitchFamily="49" charset="0"/>
              </a:rPr>
              <a:t>ninner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30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gradient norm reduction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0.01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  $(GEOMETRY)</a:t>
            </a:r>
          </a:p>
          <a:p>
            <a:r>
              <a:rPr lang="en-US" sz="1000" dirty="0">
                <a:solidFill>
                  <a:srgbClr val="2EAEBB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output</a:t>
            </a:r>
            <a:r>
              <a:rPr lang="en-US" sz="1000" dirty="0">
                <a:solidFill>
                  <a:srgbClr val="C814C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$(AN_OUTPUT)</a:t>
            </a:r>
            <a:endParaRPr lang="en-US" sz="1000" dirty="0">
              <a:latin typeface="Source Code Pro"/>
              <a:cs typeface="Source Code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D2469-2E91-3D4B-A4D0-63ABEED616FB}"/>
              </a:ext>
            </a:extLst>
          </p:cNvPr>
          <p:cNvSpPr txBox="1"/>
          <p:nvPr/>
        </p:nvSpPr>
        <p:spPr>
          <a:xfrm>
            <a:off x="5675972" y="4430212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3D-Var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1301FDD-ADF8-5041-B6AD-757EFB2846B1}"/>
              </a:ext>
            </a:extLst>
          </p:cNvPr>
          <p:cNvSpPr/>
          <p:nvPr/>
        </p:nvSpPr>
        <p:spPr>
          <a:xfrm>
            <a:off x="3715685" y="2475145"/>
            <a:ext cx="97840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BB327D-7FB7-C349-A016-E27B77004D8F}"/>
              </a:ext>
            </a:extLst>
          </p:cNvPr>
          <p:cNvGrpSpPr/>
          <p:nvPr/>
        </p:nvGrpSpPr>
        <p:grpSpPr>
          <a:xfrm>
            <a:off x="694267" y="1049867"/>
            <a:ext cx="1560795" cy="3573560"/>
            <a:chOff x="694267" y="1049867"/>
            <a:chExt cx="1560795" cy="35735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089BDC-9F23-8F4A-A05A-E60859D34A80}"/>
                </a:ext>
              </a:extLst>
            </p:cNvPr>
            <p:cNvSpPr/>
            <p:nvPr/>
          </p:nvSpPr>
          <p:spPr>
            <a:xfrm>
              <a:off x="1586089" y="1049867"/>
              <a:ext cx="547511" cy="12982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B7B4D37-8CB6-FC4B-93A9-46BD0521C2EE}"/>
                </a:ext>
              </a:extLst>
            </p:cNvPr>
            <p:cNvCxnSpPr>
              <a:cxnSpLocks/>
            </p:cNvCxnSpPr>
            <p:nvPr/>
          </p:nvCxnSpPr>
          <p:spPr>
            <a:xfrm>
              <a:off x="694267" y="1879600"/>
              <a:ext cx="8918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8ABFDA-907D-BF4A-B005-90870E6993AA}"/>
                </a:ext>
              </a:extLst>
            </p:cNvPr>
            <p:cNvCxnSpPr>
              <a:cxnSpLocks/>
            </p:cNvCxnSpPr>
            <p:nvPr/>
          </p:nvCxnSpPr>
          <p:spPr>
            <a:xfrm>
              <a:off x="694267" y="2025125"/>
              <a:ext cx="8918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EAA9A3-90E9-7846-92B9-1A2CCD27F88A}"/>
                </a:ext>
              </a:extLst>
            </p:cNvPr>
            <p:cNvCxnSpPr>
              <a:cxnSpLocks/>
            </p:cNvCxnSpPr>
            <p:nvPr/>
          </p:nvCxnSpPr>
          <p:spPr>
            <a:xfrm>
              <a:off x="755210" y="4471027"/>
              <a:ext cx="14998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2A7BCF-E6C8-EF42-968D-0EEEC1BA4345}"/>
                </a:ext>
              </a:extLst>
            </p:cNvPr>
            <p:cNvCxnSpPr>
              <a:cxnSpLocks/>
            </p:cNvCxnSpPr>
            <p:nvPr/>
          </p:nvCxnSpPr>
          <p:spPr>
            <a:xfrm>
              <a:off x="755210" y="4623427"/>
              <a:ext cx="14998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7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3D-FGAT </a:t>
            </a:r>
            <a:r>
              <a:rPr lang="en-US" dirty="0" err="1"/>
              <a:t>yaml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5512" y="839263"/>
            <a:ext cx="3031599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function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type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4D-Var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begin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'{{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window_begin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}}’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length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PT6H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$(GEOMETRY)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model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$(MODEL)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analysis variables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$(</a:t>
            </a:r>
            <a:r>
              <a:rPr lang="en-US" sz="1000" dirty="0" err="1">
                <a:latin typeface="Menlo-Regular" panose="020B0609030804020204" pitchFamily="49" charset="0"/>
              </a:rPr>
              <a:t>an_variables</a:t>
            </a:r>
            <a:r>
              <a:rPr lang="en-US" sz="1000" dirty="0">
                <a:latin typeface="Menlo-Regular" panose="020B0609030804020204" pitchFamily="49" charset="0"/>
              </a:rPr>
              <a:t>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 error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$(BACKGROUND_ERROR)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observations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$(OBSERVATIONS)</a:t>
            </a:r>
          </a:p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variational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minimizer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algorithm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DRPCG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iterations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 err="1">
                <a:solidFill>
                  <a:srgbClr val="2EAEBB"/>
                </a:solidFill>
                <a:latin typeface="Menlo-Regular" panose="020B0609030804020204" pitchFamily="49" charset="0"/>
              </a:rPr>
              <a:t>ninner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30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gradient norm reduction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0.01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  $(GEOMETRY)</a:t>
            </a:r>
          </a:p>
          <a:p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linear model</a:t>
            </a:r>
            <a:r>
              <a:rPr lang="en-US" sz="1000" dirty="0">
                <a:solidFill>
                  <a:srgbClr val="C814C9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name: identity</a:t>
            </a:r>
          </a:p>
          <a:p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variable change: Identity</a:t>
            </a:r>
          </a:p>
          <a:p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 sz="1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tstep</a:t>
            </a:r>
            <a:r>
              <a:rPr lang="en-US" sz="1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PT6H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A5E7-24D9-654B-AA10-8A54AF83C9BE}"/>
              </a:ext>
            </a:extLst>
          </p:cNvPr>
          <p:cNvSpPr txBox="1"/>
          <p:nvPr/>
        </p:nvSpPr>
        <p:spPr>
          <a:xfrm>
            <a:off x="541379" y="839264"/>
            <a:ext cx="3031599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function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cost type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4D-Var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begin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'{{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window_begin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}}’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window length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PT6H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$(GEOMETRY)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model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$(MODEL)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analysis variables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$(</a:t>
            </a:r>
            <a:r>
              <a:rPr lang="en-US" sz="1000" dirty="0" err="1">
                <a:latin typeface="Menlo-Regular" panose="020B0609030804020204" pitchFamily="49" charset="0"/>
              </a:rPr>
              <a:t>an_variables</a:t>
            </a:r>
            <a:r>
              <a:rPr lang="en-US" sz="1000" dirty="0">
                <a:latin typeface="Menlo-Regular" panose="020B0609030804020204" pitchFamily="49" charset="0"/>
              </a:rPr>
              <a:t>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background error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$(BACKGROUND_ERROR)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observations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$(OBSERVATIONS)</a:t>
            </a:r>
          </a:p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variational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minimizer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algorithm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DRPCG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iterations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 err="1">
                <a:solidFill>
                  <a:srgbClr val="2EAEBB"/>
                </a:solidFill>
                <a:latin typeface="Menlo-Regular" panose="020B0609030804020204" pitchFamily="49" charset="0"/>
              </a:rPr>
              <a:t>ninner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30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gradient norm reduction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  <a:r>
              <a:rPr lang="en-US" sz="1000" dirty="0">
                <a:latin typeface="Menlo-Regular" panose="020B0609030804020204" pitchFamily="49" charset="0"/>
              </a:rPr>
              <a:t>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0.01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geometry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  $(GEOMETRY)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</a:t>
            </a:r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linear model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    $(LINEAR_MODEL)</a:t>
            </a:r>
          </a:p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output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$(AN_OUTPUT)</a:t>
            </a:r>
            <a:endParaRPr lang="en-US" sz="1000" dirty="0">
              <a:latin typeface="Source Code Pro"/>
              <a:cs typeface="Source Code Pro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7DFCE68-A3D8-054B-BAD6-27719DC637B0}"/>
              </a:ext>
            </a:extLst>
          </p:cNvPr>
          <p:cNvSpPr/>
          <p:nvPr/>
        </p:nvSpPr>
        <p:spPr>
          <a:xfrm>
            <a:off x="3710041" y="2602921"/>
            <a:ext cx="97840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799F2-D921-E646-8C98-A5505A340674}"/>
              </a:ext>
            </a:extLst>
          </p:cNvPr>
          <p:cNvSpPr/>
          <p:nvPr/>
        </p:nvSpPr>
        <p:spPr>
          <a:xfrm>
            <a:off x="5192889" y="4391378"/>
            <a:ext cx="2201333" cy="64346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6171A-E48D-C94F-A6C1-1977C0CA4CA0}"/>
              </a:ext>
            </a:extLst>
          </p:cNvPr>
          <p:cNvSpPr/>
          <p:nvPr/>
        </p:nvSpPr>
        <p:spPr>
          <a:xfrm>
            <a:off x="5029200" y="1817511"/>
            <a:ext cx="891822" cy="287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</a:t>
            </a:r>
            <a:r>
              <a:rPr lang="en-US" dirty="0" err="1"/>
              <a:t>yaml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43EE54-FE3F-5349-AC1A-346FD2098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7" y="853971"/>
            <a:ext cx="2495550" cy="301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11162-2319-A749-AB97-EC976C15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973" y="885996"/>
            <a:ext cx="2451100" cy="357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34C603-664D-EB44-9AB4-564AC93DBE23}"/>
              </a:ext>
            </a:extLst>
          </p:cNvPr>
          <p:cNvSpPr txBox="1"/>
          <p:nvPr/>
        </p:nvSpPr>
        <p:spPr>
          <a:xfrm>
            <a:off x="575734" y="4645655"/>
            <a:ext cx="470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editor let you fold/unfold </a:t>
            </a:r>
            <a:r>
              <a:rPr lang="en-US" dirty="0" err="1"/>
              <a:t>yaml</a:t>
            </a:r>
            <a:r>
              <a:rPr lang="en-US" dirty="0"/>
              <a:t> sections (here atom)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C3CB62-A0AA-3B44-AD99-A73642A947CE}"/>
              </a:ext>
            </a:extLst>
          </p:cNvPr>
          <p:cNvCxnSpPr>
            <a:cxnSpLocks/>
          </p:cNvCxnSpPr>
          <p:nvPr/>
        </p:nvCxnSpPr>
        <p:spPr>
          <a:xfrm>
            <a:off x="2133600" y="2156178"/>
            <a:ext cx="1909011" cy="0"/>
          </a:xfrm>
          <a:prstGeom prst="straightConnector1">
            <a:avLst/>
          </a:prstGeom>
          <a:ln w="254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E7116CB-8478-CB4F-A905-90429CF2152D}"/>
              </a:ext>
            </a:extLst>
          </p:cNvPr>
          <p:cNvSpPr/>
          <p:nvPr/>
        </p:nvSpPr>
        <p:spPr>
          <a:xfrm>
            <a:off x="645907" y="2069432"/>
            <a:ext cx="1487693" cy="15125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82D6BE-B06B-DE47-9EB8-23B793D8ABC2}"/>
              </a:ext>
            </a:extLst>
          </p:cNvPr>
          <p:cNvSpPr/>
          <p:nvPr/>
        </p:nvSpPr>
        <p:spPr>
          <a:xfrm>
            <a:off x="4042611" y="2082161"/>
            <a:ext cx="2041930" cy="76416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2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78" y="1972737"/>
            <a:ext cx="7625727" cy="7013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JEDI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JEDI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14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JEDI: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045" y="1032031"/>
            <a:ext cx="89460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OOPS-JEDI Applications can be found in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/oops/runs</a:t>
            </a:r>
            <a:r>
              <a:rPr lang="en-US" sz="1800" dirty="0">
                <a:latin typeface="Source Code Pro Medium"/>
                <a:cs typeface="Source Code Pro Medium"/>
              </a:rPr>
              <a:t>, for example:</a:t>
            </a: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Variational.h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Forecast.h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HofX.h</a:t>
            </a:r>
            <a:r>
              <a:rPr lang="en-US" dirty="0"/>
              <a:t> </a:t>
            </a:r>
          </a:p>
          <a:p>
            <a:endParaRPr lang="en-US" sz="2000" dirty="0"/>
          </a:p>
          <a:p>
            <a:r>
              <a:rPr lang="en-US" sz="2000" dirty="0"/>
              <a:t>Applications are the normal mode of execution</a:t>
            </a:r>
          </a:p>
          <a:p>
            <a:endParaRPr lang="en-US" sz="2000" dirty="0"/>
          </a:p>
          <a:p>
            <a:r>
              <a:rPr lang="en-US" sz="2000" dirty="0"/>
              <a:t>Unit tests are specific applications that run tests for a given class</a:t>
            </a:r>
          </a:p>
          <a:p>
            <a:r>
              <a:rPr lang="en-US" sz="2000" dirty="0"/>
              <a:t>	The main program manages tests and adds test reporting</a:t>
            </a:r>
          </a:p>
          <a:p>
            <a:r>
              <a:rPr lang="en-US" sz="2000" dirty="0"/>
              <a:t>	This is hidden for most users and developers</a:t>
            </a:r>
          </a:p>
        </p:txBody>
      </p:sp>
    </p:spTree>
    <p:extLst>
      <p:ext uri="{BB962C8B-B14F-4D97-AF65-F5344CB8AC3E}">
        <p14:creationId xmlns:p14="http://schemas.microsoft.com/office/powerpoint/2010/main" val="422753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JEDI: Variational Application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451" y="985005"/>
            <a:ext cx="3822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Several cost functions are available: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4D-Var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3D-Var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4D-En-Var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Weak constraint 4D-Var</a:t>
            </a:r>
          </a:p>
          <a:p>
            <a:endParaRPr lang="en-US" sz="2000" dirty="0"/>
          </a:p>
          <a:p>
            <a:r>
              <a:rPr lang="en-US" sz="2000" dirty="0"/>
              <a:t>The last two are parallel in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F78BC-4246-A445-BDC0-22E292DE5F28}"/>
              </a:ext>
            </a:extLst>
          </p:cNvPr>
          <p:cNvSpPr txBox="1"/>
          <p:nvPr/>
        </p:nvSpPr>
        <p:spPr>
          <a:xfrm>
            <a:off x="4700729" y="1058052"/>
            <a:ext cx="4370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Minimizers are available: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In primal (model) space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In dual (observation) space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In double-primal space (GSI, </a:t>
            </a:r>
            <a:r>
              <a:rPr lang="en-US" sz="2000" dirty="0" err="1"/>
              <a:t>Derber</a:t>
            </a:r>
            <a:r>
              <a:rPr lang="en-US" sz="2000" dirty="0"/>
              <a:t>-Rosati, no </a:t>
            </a:r>
            <a:r>
              <a:rPr lang="en-US" sz="2000" b="1" dirty="0"/>
              <a:t>B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As saddle point (weak constraint)</a:t>
            </a:r>
          </a:p>
          <a:p>
            <a:endParaRPr lang="en-US" sz="2000" dirty="0"/>
          </a:p>
          <a:p>
            <a:r>
              <a:rPr lang="en-US" sz="2000" dirty="0"/>
              <a:t>In each space, several algorithms: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PCG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Lanczos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GMRES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859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JEDI: </a:t>
            </a:r>
            <a:r>
              <a:rPr lang="en-US" dirty="0" err="1"/>
              <a:t>EnsembleApplication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7D3F5-B0BF-A042-82FD-71FE5201C671}"/>
              </a:ext>
            </a:extLst>
          </p:cNvPr>
          <p:cNvSpPr txBox="1"/>
          <p:nvPr/>
        </p:nvSpPr>
        <p:spPr>
          <a:xfrm>
            <a:off x="107045" y="1032031"/>
            <a:ext cx="8946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/oops/runs</a:t>
            </a:r>
            <a:r>
              <a:rPr lang="en-US" sz="1800" dirty="0">
                <a:latin typeface="Source Code Pro Medium"/>
                <a:cs typeface="Source Code Pro Medium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also contains</a:t>
            </a:r>
            <a:r>
              <a:rPr lang="en-US" sz="1800" dirty="0">
                <a:latin typeface="Source Code Pro Medium"/>
                <a:cs typeface="Source Code Pro Medium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EnsembleApplication.h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for… ensemble applications!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/>
          </a:p>
          <a:p>
            <a:r>
              <a:rPr lang="en-US" sz="1800" dirty="0"/>
              <a:t>The </a:t>
            </a:r>
            <a:r>
              <a:rPr lang="en-US" sz="1800" dirty="0" err="1"/>
              <a:t>EnsembleApplication</a:t>
            </a:r>
            <a:r>
              <a:rPr lang="en-US" sz="1800" dirty="0"/>
              <a:t> class is templated on an Application and runs an ensemble of that application. It provides a generic way of running an ensemble of Applications in the same executable.</a:t>
            </a:r>
          </a:p>
          <a:p>
            <a:endParaRPr lang="en-US" sz="1200" dirty="0"/>
          </a:p>
          <a:p>
            <a:r>
              <a:rPr lang="en-US" sz="1800" dirty="0"/>
              <a:t>It’s </a:t>
            </a:r>
            <a:r>
              <a:rPr lang="en-US" sz="1800" dirty="0" err="1"/>
              <a:t>yaml</a:t>
            </a:r>
            <a:r>
              <a:rPr lang="en-US" sz="1800" dirty="0"/>
              <a:t> file is very simple, for an ensemble of variational DA (EDA):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EDA is coded with 77 lines of C++ (including comments) and some </a:t>
            </a:r>
            <a:r>
              <a:rPr lang="en-US" sz="1800" dirty="0" err="1"/>
              <a:t>yaml</a:t>
            </a:r>
            <a:r>
              <a:rPr lang="en-US" sz="1800" dirty="0"/>
              <a:t>.</a:t>
            </a:r>
          </a:p>
          <a:p>
            <a:endParaRPr lang="en-US" sz="1200" dirty="0"/>
          </a:p>
          <a:p>
            <a:r>
              <a:rPr lang="en-US" sz="1800" dirty="0"/>
              <a:t>It also work for ensemble forecasts, ensembles of H(x)… The only constraint is that all members run the same application.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D1714-A6D6-5E48-93FC-4234F9AE5B8D}"/>
              </a:ext>
            </a:extLst>
          </p:cNvPr>
          <p:cNvSpPr txBox="1"/>
          <p:nvPr/>
        </p:nvSpPr>
        <p:spPr>
          <a:xfrm>
            <a:off x="316698" y="2924857"/>
            <a:ext cx="2646878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EAEBB"/>
                </a:solidFill>
                <a:latin typeface="Menlo-Regular" panose="020B0609030804020204" pitchFamily="49" charset="0"/>
              </a:rPr>
              <a:t>files</a:t>
            </a:r>
            <a:r>
              <a:rPr lang="en-US" sz="1000" dirty="0">
                <a:solidFill>
                  <a:srgbClr val="C814C9"/>
                </a:solidFill>
                <a:latin typeface="Menlo-Regular" panose="020B0609030804020204" pitchFamily="49" charset="0"/>
              </a:rPr>
              <a:t>: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testinput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/eda.3dvar.1.yaml”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testinput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/eda.3dvar.2.yaml”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testinput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/eda.3dvar.3.yaml”</a:t>
            </a:r>
          </a:p>
          <a:p>
            <a:r>
              <a:rPr lang="en-US" sz="1000" dirty="0">
                <a:latin typeface="Menlo-Regular" panose="020B0609030804020204" pitchFamily="49" charset="0"/>
              </a:rPr>
              <a:t>  </a:t>
            </a:r>
            <a:r>
              <a:rPr lang="en-US" sz="1000" dirty="0">
                <a:solidFill>
                  <a:srgbClr val="C1651C"/>
                </a:solidFill>
                <a:latin typeface="Menlo-Regular" panose="020B0609030804020204" pitchFamily="49" charset="0"/>
              </a:rPr>
              <a:t>- 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"</a:t>
            </a:r>
            <a:r>
              <a:rPr lang="en-US" sz="1000" dirty="0" err="1">
                <a:solidFill>
                  <a:srgbClr val="B42419"/>
                </a:solidFill>
                <a:latin typeface="Menlo-Regular" panose="020B0609030804020204" pitchFamily="49" charset="0"/>
              </a:rPr>
              <a:t>testinput</a:t>
            </a:r>
            <a:r>
              <a:rPr lang="en-US" sz="1000" dirty="0">
                <a:solidFill>
                  <a:srgbClr val="B42419"/>
                </a:solidFill>
                <a:latin typeface="Menlo-Regular" panose="020B0609030804020204" pitchFamily="49" charset="0"/>
              </a:rPr>
              <a:t>/eda.3dvar.4.yaml"</a:t>
            </a:r>
            <a:endParaRPr lang="en-US" sz="1000" dirty="0">
              <a:solidFill>
                <a:srgbClr val="C814C9"/>
              </a:solidFill>
              <a:latin typeface="Menlo-Regular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6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JEDI: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847" y="1032031"/>
            <a:ext cx="77097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Many more Applications can be found in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/oops/runs</a:t>
            </a:r>
            <a:r>
              <a:rPr lang="en-US" sz="1800" dirty="0">
                <a:latin typeface="Source Code Pro Medium"/>
                <a:cs typeface="Source Code Pro Medium"/>
              </a:rPr>
              <a:t>:</a:t>
            </a:r>
          </a:p>
          <a:p>
            <a:pPr marL="285750" indent="-285750">
              <a:buFontTx/>
              <a:buChar char="-"/>
            </a:pPr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AddIncrement.h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ConvertState.h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DiffStates.h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Dirac.h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EnsRecenter.h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EnsVariance.h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ExternalDFI.h</a:t>
            </a:r>
            <a:r>
              <a:rPr lang="en-US" dirty="0"/>
              <a:t> 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Many are still in development and not fully documented or supported, feel free to explore.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0CB7E-619B-FA4F-A8BF-6CF10C91A735}"/>
              </a:ext>
            </a:extLst>
          </p:cNvPr>
          <p:cNvSpPr txBox="1"/>
          <p:nvPr/>
        </p:nvSpPr>
        <p:spPr>
          <a:xfrm>
            <a:off x="4101710" y="1456138"/>
            <a:ext cx="309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Forecast.h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GenEnsPertB.h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HofX.h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HofXNoModel.h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LocalEnsembleDA.h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RTPP.h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StaticBInit.h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Variational.h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528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2C0F2-6C69-DF4F-9B29-A8D790C8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45DF0-FB19-A740-8762-31175CB6F770}"/>
              </a:ext>
            </a:extLst>
          </p:cNvPr>
          <p:cNvSpPr txBox="1"/>
          <p:nvPr/>
        </p:nvSpPr>
        <p:spPr>
          <a:xfrm>
            <a:off x="1692643" y="1648178"/>
            <a:ext cx="544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 Assimilation Reminders</a:t>
            </a:r>
          </a:p>
        </p:txBody>
      </p:sp>
    </p:spTree>
    <p:extLst>
      <p:ext uri="{BB962C8B-B14F-4D97-AF65-F5344CB8AC3E}">
        <p14:creationId xmlns:p14="http://schemas.microsoft.com/office/powerpoint/2010/main" val="224056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JEDI Applications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356" y="1032031"/>
            <a:ext cx="86737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All JEDI Applications are generic:</a:t>
            </a:r>
          </a:p>
          <a:p>
            <a:pPr marL="285750" indent="-285750">
              <a:buClr>
                <a:schemeClr val="bg2"/>
              </a:buClr>
              <a:buFont typeface="System Font Regular"/>
              <a:buChar char="-"/>
            </a:pPr>
            <a:r>
              <a:rPr lang="en-US" sz="2000" dirty="0">
                <a:latin typeface="+mn-lt"/>
                <a:cs typeface="Source Code Pro Medium"/>
              </a:rPr>
              <a:t>Given the appropriate </a:t>
            </a:r>
            <a:r>
              <a:rPr lang="en-US" sz="2000" dirty="0" err="1">
                <a:latin typeface="+mn-lt"/>
                <a:cs typeface="Source Code Pro Medium"/>
              </a:rPr>
              <a:t>yaml</a:t>
            </a:r>
            <a:r>
              <a:rPr lang="en-US" sz="2000" dirty="0">
                <a:latin typeface="+mn-lt"/>
                <a:cs typeface="Source Code Pro Medium"/>
              </a:rPr>
              <a:t> file and input data they work with any model</a:t>
            </a:r>
          </a:p>
          <a:p>
            <a:pPr>
              <a:buClr>
                <a:schemeClr val="bg2"/>
              </a:buClr>
            </a:pPr>
            <a:endParaRPr lang="en-US" sz="2000" dirty="0">
              <a:latin typeface="+mn-lt"/>
              <a:cs typeface="Source Code Pro Medium"/>
            </a:endParaRPr>
          </a:p>
          <a:p>
            <a:r>
              <a:rPr lang="en-US" sz="2000" dirty="0">
                <a:latin typeface="+mn-lt"/>
                <a:cs typeface="Source Code Pro Medium"/>
              </a:rPr>
              <a:t>Debug and validate with simple toy models, apply to operational models</a:t>
            </a:r>
            <a:endParaRPr lang="en-US" sz="2000" dirty="0"/>
          </a:p>
          <a:p>
            <a:pPr marL="285750" indent="-285750">
              <a:buClr>
                <a:schemeClr val="bg2"/>
              </a:buClr>
              <a:buFont typeface="System Font Regular"/>
              <a:buChar char="-"/>
            </a:pPr>
            <a:r>
              <a:rPr lang="en-US" sz="2000" dirty="0">
                <a:cs typeface="Source Code Pro Medium"/>
              </a:rPr>
              <a:t>No recoding</a:t>
            </a:r>
          </a:p>
          <a:p>
            <a:pPr marL="285750" indent="-285750">
              <a:buClr>
                <a:schemeClr val="bg2"/>
              </a:buClr>
              <a:buFont typeface="System Font Regular"/>
              <a:buChar char="-"/>
            </a:pPr>
            <a:r>
              <a:rPr lang="en-US" sz="2000" dirty="0">
                <a:latin typeface="+mn-lt"/>
                <a:cs typeface="Source Code Pro Medium"/>
              </a:rPr>
              <a:t>Even in an operational center it will save time</a:t>
            </a:r>
          </a:p>
          <a:p>
            <a:pPr>
              <a:buClr>
                <a:schemeClr val="bg2"/>
              </a:buClr>
            </a:pPr>
            <a:endParaRPr lang="en-US" sz="2000" dirty="0">
              <a:latin typeface="+mn-lt"/>
              <a:cs typeface="Source Code Pro Medium"/>
            </a:endParaRPr>
          </a:p>
          <a:p>
            <a:pPr>
              <a:buClr>
                <a:schemeClr val="bg2"/>
              </a:buClr>
            </a:pPr>
            <a:r>
              <a:rPr lang="en-US" sz="2000" dirty="0">
                <a:latin typeface="+mn-lt"/>
                <a:cs typeface="Source Code Pro Medium"/>
              </a:rPr>
              <a:t>The Lorenz 95 and QG models are provided with OOPS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latin typeface="+mn-lt"/>
                <a:cs typeface="Source Code Pro Medium"/>
              </a:rPr>
              <a:t>(also a good place to understand interfaces)</a:t>
            </a:r>
          </a:p>
          <a:p>
            <a:pPr>
              <a:buClr>
                <a:schemeClr val="bg2"/>
              </a:buClr>
            </a:pPr>
            <a:endParaRPr lang="en-US" sz="2000" dirty="0">
              <a:latin typeface="+mn-lt"/>
              <a:cs typeface="Source Code Pro Medium"/>
            </a:endParaRPr>
          </a:p>
          <a:p>
            <a:pPr>
              <a:buClr>
                <a:schemeClr val="bg2"/>
              </a:buClr>
            </a:pPr>
            <a:r>
              <a:rPr lang="en-US" sz="2000" dirty="0">
                <a:latin typeface="+mn-lt"/>
                <a:cs typeface="Source Code Pro Medium"/>
              </a:rPr>
              <a:t>Running the code in an interactive debugger can be a good way to learn</a:t>
            </a:r>
          </a:p>
        </p:txBody>
      </p:sp>
    </p:spTree>
    <p:extLst>
      <p:ext uri="{BB962C8B-B14F-4D97-AF65-F5344CB8AC3E}">
        <p14:creationId xmlns:p14="http://schemas.microsoft.com/office/powerpoint/2010/main" val="351465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821" y="924554"/>
            <a:ext cx="88504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 dirty="0"/>
              <a:t>NWP is a cycling process, repeated for every new forecast, typically: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Font typeface="System Font Regular"/>
              <a:buChar char="-"/>
            </a:pPr>
            <a:r>
              <a:rPr lang="en-US" sz="1600" dirty="0"/>
              <a:t>Every 6 hours for global forecasts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Font typeface="System Font Regular"/>
              <a:buChar char="-"/>
            </a:pPr>
            <a:r>
              <a:rPr lang="en-US" sz="1600" dirty="0"/>
              <a:t>More frequently for local forecasts</a:t>
            </a:r>
            <a:endParaRPr lang="en-US" sz="500" dirty="0"/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en-US" sz="1600" dirty="0"/>
              <a:t>The period over which observations are used is the </a:t>
            </a:r>
            <a:r>
              <a:rPr lang="en-US" sz="1600" b="1" dirty="0">
                <a:solidFill>
                  <a:schemeClr val="accent1"/>
                </a:solidFill>
              </a:rPr>
              <a:t>assimilation window</a:t>
            </a:r>
            <a:r>
              <a:rPr lang="en-US" sz="1600" dirty="0"/>
              <a:t>, the repetitive process is the data assimilation </a:t>
            </a:r>
            <a:r>
              <a:rPr lang="en-US" sz="1600" b="1" dirty="0">
                <a:solidFill>
                  <a:schemeClr val="accent1"/>
                </a:solidFill>
              </a:rPr>
              <a:t>cycling</a:t>
            </a:r>
            <a:r>
              <a:rPr lang="en-US" sz="1600" dirty="0"/>
              <a:t>.</a:t>
            </a:r>
          </a:p>
          <a:p>
            <a:pPr>
              <a:spcBef>
                <a:spcPts val="900"/>
              </a:spcBef>
              <a:buClr>
                <a:schemeClr val="tx2"/>
              </a:buClr>
            </a:pPr>
            <a:endParaRPr lang="en-US" sz="1600" dirty="0"/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en-US" sz="1600" dirty="0"/>
              <a:t>The cycling algorithm is coded in scripts and workflows (100s or 1000s of tasks per cycle).</a:t>
            </a:r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en-US" sz="1600" dirty="0"/>
              <a:t>The data assimilation itself is happening in one (a few) executable(s).</a:t>
            </a:r>
          </a:p>
          <a:p>
            <a:pPr>
              <a:spcBef>
                <a:spcPts val="900"/>
              </a:spcBef>
              <a:buClr>
                <a:schemeClr val="tx2"/>
              </a:buClr>
            </a:pPr>
            <a:endParaRPr lang="en-US" sz="1600" dirty="0"/>
          </a:p>
          <a:p>
            <a:pPr>
              <a:spcBef>
                <a:spcPts val="900"/>
              </a:spcBef>
              <a:buClr>
                <a:schemeClr val="tx2"/>
              </a:buClr>
            </a:pPr>
            <a:r>
              <a:rPr lang="en-US" sz="1600" dirty="0"/>
              <a:t>Cycling for JEDI is in development, the initial release (and this academy) only cover the data assimilation executables.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A2C0F2-6C69-DF4F-9B29-A8D790C8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Cycling Data Assimilation</a:t>
            </a:r>
          </a:p>
        </p:txBody>
      </p:sp>
    </p:spTree>
    <p:extLst>
      <p:ext uri="{BB962C8B-B14F-4D97-AF65-F5344CB8AC3E}">
        <p14:creationId xmlns:p14="http://schemas.microsoft.com/office/powerpoint/2010/main" val="60470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6F621-3C60-7146-8907-00CD561C4690}"/>
              </a:ext>
            </a:extLst>
          </p:cNvPr>
          <p:cNvCxnSpPr/>
          <p:nvPr/>
        </p:nvCxnSpPr>
        <p:spPr>
          <a:xfrm>
            <a:off x="2551079" y="3589507"/>
            <a:ext cx="44686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6DF1C9-999F-2247-BE7F-3109E7B8C8D8}"/>
              </a:ext>
            </a:extLst>
          </p:cNvPr>
          <p:cNvSpPr txBox="1"/>
          <p:nvPr/>
        </p:nvSpPr>
        <p:spPr>
          <a:xfrm>
            <a:off x="6629400" y="3728126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D1604A-97CA-BB4C-B16A-28B23BA85683}"/>
              </a:ext>
            </a:extLst>
          </p:cNvPr>
          <p:cNvCxnSpPr/>
          <p:nvPr/>
        </p:nvCxnSpPr>
        <p:spPr>
          <a:xfrm flipV="1">
            <a:off x="2821022" y="1162942"/>
            <a:ext cx="0" cy="2706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1FB7414-D732-724E-B4E4-E5A5FC3BC1B2}"/>
              </a:ext>
            </a:extLst>
          </p:cNvPr>
          <p:cNvSpPr/>
          <p:nvPr/>
        </p:nvSpPr>
        <p:spPr>
          <a:xfrm>
            <a:off x="2412460" y="2511560"/>
            <a:ext cx="4727642" cy="765810"/>
          </a:xfrm>
          <a:custGeom>
            <a:avLst/>
            <a:gdLst>
              <a:gd name="connsiteX0" fmla="*/ 0 w 6303523"/>
              <a:gd name="connsiteY0" fmla="*/ 972766 h 1021080"/>
              <a:gd name="connsiteX1" fmla="*/ 1517515 w 6303523"/>
              <a:gd name="connsiteY1" fmla="*/ 379379 h 1021080"/>
              <a:gd name="connsiteX2" fmla="*/ 3025302 w 6303523"/>
              <a:gd name="connsiteY2" fmla="*/ 972766 h 1021080"/>
              <a:gd name="connsiteX3" fmla="*/ 4941651 w 6303523"/>
              <a:gd name="connsiteY3" fmla="*/ 875489 h 1021080"/>
              <a:gd name="connsiteX4" fmla="*/ 6303523 w 6303523"/>
              <a:gd name="connsiteY4" fmla="*/ 0 h 1021080"/>
              <a:gd name="connsiteX5" fmla="*/ 6303523 w 6303523"/>
              <a:gd name="connsiteY5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523" h="1021080">
                <a:moveTo>
                  <a:pt x="0" y="972766"/>
                </a:moveTo>
                <a:cubicBezTo>
                  <a:pt x="506649" y="676072"/>
                  <a:pt x="1013298" y="379379"/>
                  <a:pt x="1517515" y="379379"/>
                </a:cubicBezTo>
                <a:cubicBezTo>
                  <a:pt x="2021732" y="379379"/>
                  <a:pt x="2454613" y="890081"/>
                  <a:pt x="3025302" y="972766"/>
                </a:cubicBezTo>
                <a:cubicBezTo>
                  <a:pt x="3595991" y="1055451"/>
                  <a:pt x="4395281" y="1037617"/>
                  <a:pt x="4941651" y="875489"/>
                </a:cubicBezTo>
                <a:cubicBezTo>
                  <a:pt x="5488021" y="713361"/>
                  <a:pt x="6303523" y="0"/>
                  <a:pt x="6303523" y="0"/>
                </a:cubicBezTo>
                <a:lnTo>
                  <a:pt x="6303523" y="0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BB0303-762A-5A49-9B65-5B6EA054D236}"/>
              </a:ext>
            </a:extLst>
          </p:cNvPr>
          <p:cNvCxnSpPr/>
          <p:nvPr/>
        </p:nvCxnSpPr>
        <p:spPr>
          <a:xfrm flipV="1">
            <a:off x="6415757" y="1151512"/>
            <a:ext cx="0" cy="27067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C4072839-C6BB-6D42-8CFE-8727AB3A77B5}"/>
              </a:ext>
            </a:extLst>
          </p:cNvPr>
          <p:cNvSpPr/>
          <p:nvPr/>
        </p:nvSpPr>
        <p:spPr>
          <a:xfrm>
            <a:off x="2840355" y="1816057"/>
            <a:ext cx="3577590" cy="1071995"/>
          </a:xfrm>
          <a:custGeom>
            <a:avLst/>
            <a:gdLst>
              <a:gd name="connsiteX0" fmla="*/ 0 w 4770120"/>
              <a:gd name="connsiteY0" fmla="*/ 565630 h 1429326"/>
              <a:gd name="connsiteX1" fmla="*/ 1203960 w 4770120"/>
              <a:gd name="connsiteY1" fmla="*/ 16990 h 1429326"/>
              <a:gd name="connsiteX2" fmla="*/ 2331720 w 4770120"/>
              <a:gd name="connsiteY2" fmla="*/ 1137130 h 1429326"/>
              <a:gd name="connsiteX3" fmla="*/ 3406140 w 4770120"/>
              <a:gd name="connsiteY3" fmla="*/ 1350490 h 1429326"/>
              <a:gd name="connsiteX4" fmla="*/ 4770120 w 4770120"/>
              <a:gd name="connsiteY4" fmla="*/ 9370 h 142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120" h="1429326">
                <a:moveTo>
                  <a:pt x="0" y="565630"/>
                </a:moveTo>
                <a:cubicBezTo>
                  <a:pt x="407670" y="243685"/>
                  <a:pt x="815340" y="-78260"/>
                  <a:pt x="1203960" y="16990"/>
                </a:cubicBezTo>
                <a:cubicBezTo>
                  <a:pt x="1592580" y="112240"/>
                  <a:pt x="1964690" y="914880"/>
                  <a:pt x="2331720" y="1137130"/>
                </a:cubicBezTo>
                <a:cubicBezTo>
                  <a:pt x="2698750" y="1359380"/>
                  <a:pt x="2999740" y="1538450"/>
                  <a:pt x="3406140" y="1350490"/>
                </a:cubicBezTo>
                <a:cubicBezTo>
                  <a:pt x="3812540" y="1162530"/>
                  <a:pt x="4291330" y="585950"/>
                  <a:pt x="4770120" y="9370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F7BEBB-69CD-9A43-BB8C-2488BDE821A9}"/>
              </a:ext>
            </a:extLst>
          </p:cNvPr>
          <p:cNvSpPr/>
          <p:nvPr/>
        </p:nvSpPr>
        <p:spPr>
          <a:xfrm>
            <a:off x="3188436" y="1426739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8926F0-C22E-514B-854F-9E83091D86C4}"/>
              </a:ext>
            </a:extLst>
          </p:cNvPr>
          <p:cNvSpPr/>
          <p:nvPr/>
        </p:nvSpPr>
        <p:spPr>
          <a:xfrm>
            <a:off x="3868521" y="129103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3E98DC-E9D7-6341-9A26-05E9D83AF2B0}"/>
              </a:ext>
            </a:extLst>
          </p:cNvPr>
          <p:cNvSpPr/>
          <p:nvPr/>
        </p:nvSpPr>
        <p:spPr>
          <a:xfrm>
            <a:off x="4405731" y="278836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7B8C84-4B45-9246-9D7D-08E8A377B4A7}"/>
              </a:ext>
            </a:extLst>
          </p:cNvPr>
          <p:cNvSpPr/>
          <p:nvPr/>
        </p:nvSpPr>
        <p:spPr>
          <a:xfrm>
            <a:off x="6045936" y="162821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86F63B-FC24-4147-92FD-3A6C6FB57E36}"/>
              </a:ext>
            </a:extLst>
          </p:cNvPr>
          <p:cNvSpPr/>
          <p:nvPr/>
        </p:nvSpPr>
        <p:spPr>
          <a:xfrm>
            <a:off x="5600166" y="207970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E10B27-D620-5A4F-9353-C6C13DE302EE}"/>
              </a:ext>
            </a:extLst>
          </p:cNvPr>
          <p:cNvSpPr/>
          <p:nvPr/>
        </p:nvSpPr>
        <p:spPr>
          <a:xfrm>
            <a:off x="5005806" y="233687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B20A9F-968F-1A4A-90A2-10DD1ECD9B5F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3229584" y="1509036"/>
            <a:ext cx="0" cy="131989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F85AEE-F64B-2541-8277-C642BA6449C0}"/>
              </a:ext>
            </a:extLst>
          </p:cNvPr>
          <p:cNvCxnSpPr>
            <a:cxnSpLocks/>
          </p:cNvCxnSpPr>
          <p:nvPr/>
        </p:nvCxnSpPr>
        <p:spPr>
          <a:xfrm>
            <a:off x="5634990" y="2162689"/>
            <a:ext cx="0" cy="111468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410511-D441-274D-8526-0BE20E92E9BD}"/>
              </a:ext>
            </a:extLst>
          </p:cNvPr>
          <p:cNvCxnSpPr>
            <a:cxnSpLocks/>
          </p:cNvCxnSpPr>
          <p:nvPr/>
        </p:nvCxnSpPr>
        <p:spPr>
          <a:xfrm flipH="1">
            <a:off x="6080760" y="1710514"/>
            <a:ext cx="0" cy="147447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D63730-EF4F-2242-9CC5-273874B21AFC}"/>
              </a:ext>
            </a:extLst>
          </p:cNvPr>
          <p:cNvCxnSpPr>
            <a:cxnSpLocks/>
          </p:cNvCxnSpPr>
          <p:nvPr/>
        </p:nvCxnSpPr>
        <p:spPr>
          <a:xfrm>
            <a:off x="5046420" y="2419174"/>
            <a:ext cx="0" cy="8581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ED1580-43C9-214E-94EE-B18FF072582A}"/>
              </a:ext>
            </a:extLst>
          </p:cNvPr>
          <p:cNvCxnSpPr>
            <a:cxnSpLocks/>
          </p:cNvCxnSpPr>
          <p:nvPr/>
        </p:nvCxnSpPr>
        <p:spPr>
          <a:xfrm>
            <a:off x="4448022" y="2870659"/>
            <a:ext cx="0" cy="31259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AE1E61-EAF9-904F-BC3D-279FB510ADD0}"/>
              </a:ext>
            </a:extLst>
          </p:cNvPr>
          <p:cNvCxnSpPr>
            <a:cxnSpLocks/>
          </p:cNvCxnSpPr>
          <p:nvPr/>
        </p:nvCxnSpPr>
        <p:spPr>
          <a:xfrm>
            <a:off x="3908526" y="1373329"/>
            <a:ext cx="0" cy="151472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57B899C-091B-1347-8EF6-70C5A760E8FE}"/>
              </a:ext>
            </a:extLst>
          </p:cNvPr>
          <p:cNvSpPr txBox="1"/>
          <p:nvPr/>
        </p:nvSpPr>
        <p:spPr>
          <a:xfrm>
            <a:off x="1720216" y="2903220"/>
            <a:ext cx="7104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Previous</a:t>
            </a:r>
          </a:p>
          <a:p>
            <a:r>
              <a:rPr lang="en-US" sz="1050" dirty="0">
                <a:solidFill>
                  <a:schemeClr val="accent1"/>
                </a:solidFill>
              </a:rPr>
              <a:t>forecast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F39939-6603-9844-8565-076621423FA6}"/>
              </a:ext>
            </a:extLst>
          </p:cNvPr>
          <p:cNvSpPr txBox="1"/>
          <p:nvPr/>
        </p:nvSpPr>
        <p:spPr>
          <a:xfrm>
            <a:off x="3821212" y="977654"/>
            <a:ext cx="979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Observations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09600C-120B-4C4C-9135-D32BD6668866}"/>
              </a:ext>
            </a:extLst>
          </p:cNvPr>
          <p:cNvSpPr txBox="1"/>
          <p:nvPr/>
        </p:nvSpPr>
        <p:spPr>
          <a:xfrm>
            <a:off x="2146818" y="2100400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4"/>
                </a:solidFill>
              </a:rPr>
              <a:t>Analysis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8BBF4E-DAA6-D240-8BBF-0BC03C998138}"/>
              </a:ext>
            </a:extLst>
          </p:cNvPr>
          <p:cNvCxnSpPr>
            <a:cxnSpLocks/>
          </p:cNvCxnSpPr>
          <p:nvPr/>
        </p:nvCxnSpPr>
        <p:spPr>
          <a:xfrm>
            <a:off x="2821022" y="3779561"/>
            <a:ext cx="359254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1F6BA92-FEFF-BB41-A87A-D9776D7262B8}"/>
              </a:ext>
            </a:extLst>
          </p:cNvPr>
          <p:cNvSpPr txBox="1"/>
          <p:nvPr/>
        </p:nvSpPr>
        <p:spPr>
          <a:xfrm>
            <a:off x="3821212" y="3623560"/>
            <a:ext cx="139493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Assimilation window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3FC899-571F-0A47-B2FF-5261A180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4D Assimilation Window</a:t>
            </a:r>
          </a:p>
        </p:txBody>
      </p:sp>
    </p:spTree>
    <p:extLst>
      <p:ext uri="{BB962C8B-B14F-4D97-AF65-F5344CB8AC3E}">
        <p14:creationId xmlns:p14="http://schemas.microsoft.com/office/powerpoint/2010/main" val="1926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AE1E61-EAF9-904F-BC3D-279FB510ADD0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688586" y="1363489"/>
            <a:ext cx="5181" cy="180417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6F621-3C60-7146-8907-00CD561C4690}"/>
              </a:ext>
            </a:extLst>
          </p:cNvPr>
          <p:cNvCxnSpPr/>
          <p:nvPr/>
        </p:nvCxnSpPr>
        <p:spPr>
          <a:xfrm>
            <a:off x="2551079" y="3589507"/>
            <a:ext cx="44686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6DF1C9-999F-2247-BE7F-3109E7B8C8D8}"/>
              </a:ext>
            </a:extLst>
          </p:cNvPr>
          <p:cNvSpPr txBox="1"/>
          <p:nvPr/>
        </p:nvSpPr>
        <p:spPr>
          <a:xfrm>
            <a:off x="6629400" y="3728126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D1604A-97CA-BB4C-B16A-28B23BA85683}"/>
              </a:ext>
            </a:extLst>
          </p:cNvPr>
          <p:cNvCxnSpPr/>
          <p:nvPr/>
        </p:nvCxnSpPr>
        <p:spPr>
          <a:xfrm flipV="1">
            <a:off x="2821022" y="1162942"/>
            <a:ext cx="0" cy="2706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1FB7414-D732-724E-B4E4-E5A5FC3BC1B2}"/>
              </a:ext>
            </a:extLst>
          </p:cNvPr>
          <p:cNvSpPr/>
          <p:nvPr/>
        </p:nvSpPr>
        <p:spPr>
          <a:xfrm>
            <a:off x="2412460" y="2511560"/>
            <a:ext cx="4727642" cy="765810"/>
          </a:xfrm>
          <a:custGeom>
            <a:avLst/>
            <a:gdLst>
              <a:gd name="connsiteX0" fmla="*/ 0 w 6303523"/>
              <a:gd name="connsiteY0" fmla="*/ 972766 h 1021080"/>
              <a:gd name="connsiteX1" fmla="*/ 1517515 w 6303523"/>
              <a:gd name="connsiteY1" fmla="*/ 379379 h 1021080"/>
              <a:gd name="connsiteX2" fmla="*/ 3025302 w 6303523"/>
              <a:gd name="connsiteY2" fmla="*/ 972766 h 1021080"/>
              <a:gd name="connsiteX3" fmla="*/ 4941651 w 6303523"/>
              <a:gd name="connsiteY3" fmla="*/ 875489 h 1021080"/>
              <a:gd name="connsiteX4" fmla="*/ 6303523 w 6303523"/>
              <a:gd name="connsiteY4" fmla="*/ 0 h 1021080"/>
              <a:gd name="connsiteX5" fmla="*/ 6303523 w 6303523"/>
              <a:gd name="connsiteY5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523" h="1021080">
                <a:moveTo>
                  <a:pt x="0" y="972766"/>
                </a:moveTo>
                <a:cubicBezTo>
                  <a:pt x="506649" y="676072"/>
                  <a:pt x="1013298" y="379379"/>
                  <a:pt x="1517515" y="379379"/>
                </a:cubicBezTo>
                <a:cubicBezTo>
                  <a:pt x="2021732" y="379379"/>
                  <a:pt x="2454613" y="890081"/>
                  <a:pt x="3025302" y="972766"/>
                </a:cubicBezTo>
                <a:cubicBezTo>
                  <a:pt x="3595991" y="1055451"/>
                  <a:pt x="4395281" y="1037617"/>
                  <a:pt x="4941651" y="875489"/>
                </a:cubicBezTo>
                <a:cubicBezTo>
                  <a:pt x="5488021" y="713361"/>
                  <a:pt x="6303523" y="0"/>
                  <a:pt x="6303523" y="0"/>
                </a:cubicBezTo>
                <a:lnTo>
                  <a:pt x="6303523" y="0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BB0303-762A-5A49-9B65-5B6EA054D236}"/>
              </a:ext>
            </a:extLst>
          </p:cNvPr>
          <p:cNvCxnSpPr/>
          <p:nvPr/>
        </p:nvCxnSpPr>
        <p:spPr>
          <a:xfrm flipV="1">
            <a:off x="6415757" y="1151512"/>
            <a:ext cx="0" cy="27067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0F7BEBB-69CD-9A43-BB8C-2488BDE821A9}"/>
              </a:ext>
            </a:extLst>
          </p:cNvPr>
          <p:cNvSpPr/>
          <p:nvPr/>
        </p:nvSpPr>
        <p:spPr>
          <a:xfrm>
            <a:off x="3188436" y="1426739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86F63B-FC24-4147-92FD-3A6C6FB57E36}"/>
              </a:ext>
            </a:extLst>
          </p:cNvPr>
          <p:cNvSpPr/>
          <p:nvPr/>
        </p:nvSpPr>
        <p:spPr>
          <a:xfrm>
            <a:off x="5600166" y="207970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7B8C84-4B45-9246-9D7D-08E8A377B4A7}"/>
              </a:ext>
            </a:extLst>
          </p:cNvPr>
          <p:cNvSpPr/>
          <p:nvPr/>
        </p:nvSpPr>
        <p:spPr>
          <a:xfrm>
            <a:off x="6045936" y="162821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E10B27-D620-5A4F-9353-C6C13DE302EE}"/>
              </a:ext>
            </a:extLst>
          </p:cNvPr>
          <p:cNvSpPr/>
          <p:nvPr/>
        </p:nvSpPr>
        <p:spPr>
          <a:xfrm>
            <a:off x="5005806" y="233687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3E98DC-E9D7-6341-9A26-05E9D83AF2B0}"/>
              </a:ext>
            </a:extLst>
          </p:cNvPr>
          <p:cNvSpPr/>
          <p:nvPr/>
        </p:nvSpPr>
        <p:spPr>
          <a:xfrm>
            <a:off x="4405731" y="278836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8926F0-C22E-514B-854F-9E83091D86C4}"/>
              </a:ext>
            </a:extLst>
          </p:cNvPr>
          <p:cNvSpPr/>
          <p:nvPr/>
        </p:nvSpPr>
        <p:spPr>
          <a:xfrm>
            <a:off x="3868521" y="129103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7B899C-091B-1347-8EF6-70C5A760E8FE}"/>
              </a:ext>
            </a:extLst>
          </p:cNvPr>
          <p:cNvSpPr txBox="1"/>
          <p:nvPr/>
        </p:nvSpPr>
        <p:spPr>
          <a:xfrm>
            <a:off x="1720216" y="2903220"/>
            <a:ext cx="7104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Previous</a:t>
            </a:r>
          </a:p>
          <a:p>
            <a:r>
              <a:rPr lang="en-US" sz="1050" dirty="0">
                <a:solidFill>
                  <a:schemeClr val="accent1"/>
                </a:solidFill>
              </a:rPr>
              <a:t>forecast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8BBF4E-DAA6-D240-8BBF-0BC03C998138}"/>
              </a:ext>
            </a:extLst>
          </p:cNvPr>
          <p:cNvCxnSpPr>
            <a:cxnSpLocks/>
          </p:cNvCxnSpPr>
          <p:nvPr/>
        </p:nvCxnSpPr>
        <p:spPr>
          <a:xfrm>
            <a:off x="2821022" y="3779561"/>
            <a:ext cx="359254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1F6BA92-FEFF-BB41-A87A-D9776D7262B8}"/>
              </a:ext>
            </a:extLst>
          </p:cNvPr>
          <p:cNvSpPr txBox="1"/>
          <p:nvPr/>
        </p:nvSpPr>
        <p:spPr>
          <a:xfrm>
            <a:off x="3821212" y="3623560"/>
            <a:ext cx="139493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Assimilation window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3DFE5C-1238-9440-8812-28AD88CC1105}"/>
              </a:ext>
            </a:extLst>
          </p:cNvPr>
          <p:cNvSpPr/>
          <p:nvPr/>
        </p:nvSpPr>
        <p:spPr>
          <a:xfrm>
            <a:off x="4620006" y="3167667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1C91CF-1551-D944-8594-A044E08885CE}"/>
              </a:ext>
            </a:extLst>
          </p:cNvPr>
          <p:cNvSpPr txBox="1"/>
          <p:nvPr/>
        </p:nvSpPr>
        <p:spPr>
          <a:xfrm>
            <a:off x="3821212" y="977654"/>
            <a:ext cx="979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Observations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B19FF4-00C3-BF4B-9565-EC85C6D530E5}"/>
              </a:ext>
            </a:extLst>
          </p:cNvPr>
          <p:cNvSpPr/>
          <p:nvPr/>
        </p:nvSpPr>
        <p:spPr>
          <a:xfrm>
            <a:off x="4647438" y="278836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E1ADE57-7150-3248-BAB7-3D22AC9EBC96}"/>
              </a:ext>
            </a:extLst>
          </p:cNvPr>
          <p:cNvSpPr/>
          <p:nvPr/>
        </p:nvSpPr>
        <p:spPr>
          <a:xfrm>
            <a:off x="4647950" y="233687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E66C6F4-A30F-CA47-AB0A-BEC4AC5278E0}"/>
              </a:ext>
            </a:extLst>
          </p:cNvPr>
          <p:cNvSpPr/>
          <p:nvPr/>
        </p:nvSpPr>
        <p:spPr>
          <a:xfrm>
            <a:off x="4647438" y="207970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452397F-861A-C345-936A-AFC17065CE91}"/>
              </a:ext>
            </a:extLst>
          </p:cNvPr>
          <p:cNvSpPr/>
          <p:nvPr/>
        </p:nvSpPr>
        <p:spPr>
          <a:xfrm>
            <a:off x="4647438" y="162821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B9B50E-F3EB-2849-8683-D0569A5242AD}"/>
              </a:ext>
            </a:extLst>
          </p:cNvPr>
          <p:cNvSpPr/>
          <p:nvPr/>
        </p:nvSpPr>
        <p:spPr>
          <a:xfrm>
            <a:off x="4649822" y="1286797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07B081-9136-B140-A766-FE1F2807EFFE}"/>
              </a:ext>
            </a:extLst>
          </p:cNvPr>
          <p:cNvSpPr/>
          <p:nvPr/>
        </p:nvSpPr>
        <p:spPr>
          <a:xfrm>
            <a:off x="4647438" y="143103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4CD2450-45A1-5D44-B3D7-084063EF1920}"/>
              </a:ext>
            </a:extLst>
          </p:cNvPr>
          <p:cNvSpPr/>
          <p:nvPr/>
        </p:nvSpPr>
        <p:spPr>
          <a:xfrm>
            <a:off x="4617295" y="2412534"/>
            <a:ext cx="137160" cy="137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7C1540-E483-624F-8030-85E5A8D21FE4}"/>
              </a:ext>
            </a:extLst>
          </p:cNvPr>
          <p:cNvSpPr txBox="1"/>
          <p:nvPr/>
        </p:nvSpPr>
        <p:spPr>
          <a:xfrm>
            <a:off x="2134122" y="2331185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4"/>
                </a:solidFill>
              </a:rPr>
              <a:t>Analysis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38CEA6-AE1E-3146-A5AB-BECB7E5460CC}"/>
              </a:ext>
            </a:extLst>
          </p:cNvPr>
          <p:cNvSpPr txBox="1"/>
          <p:nvPr/>
        </p:nvSpPr>
        <p:spPr>
          <a:xfrm>
            <a:off x="3234553" y="4383502"/>
            <a:ext cx="2704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Not used any more in operational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E38B32-81CA-2A4B-8837-676664BD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Assimilation Window</a:t>
            </a:r>
          </a:p>
        </p:txBody>
      </p:sp>
    </p:spTree>
    <p:extLst>
      <p:ext uri="{BB962C8B-B14F-4D97-AF65-F5344CB8AC3E}">
        <p14:creationId xmlns:p14="http://schemas.microsoft.com/office/powerpoint/2010/main" val="32771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18" grpId="0" animBg="1"/>
      <p:bldP spid="20" grpId="0" animBg="1"/>
      <p:bldP spid="17" grpId="0" animBg="1"/>
      <p:bldP spid="16" grpId="0" animBg="1"/>
      <p:bldP spid="3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4A87F2F-4CB3-404E-B49E-0554E75628A2}"/>
              </a:ext>
            </a:extLst>
          </p:cNvPr>
          <p:cNvCxnSpPr>
            <a:cxnSpLocks/>
          </p:cNvCxnSpPr>
          <p:nvPr/>
        </p:nvCxnSpPr>
        <p:spPr>
          <a:xfrm>
            <a:off x="4685157" y="1686511"/>
            <a:ext cx="0" cy="151472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76F621-3C60-7146-8907-00CD561C4690}"/>
              </a:ext>
            </a:extLst>
          </p:cNvPr>
          <p:cNvCxnSpPr/>
          <p:nvPr/>
        </p:nvCxnSpPr>
        <p:spPr>
          <a:xfrm>
            <a:off x="2551079" y="3589507"/>
            <a:ext cx="44686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6DF1C9-999F-2247-BE7F-3109E7B8C8D8}"/>
              </a:ext>
            </a:extLst>
          </p:cNvPr>
          <p:cNvSpPr txBox="1"/>
          <p:nvPr/>
        </p:nvSpPr>
        <p:spPr>
          <a:xfrm>
            <a:off x="6629400" y="3728126"/>
            <a:ext cx="4395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time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D1604A-97CA-BB4C-B16A-28B23BA85683}"/>
              </a:ext>
            </a:extLst>
          </p:cNvPr>
          <p:cNvCxnSpPr/>
          <p:nvPr/>
        </p:nvCxnSpPr>
        <p:spPr>
          <a:xfrm flipV="1">
            <a:off x="2821022" y="1162942"/>
            <a:ext cx="0" cy="2706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A1FB7414-D732-724E-B4E4-E5A5FC3BC1B2}"/>
              </a:ext>
            </a:extLst>
          </p:cNvPr>
          <p:cNvSpPr/>
          <p:nvPr/>
        </p:nvSpPr>
        <p:spPr>
          <a:xfrm>
            <a:off x="2412460" y="2511560"/>
            <a:ext cx="4727642" cy="765810"/>
          </a:xfrm>
          <a:custGeom>
            <a:avLst/>
            <a:gdLst>
              <a:gd name="connsiteX0" fmla="*/ 0 w 6303523"/>
              <a:gd name="connsiteY0" fmla="*/ 972766 h 1021080"/>
              <a:gd name="connsiteX1" fmla="*/ 1517515 w 6303523"/>
              <a:gd name="connsiteY1" fmla="*/ 379379 h 1021080"/>
              <a:gd name="connsiteX2" fmla="*/ 3025302 w 6303523"/>
              <a:gd name="connsiteY2" fmla="*/ 972766 h 1021080"/>
              <a:gd name="connsiteX3" fmla="*/ 4941651 w 6303523"/>
              <a:gd name="connsiteY3" fmla="*/ 875489 h 1021080"/>
              <a:gd name="connsiteX4" fmla="*/ 6303523 w 6303523"/>
              <a:gd name="connsiteY4" fmla="*/ 0 h 1021080"/>
              <a:gd name="connsiteX5" fmla="*/ 6303523 w 6303523"/>
              <a:gd name="connsiteY5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3523" h="1021080">
                <a:moveTo>
                  <a:pt x="0" y="972766"/>
                </a:moveTo>
                <a:cubicBezTo>
                  <a:pt x="506649" y="676072"/>
                  <a:pt x="1013298" y="379379"/>
                  <a:pt x="1517515" y="379379"/>
                </a:cubicBezTo>
                <a:cubicBezTo>
                  <a:pt x="2021732" y="379379"/>
                  <a:pt x="2454613" y="890081"/>
                  <a:pt x="3025302" y="972766"/>
                </a:cubicBezTo>
                <a:cubicBezTo>
                  <a:pt x="3595991" y="1055451"/>
                  <a:pt x="4395281" y="1037617"/>
                  <a:pt x="4941651" y="875489"/>
                </a:cubicBezTo>
                <a:cubicBezTo>
                  <a:pt x="5488021" y="713361"/>
                  <a:pt x="6303523" y="0"/>
                  <a:pt x="6303523" y="0"/>
                </a:cubicBezTo>
                <a:lnTo>
                  <a:pt x="6303523" y="0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BB0303-762A-5A49-9B65-5B6EA054D236}"/>
              </a:ext>
            </a:extLst>
          </p:cNvPr>
          <p:cNvCxnSpPr/>
          <p:nvPr/>
        </p:nvCxnSpPr>
        <p:spPr>
          <a:xfrm flipV="1">
            <a:off x="6415757" y="1151512"/>
            <a:ext cx="0" cy="270672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40F7BEBB-69CD-9A43-BB8C-2488BDE821A9}"/>
              </a:ext>
            </a:extLst>
          </p:cNvPr>
          <p:cNvSpPr/>
          <p:nvPr/>
        </p:nvSpPr>
        <p:spPr>
          <a:xfrm>
            <a:off x="3188436" y="1426739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B20A9F-968F-1A4A-90A2-10DD1ECD9B5F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3229584" y="1509036"/>
            <a:ext cx="0" cy="131989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D86F63B-FC24-4147-92FD-3A6C6FB57E36}"/>
              </a:ext>
            </a:extLst>
          </p:cNvPr>
          <p:cNvSpPr/>
          <p:nvPr/>
        </p:nvSpPr>
        <p:spPr>
          <a:xfrm>
            <a:off x="5600166" y="207970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F85AEE-F64B-2541-8277-C642BA6449C0}"/>
              </a:ext>
            </a:extLst>
          </p:cNvPr>
          <p:cNvCxnSpPr>
            <a:cxnSpLocks/>
          </p:cNvCxnSpPr>
          <p:nvPr/>
        </p:nvCxnSpPr>
        <p:spPr>
          <a:xfrm>
            <a:off x="5634990" y="2162689"/>
            <a:ext cx="0" cy="111468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17B8C84-4B45-9246-9D7D-08E8A377B4A7}"/>
              </a:ext>
            </a:extLst>
          </p:cNvPr>
          <p:cNvSpPr/>
          <p:nvPr/>
        </p:nvSpPr>
        <p:spPr>
          <a:xfrm>
            <a:off x="6045936" y="162821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410511-D441-274D-8526-0BE20E92E9BD}"/>
              </a:ext>
            </a:extLst>
          </p:cNvPr>
          <p:cNvCxnSpPr>
            <a:cxnSpLocks/>
          </p:cNvCxnSpPr>
          <p:nvPr/>
        </p:nvCxnSpPr>
        <p:spPr>
          <a:xfrm flipH="1">
            <a:off x="6080760" y="1710514"/>
            <a:ext cx="0" cy="147447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8E10B27-D620-5A4F-9353-C6C13DE302EE}"/>
              </a:ext>
            </a:extLst>
          </p:cNvPr>
          <p:cNvSpPr/>
          <p:nvPr/>
        </p:nvSpPr>
        <p:spPr>
          <a:xfrm>
            <a:off x="5005806" y="2336878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D63730-EF4F-2242-9CC5-273874B21AFC}"/>
              </a:ext>
            </a:extLst>
          </p:cNvPr>
          <p:cNvCxnSpPr>
            <a:cxnSpLocks/>
          </p:cNvCxnSpPr>
          <p:nvPr/>
        </p:nvCxnSpPr>
        <p:spPr>
          <a:xfrm>
            <a:off x="5046420" y="2419174"/>
            <a:ext cx="0" cy="8581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83E98DC-E9D7-6341-9A26-05E9D83AF2B0}"/>
              </a:ext>
            </a:extLst>
          </p:cNvPr>
          <p:cNvSpPr/>
          <p:nvPr/>
        </p:nvSpPr>
        <p:spPr>
          <a:xfrm>
            <a:off x="4405731" y="278836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ED1580-43C9-214E-94EE-B18FF072582A}"/>
              </a:ext>
            </a:extLst>
          </p:cNvPr>
          <p:cNvCxnSpPr>
            <a:cxnSpLocks/>
          </p:cNvCxnSpPr>
          <p:nvPr/>
        </p:nvCxnSpPr>
        <p:spPr>
          <a:xfrm>
            <a:off x="4448022" y="2870659"/>
            <a:ext cx="0" cy="31259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B8926F0-C22E-514B-854F-9E83091D86C4}"/>
              </a:ext>
            </a:extLst>
          </p:cNvPr>
          <p:cNvSpPr/>
          <p:nvPr/>
        </p:nvSpPr>
        <p:spPr>
          <a:xfrm>
            <a:off x="3868521" y="1291033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AE1E61-EAF9-904F-BC3D-279FB510ADD0}"/>
              </a:ext>
            </a:extLst>
          </p:cNvPr>
          <p:cNvCxnSpPr>
            <a:cxnSpLocks/>
          </p:cNvCxnSpPr>
          <p:nvPr/>
        </p:nvCxnSpPr>
        <p:spPr>
          <a:xfrm>
            <a:off x="3908526" y="1373329"/>
            <a:ext cx="0" cy="151472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57B899C-091B-1347-8EF6-70C5A760E8FE}"/>
              </a:ext>
            </a:extLst>
          </p:cNvPr>
          <p:cNvSpPr txBox="1"/>
          <p:nvPr/>
        </p:nvSpPr>
        <p:spPr>
          <a:xfrm>
            <a:off x="1720216" y="2903220"/>
            <a:ext cx="7104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Previous</a:t>
            </a:r>
          </a:p>
          <a:p>
            <a:r>
              <a:rPr lang="en-US" sz="1050" dirty="0">
                <a:solidFill>
                  <a:schemeClr val="accent1"/>
                </a:solidFill>
              </a:rPr>
              <a:t>forecast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8BBF4E-DAA6-D240-8BBF-0BC03C998138}"/>
              </a:ext>
            </a:extLst>
          </p:cNvPr>
          <p:cNvCxnSpPr>
            <a:cxnSpLocks/>
          </p:cNvCxnSpPr>
          <p:nvPr/>
        </p:nvCxnSpPr>
        <p:spPr>
          <a:xfrm>
            <a:off x="2821022" y="3779561"/>
            <a:ext cx="359254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1F6BA92-FEFF-BB41-A87A-D9776D7262B8}"/>
              </a:ext>
            </a:extLst>
          </p:cNvPr>
          <p:cNvSpPr txBox="1"/>
          <p:nvPr/>
        </p:nvSpPr>
        <p:spPr>
          <a:xfrm>
            <a:off x="3821212" y="3623560"/>
            <a:ext cx="139493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Assimilation window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3DFE5C-1238-9440-8812-28AD88CC1105}"/>
              </a:ext>
            </a:extLst>
          </p:cNvPr>
          <p:cNvSpPr/>
          <p:nvPr/>
        </p:nvSpPr>
        <p:spPr>
          <a:xfrm>
            <a:off x="4620006" y="3167667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EBA91F-BE67-A947-840D-11897832DC84}"/>
              </a:ext>
            </a:extLst>
          </p:cNvPr>
          <p:cNvCxnSpPr>
            <a:cxnSpLocks/>
          </p:cNvCxnSpPr>
          <p:nvPr/>
        </p:nvCxnSpPr>
        <p:spPr>
          <a:xfrm flipV="1">
            <a:off x="2833577" y="3236248"/>
            <a:ext cx="3599264" cy="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76F2FA3-F75A-2E43-9F2D-D4C975A2303D}"/>
              </a:ext>
            </a:extLst>
          </p:cNvPr>
          <p:cNvSpPr txBox="1"/>
          <p:nvPr/>
        </p:nvSpPr>
        <p:spPr>
          <a:xfrm>
            <a:off x="3821212" y="977654"/>
            <a:ext cx="979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Observations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A5866A-736F-9747-B291-91E53BF3F103}"/>
              </a:ext>
            </a:extLst>
          </p:cNvPr>
          <p:cNvSpPr/>
          <p:nvPr/>
        </p:nvSpPr>
        <p:spPr>
          <a:xfrm>
            <a:off x="3186243" y="1847765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ACF3DEC-3485-8743-9FE5-0B376014E511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3227391" y="1930062"/>
            <a:ext cx="0" cy="131989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612AD13-BC45-FF4B-B2F4-47AC3B96008E}"/>
              </a:ext>
            </a:extLst>
          </p:cNvPr>
          <p:cNvSpPr/>
          <p:nvPr/>
        </p:nvSpPr>
        <p:spPr>
          <a:xfrm>
            <a:off x="3868521" y="1639229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D5B63F4-FA11-EF45-86F0-5E8406CE9A64}"/>
              </a:ext>
            </a:extLst>
          </p:cNvPr>
          <p:cNvCxnSpPr>
            <a:cxnSpLocks/>
          </p:cNvCxnSpPr>
          <p:nvPr/>
        </p:nvCxnSpPr>
        <p:spPr>
          <a:xfrm>
            <a:off x="3908526" y="1721525"/>
            <a:ext cx="0" cy="151472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107CC77E-7BCF-0949-ABFE-F967AA62468E}"/>
              </a:ext>
            </a:extLst>
          </p:cNvPr>
          <p:cNvSpPr/>
          <p:nvPr/>
        </p:nvSpPr>
        <p:spPr>
          <a:xfrm>
            <a:off x="4405731" y="2856944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DAD5839-0E58-9F47-9C4B-FA2BD74066F7}"/>
              </a:ext>
            </a:extLst>
          </p:cNvPr>
          <p:cNvCxnSpPr>
            <a:cxnSpLocks/>
          </p:cNvCxnSpPr>
          <p:nvPr/>
        </p:nvCxnSpPr>
        <p:spPr>
          <a:xfrm>
            <a:off x="4448022" y="2939240"/>
            <a:ext cx="0" cy="31259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D3D3C71-4657-A445-B884-7D602E2B1E88}"/>
              </a:ext>
            </a:extLst>
          </p:cNvPr>
          <p:cNvSpPr/>
          <p:nvPr/>
        </p:nvSpPr>
        <p:spPr>
          <a:xfrm>
            <a:off x="5005806" y="2296432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24A0D7-3118-174D-A973-3529A531206F}"/>
              </a:ext>
            </a:extLst>
          </p:cNvPr>
          <p:cNvCxnSpPr>
            <a:cxnSpLocks/>
          </p:cNvCxnSpPr>
          <p:nvPr/>
        </p:nvCxnSpPr>
        <p:spPr>
          <a:xfrm>
            <a:off x="5046420" y="2378728"/>
            <a:ext cx="0" cy="8581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4F316E5-B09A-0348-8390-CD17D2524D8B}"/>
              </a:ext>
            </a:extLst>
          </p:cNvPr>
          <p:cNvSpPr/>
          <p:nvPr/>
        </p:nvSpPr>
        <p:spPr>
          <a:xfrm>
            <a:off x="5600166" y="2043915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E04FE8-9A51-914C-A868-AD61B5A68C17}"/>
              </a:ext>
            </a:extLst>
          </p:cNvPr>
          <p:cNvCxnSpPr>
            <a:cxnSpLocks/>
          </p:cNvCxnSpPr>
          <p:nvPr/>
        </p:nvCxnSpPr>
        <p:spPr>
          <a:xfrm>
            <a:off x="5634990" y="2126901"/>
            <a:ext cx="0" cy="111468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51F3DFB-527E-254D-AB8F-AF712E026D83}"/>
              </a:ext>
            </a:extLst>
          </p:cNvPr>
          <p:cNvSpPr/>
          <p:nvPr/>
        </p:nvSpPr>
        <p:spPr>
          <a:xfrm>
            <a:off x="6045936" y="1691797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F6DBD4C-AF79-4341-BEC5-2A8F693F87B9}"/>
              </a:ext>
            </a:extLst>
          </p:cNvPr>
          <p:cNvCxnSpPr>
            <a:cxnSpLocks/>
          </p:cNvCxnSpPr>
          <p:nvPr/>
        </p:nvCxnSpPr>
        <p:spPr>
          <a:xfrm flipH="1">
            <a:off x="6080760" y="1774093"/>
            <a:ext cx="0" cy="147447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FC7A15B-48D7-0E4E-93BD-58DAE59E6E48}"/>
              </a:ext>
            </a:extLst>
          </p:cNvPr>
          <p:cNvSpPr/>
          <p:nvPr/>
        </p:nvSpPr>
        <p:spPr>
          <a:xfrm>
            <a:off x="4647438" y="1847765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74A28EA-ABA2-2242-A8B4-CCC4313DC103}"/>
              </a:ext>
            </a:extLst>
          </p:cNvPr>
          <p:cNvSpPr/>
          <p:nvPr/>
        </p:nvSpPr>
        <p:spPr>
          <a:xfrm>
            <a:off x="4647438" y="1639229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2659EA0-B221-3A48-B850-802C2929DA57}"/>
              </a:ext>
            </a:extLst>
          </p:cNvPr>
          <p:cNvSpPr/>
          <p:nvPr/>
        </p:nvSpPr>
        <p:spPr>
          <a:xfrm>
            <a:off x="4647438" y="2856944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2FCB44-E77A-F046-A5CB-B0E9223B285C}"/>
              </a:ext>
            </a:extLst>
          </p:cNvPr>
          <p:cNvSpPr/>
          <p:nvPr/>
        </p:nvSpPr>
        <p:spPr>
          <a:xfrm>
            <a:off x="4651998" y="2295730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3CA40C4-0D3F-7540-8C03-3B4737C20D3C}"/>
              </a:ext>
            </a:extLst>
          </p:cNvPr>
          <p:cNvSpPr/>
          <p:nvPr/>
        </p:nvSpPr>
        <p:spPr>
          <a:xfrm>
            <a:off x="4649627" y="2043915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6E61564-E112-B84B-BBB0-4B5C0B04D794}"/>
              </a:ext>
            </a:extLst>
          </p:cNvPr>
          <p:cNvSpPr/>
          <p:nvPr/>
        </p:nvSpPr>
        <p:spPr>
          <a:xfrm>
            <a:off x="4644009" y="1691797"/>
            <a:ext cx="82296" cy="822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E6EFB19-F833-704A-80A6-E782A4BC11D1}"/>
              </a:ext>
            </a:extLst>
          </p:cNvPr>
          <p:cNvSpPr/>
          <p:nvPr/>
        </p:nvSpPr>
        <p:spPr>
          <a:xfrm>
            <a:off x="4617295" y="2509689"/>
            <a:ext cx="137160" cy="137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0F6226-C05B-D647-8526-4041D828B852}"/>
              </a:ext>
            </a:extLst>
          </p:cNvPr>
          <p:cNvSpPr txBox="1"/>
          <p:nvPr/>
        </p:nvSpPr>
        <p:spPr>
          <a:xfrm>
            <a:off x="2095039" y="2443872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4"/>
                </a:solidFill>
              </a:rPr>
              <a:t>Analysis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F1DBD2-3683-3D42-A830-8B1D8F1A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3D-FGAT </a:t>
            </a:r>
            <a:r>
              <a:rPr lang="en-US" sz="3200" dirty="0"/>
              <a:t>(First Guess at Appropriate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18" grpId="0" animBg="1"/>
      <p:bldP spid="20" grpId="0" animBg="1"/>
      <p:bldP spid="17" grpId="0" animBg="1"/>
      <p:bldP spid="16" grpId="0" animBg="1"/>
      <p:bldP spid="31" grpId="0" animBg="1"/>
      <p:bldP spid="37" grpId="0" animBg="1"/>
      <p:bldP spid="37" grpId="1" animBg="1"/>
      <p:bldP spid="41" grpId="0" animBg="1"/>
      <p:bldP spid="41" grpId="1" animBg="1"/>
      <p:bldP spid="44" grpId="0" animBg="1"/>
      <p:bldP spid="44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Analysis and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pic>
        <p:nvPicPr>
          <p:cNvPr id="6" name="Picture 5" descr="Screen Shot 2018-11-15 at 21.4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" y="3603834"/>
            <a:ext cx="8676642" cy="85764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91029" y="1034222"/>
            <a:ext cx="809906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dirty="0"/>
              <a:t>Data assimilation aims at estimating the state of a system given all available information: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Font typeface="System Font Regular"/>
              <a:buChar char="-"/>
            </a:pPr>
            <a:r>
              <a:rPr lang="en-US" sz="2000" dirty="0"/>
              <a:t>Previous forecast (background)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Font typeface="System Font Regular"/>
              <a:buChar char="-"/>
            </a:pPr>
            <a:r>
              <a:rPr lang="en-US" sz="2000" dirty="0"/>
              <a:t>Observations</a:t>
            </a:r>
          </a:p>
          <a:p>
            <a:pPr marL="285750" indent="-285750">
              <a:spcBef>
                <a:spcPts val="900"/>
              </a:spcBef>
              <a:buClr>
                <a:schemeClr val="accent1"/>
              </a:buClr>
              <a:buFont typeface="System Font Regular"/>
              <a:buChar char="-"/>
            </a:pPr>
            <a:r>
              <a:rPr lang="en-US" sz="2000" dirty="0"/>
              <a:t>Possibly other constraints (theoretical information)</a:t>
            </a:r>
            <a:endParaRPr lang="en-US" sz="700" dirty="0"/>
          </a:p>
          <a:p>
            <a:pPr>
              <a:buClr>
                <a:schemeClr val="bg2"/>
              </a:buClr>
            </a:pPr>
            <a:endParaRPr lang="en-US" sz="2000" dirty="0"/>
          </a:p>
          <a:p>
            <a:pPr>
              <a:buClr>
                <a:schemeClr val="bg2"/>
              </a:buClr>
            </a:pPr>
            <a:r>
              <a:rPr lang="en-US" sz="2000" dirty="0"/>
              <a:t>Example: variational data assimilation</a:t>
            </a: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752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2C0F2-6C69-DF4F-9B29-A8D790C8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JEDI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45DF0-FB19-A740-8762-31175CB6F770}"/>
              </a:ext>
            </a:extLst>
          </p:cNvPr>
          <p:cNvSpPr txBox="1"/>
          <p:nvPr/>
        </p:nvSpPr>
        <p:spPr>
          <a:xfrm>
            <a:off x="2155487" y="1670756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 Assimilation in JEDI</a:t>
            </a:r>
          </a:p>
        </p:txBody>
      </p:sp>
    </p:spTree>
    <p:extLst>
      <p:ext uri="{BB962C8B-B14F-4D97-AF65-F5344CB8AC3E}">
        <p14:creationId xmlns:p14="http://schemas.microsoft.com/office/powerpoint/2010/main" val="52183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JEDI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407" y="852659"/>
            <a:ext cx="81970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/>
              <a:t>Naive approach: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One object for each term of the cost function.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Compute each term (or gradient) and add them together.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Problem: The model is run several times (Jo, </a:t>
            </a:r>
            <a:r>
              <a:rPr lang="en-US" sz="2000" dirty="0" err="1"/>
              <a:t>Jc</a:t>
            </a:r>
            <a:r>
              <a:rPr lang="en-US" sz="2000" dirty="0"/>
              <a:t>, </a:t>
            </a:r>
            <a:r>
              <a:rPr lang="en-US" sz="2000" dirty="0" err="1"/>
              <a:t>Jq</a:t>
            </a:r>
            <a:r>
              <a:rPr lang="en-US" sz="2000" dirty="0"/>
              <a:t>)</a:t>
            </a:r>
          </a:p>
          <a:p>
            <a:pPr marL="457200" lvl="1"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/>
              <a:t>Another naive approach: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Run the model once and store the full 4D state.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Compute each term (or gradient) and add them together.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Problem: The full 4D state is too big (for operational use).</a:t>
            </a:r>
          </a:p>
          <a:p>
            <a:pPr marL="457200" lvl="1">
              <a:buClr>
                <a:schemeClr val="bg2"/>
              </a:buClr>
            </a:pPr>
            <a:endParaRPr lang="en-US" sz="1000" dirty="0"/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2000" dirty="0"/>
              <a:t>A feasible approach: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Run the model once.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Compute each term (gradient) as the model is running.</a:t>
            </a:r>
          </a:p>
          <a:p>
            <a:pPr marL="742950" lvl="1" indent="-285750"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Add all the terms together.</a:t>
            </a:r>
          </a:p>
        </p:txBody>
      </p:sp>
    </p:spTree>
    <p:extLst>
      <p:ext uri="{BB962C8B-B14F-4D97-AF65-F5344CB8AC3E}">
        <p14:creationId xmlns:p14="http://schemas.microsoft.com/office/powerpoint/2010/main" val="2182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4816</TotalTime>
  <Words>1484</Words>
  <Application>Microsoft Macintosh PowerPoint</Application>
  <PresentationFormat>On-screen Show (16:9)</PresentationFormat>
  <Paragraphs>298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Lucida Grande</vt:lpstr>
      <vt:lpstr>Source Code Pro Medium</vt:lpstr>
      <vt:lpstr>Source Code Pro</vt:lpstr>
      <vt:lpstr>System Font Regular</vt:lpstr>
      <vt:lpstr>Menlo</vt:lpstr>
      <vt:lpstr>Calibri</vt:lpstr>
      <vt:lpstr>Menlo-Regular</vt:lpstr>
      <vt:lpstr>Arial</vt:lpstr>
      <vt:lpstr>Consolas</vt:lpstr>
      <vt:lpstr>1_Office Theme</vt:lpstr>
      <vt:lpstr>The Joint Effort for Data assimilation Integration (JEDI)</vt:lpstr>
      <vt:lpstr>JEDI</vt:lpstr>
      <vt:lpstr>Cycling Data Assimilation</vt:lpstr>
      <vt:lpstr>4D Assimilation Window</vt:lpstr>
      <vt:lpstr>3D Assimilation Window</vt:lpstr>
      <vt:lpstr>3D-FGAT (First Guess at Appropriate Time)</vt:lpstr>
      <vt:lpstr>OOPS Analysis and Design</vt:lpstr>
      <vt:lpstr>JEDI</vt:lpstr>
      <vt:lpstr>Cost Function Design</vt:lpstr>
      <vt:lpstr>Cost Function Implementation</vt:lpstr>
      <vt:lpstr>Post Processors</vt:lpstr>
      <vt:lpstr>4D-Var yaml</vt:lpstr>
      <vt:lpstr>3D-FGAT yaml</vt:lpstr>
      <vt:lpstr>Editing yaml</vt:lpstr>
      <vt:lpstr>JEDI Applications</vt:lpstr>
      <vt:lpstr>JEDI: Applications</vt:lpstr>
      <vt:lpstr>JEDI: Variational Application</vt:lpstr>
      <vt:lpstr>JEDI: EnsembleApplication</vt:lpstr>
      <vt:lpstr>JEDI: Applications</vt:lpstr>
      <vt:lpstr>Working with JEDI Applications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Effort for Data assimilation Integration (JEDI)</dc:title>
  <dc:subject/>
  <dc:creator/>
  <cp:keywords/>
  <dc:description/>
  <cp:lastModifiedBy>Yannick Tremolet</cp:lastModifiedBy>
  <cp:revision>145</cp:revision>
  <dcterms:modified xsi:type="dcterms:W3CDTF">2021-06-23T03:59:22Z</dcterms:modified>
  <cp:category/>
</cp:coreProperties>
</file>