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2"/>
  </p:notesMasterIdLst>
  <p:sldIdLst>
    <p:sldId id="256" r:id="rId2"/>
    <p:sldId id="294" r:id="rId3"/>
    <p:sldId id="518" r:id="rId4"/>
    <p:sldId id="519" r:id="rId5"/>
    <p:sldId id="521" r:id="rId6"/>
    <p:sldId id="523" r:id="rId7"/>
    <p:sldId id="524" r:id="rId8"/>
    <p:sldId id="307" r:id="rId9"/>
    <p:sldId id="299" r:id="rId10"/>
    <p:sldId id="522" r:id="rId11"/>
    <p:sldId id="331" r:id="rId12"/>
    <p:sldId id="499" r:id="rId13"/>
    <p:sldId id="500" r:id="rId14"/>
    <p:sldId id="512" r:id="rId15"/>
    <p:sldId id="513" r:id="rId16"/>
    <p:sldId id="515" r:id="rId17"/>
    <p:sldId id="260" r:id="rId18"/>
    <p:sldId id="531" r:id="rId19"/>
    <p:sldId id="532" r:id="rId20"/>
    <p:sldId id="533" r:id="rId21"/>
    <p:sldId id="525" r:id="rId22"/>
    <p:sldId id="527" r:id="rId23"/>
    <p:sldId id="528" r:id="rId24"/>
    <p:sldId id="502" r:id="rId25"/>
    <p:sldId id="529" r:id="rId26"/>
    <p:sldId id="534" r:id="rId27"/>
    <p:sldId id="530" r:id="rId28"/>
    <p:sldId id="429" r:id="rId29"/>
    <p:sldId id="535" r:id="rId30"/>
    <p:sldId id="520"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MbifmOVY3FeqCuOzxbFm6uQJJA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7EC04B-405F-4FDE-AC71-4A0FA4AA7462}">
  <a:tblStyle styleId="{867EC04B-405F-4FDE-AC71-4A0FA4AA746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7"/>
    <p:restoredTop sz="90639"/>
  </p:normalViewPr>
  <p:slideViewPr>
    <p:cSldViewPr snapToGrid="0">
      <p:cViewPr varScale="1">
        <p:scale>
          <a:sx n="135" d="100"/>
          <a:sy n="135" d="100"/>
        </p:scale>
        <p:origin x="1744" y="168"/>
      </p:cViewPr>
      <p:guideLst>
        <p:guide orient="horz" pos="2160"/>
        <p:guide pos="2880"/>
      </p:guideLst>
    </p:cSldViewPr>
  </p:slideViewPr>
  <p:outlineViewPr>
    <p:cViewPr>
      <p:scale>
        <a:sx n="33" d="100"/>
        <a:sy n="33" d="100"/>
      </p:scale>
      <p:origin x="0" y="-1008"/>
    </p:cViewPr>
  </p:outlineViewPr>
  <p:notesTextViewPr>
    <p:cViewPr>
      <p:scale>
        <a:sx n="1" d="1"/>
        <a:sy n="1" d="1"/>
      </p:scale>
      <p:origin x="0" y="0"/>
    </p:cViewPr>
  </p:notesTextViewPr>
  <p:notesViewPr>
    <p:cSldViewPr snapToGrid="0">
      <p:cViewPr varScale="1">
        <p:scale>
          <a:sx n="116" d="100"/>
          <a:sy n="116" d="100"/>
        </p:scale>
        <p:origin x="302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69"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afb9357305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afb935730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02" name="Google Shape;102;gafb935730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9" name="Google Shape;1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523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9" name="Google Shape;1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7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9" name="Google Shape;1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534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41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6879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1484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316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1A5733-51AE-5D49-BB35-DCB689875FFC}"/>
              </a:ext>
            </a:extLst>
          </p:cNvPr>
          <p:cNvSpPr>
            <a:spLocks noGrp="1" noChangeArrowheads="1"/>
          </p:cNvSpPr>
          <p:nvPr>
            <p:ph type="sldNum" sz="quarter" idx="5"/>
          </p:nvPr>
        </p:nvSpPr>
        <p:spPr>
          <a:ln/>
        </p:spPr>
        <p:txBody>
          <a:bodyPr/>
          <a:lstStyle/>
          <a:p>
            <a:fld id="{D7A294DE-504D-3142-AE77-9E98F5A9D8F3}" type="slidenum">
              <a:rPr lang="en-US" altLang="zh-CN"/>
              <a:pPr/>
              <a:t>27</a:t>
            </a:fld>
            <a:endParaRPr lang="en-US" altLang="zh-CN"/>
          </a:p>
        </p:txBody>
      </p:sp>
      <p:sp>
        <p:nvSpPr>
          <p:cNvPr id="93186" name="Rectangle 2">
            <a:extLst>
              <a:ext uri="{FF2B5EF4-FFF2-40B4-BE49-F238E27FC236}">
                <a16:creationId xmlns:a16="http://schemas.microsoft.com/office/drawing/2014/main" id="{B167C7FC-9792-154D-9172-AE0A54BBA67A}"/>
              </a:ext>
            </a:extLst>
          </p:cNvPr>
          <p:cNvSpPr>
            <a:spLocks noGrp="1" noRot="1" noChangeAspect="1" noChangeArrowheads="1" noTextEdit="1"/>
          </p:cNvSpPr>
          <p:nvPr>
            <p:ph type="sldImg"/>
          </p:nvPr>
        </p:nvSpPr>
        <p:spPr>
          <a:xfrm>
            <a:off x="1143000" y="685800"/>
            <a:ext cx="4572000" cy="3429000"/>
          </a:xfrm>
          <a:ln/>
        </p:spPr>
      </p:sp>
      <p:sp>
        <p:nvSpPr>
          <p:cNvPr id="93187" name="Rectangle 3">
            <a:extLst>
              <a:ext uri="{FF2B5EF4-FFF2-40B4-BE49-F238E27FC236}">
                <a16:creationId xmlns:a16="http://schemas.microsoft.com/office/drawing/2014/main" id="{7A4533F2-A07F-774C-ADE3-D6E9D12D07D7}"/>
              </a:ext>
            </a:extLst>
          </p:cNvPr>
          <p:cNvSpPr>
            <a:spLocks noGrp="1" noChangeArrowheads="1"/>
          </p:cNvSpPr>
          <p:nvPr>
            <p:ph type="body" idx="1"/>
          </p:nvPr>
        </p:nvSpPr>
        <p:spPr/>
        <p:txBody>
          <a:bodyPr/>
          <a:lstStyle/>
          <a:p>
            <a:r>
              <a:rPr lang="en-US" altLang="zh-CN">
                <a:ea typeface="宋体" panose="02010600030101010101" pitchFamily="2" charset="-122"/>
              </a:rPr>
              <a:t>The ABel inversion integral mentioned earlier derives the refractivity index as a function of the radius from the bending angle observaiton as a function of impact parameter.</a:t>
            </a:r>
          </a:p>
          <a:p>
            <a:r>
              <a:rPr lang="en-US" altLang="zh-CN">
                <a:ea typeface="宋体" panose="02010600030101010101" pitchFamily="2" charset="-122"/>
              </a:rPr>
              <a:t>As a completeness, Abel forward integral is also introduced here, which, on the contrary, derives the bending angle from the refractivity ‘index. The relationship between the refractivity and index of refractivity is shown here.</a:t>
            </a:r>
          </a:p>
        </p:txBody>
      </p:sp>
    </p:spTree>
    <p:extLst>
      <p:ext uri="{BB962C8B-B14F-4D97-AF65-F5344CB8AC3E}">
        <p14:creationId xmlns:p14="http://schemas.microsoft.com/office/powerpoint/2010/main" val="2683835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93055-F8BB-8240-A1D3-93ECC03C49DB}" type="slidenum">
              <a:rPr lang="en-US" smtClean="0"/>
              <a:t>28</a:t>
            </a:fld>
            <a:endParaRPr lang="en-US"/>
          </a:p>
        </p:txBody>
      </p:sp>
    </p:spTree>
    <p:extLst>
      <p:ext uri="{BB962C8B-B14F-4D97-AF65-F5344CB8AC3E}">
        <p14:creationId xmlns:p14="http://schemas.microsoft.com/office/powerpoint/2010/main" val="230525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6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44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160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ADCA454-3B27-9C4A-9F5B-DFBBD654C423}"/>
              </a:ext>
            </a:extLst>
          </p:cNvPr>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65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88557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536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247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0901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6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None/>
              <a:defRPr sz="1800"/>
            </a:lvl1pPr>
            <a:lvl2pPr lvl="1" algn="ctr">
              <a:lnSpc>
                <a:spcPct val="100000"/>
              </a:lnSpc>
              <a:spcBef>
                <a:spcPts val="560"/>
              </a:spcBef>
              <a:spcAft>
                <a:spcPts val="0"/>
              </a:spcAft>
              <a:buSzPts val="2800"/>
              <a:buNone/>
              <a:defRPr sz="1500"/>
            </a:lvl2pPr>
            <a:lvl3pPr lvl="2" algn="ctr">
              <a:lnSpc>
                <a:spcPct val="100000"/>
              </a:lnSpc>
              <a:spcBef>
                <a:spcPts val="480"/>
              </a:spcBef>
              <a:spcAft>
                <a:spcPts val="0"/>
              </a:spcAft>
              <a:buSzPts val="2400"/>
              <a:buNone/>
              <a:defRPr sz="1350"/>
            </a:lvl3pPr>
            <a:lvl4pPr lvl="3" algn="ctr">
              <a:lnSpc>
                <a:spcPct val="100000"/>
              </a:lnSpc>
              <a:spcBef>
                <a:spcPts val="400"/>
              </a:spcBef>
              <a:spcAft>
                <a:spcPts val="0"/>
              </a:spcAft>
              <a:buSzPts val="2000"/>
              <a:buNone/>
              <a:defRPr sz="1200"/>
            </a:lvl4pPr>
            <a:lvl5pPr lvl="4" algn="ctr">
              <a:lnSpc>
                <a:spcPct val="100000"/>
              </a:lnSpc>
              <a:spcBef>
                <a:spcPts val="400"/>
              </a:spcBef>
              <a:spcAft>
                <a:spcPts val="0"/>
              </a:spcAft>
              <a:buSzPts val="2000"/>
              <a:buNone/>
              <a:defRPr sz="1200"/>
            </a:lvl5pPr>
            <a:lvl6pPr lvl="5" algn="ctr">
              <a:lnSpc>
                <a:spcPct val="100000"/>
              </a:lnSpc>
              <a:spcBef>
                <a:spcPts val="400"/>
              </a:spcBef>
              <a:spcAft>
                <a:spcPts val="0"/>
              </a:spcAft>
              <a:buSzPts val="2000"/>
              <a:buNone/>
              <a:defRPr sz="1200"/>
            </a:lvl6pPr>
            <a:lvl7pPr lvl="6" algn="ctr">
              <a:lnSpc>
                <a:spcPct val="100000"/>
              </a:lnSpc>
              <a:spcBef>
                <a:spcPts val="400"/>
              </a:spcBef>
              <a:spcAft>
                <a:spcPts val="0"/>
              </a:spcAft>
              <a:buSzPts val="2000"/>
              <a:buNone/>
              <a:defRPr sz="1200"/>
            </a:lvl7pPr>
            <a:lvl8pPr lvl="7" algn="ctr">
              <a:lnSpc>
                <a:spcPct val="100000"/>
              </a:lnSpc>
              <a:spcBef>
                <a:spcPts val="400"/>
              </a:spcBef>
              <a:spcAft>
                <a:spcPts val="0"/>
              </a:spcAft>
              <a:buSzPts val="2000"/>
              <a:buNone/>
              <a:defRPr sz="1200"/>
            </a:lvl8pPr>
            <a:lvl9pPr lvl="8" algn="ctr">
              <a:lnSpc>
                <a:spcPct val="100000"/>
              </a:lnSpc>
              <a:spcBef>
                <a:spcPts val="400"/>
              </a:spcBef>
              <a:spcAft>
                <a:spcPts val="0"/>
              </a:spcAft>
              <a:buSzPts val="2000"/>
              <a:buNone/>
              <a:defRPr sz="1200"/>
            </a:lvl9pPr>
          </a:lstStyle>
          <a:p>
            <a:endParaRPr/>
          </a:p>
        </p:txBody>
      </p:sp>
      <p:sp>
        <p:nvSpPr>
          <p:cNvPr id="14" name="Google Shape;14;p60"/>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0"/>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0"/>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_TEXT" type="vertTx">
  <p:cSld name="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80"/>
        <p:cNvGrpSpPr/>
        <p:nvPr/>
      </p:nvGrpSpPr>
      <p:grpSpPr>
        <a:xfrm>
          <a:off x="0" y="0"/>
          <a:ext cx="0" cy="0"/>
          <a:chOff x="0" y="0"/>
          <a:chExt cx="0" cy="0"/>
        </a:xfrm>
      </p:grpSpPr>
      <p:sp>
        <p:nvSpPr>
          <p:cNvPr id="81" name="Google Shape;81;p23"/>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body" idx="1"/>
          </p:nvPr>
        </p:nvSpPr>
        <p:spPr>
          <a:xfrm rot="5400000">
            <a:off x="541352" y="190490"/>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23"/>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3"/>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 2 columns thirds">
  <p:cSld name="Content - 2 columns thirds">
    <p:spTree>
      <p:nvGrpSpPr>
        <p:cNvPr id="1" name="Shape 86"/>
        <p:cNvGrpSpPr/>
        <p:nvPr/>
      </p:nvGrpSpPr>
      <p:grpSpPr>
        <a:xfrm>
          <a:off x="0" y="0"/>
          <a:ext cx="0" cy="0"/>
          <a:chOff x="0" y="0"/>
          <a:chExt cx="0" cy="0"/>
        </a:xfrm>
      </p:grpSpPr>
      <p:sp>
        <p:nvSpPr>
          <p:cNvPr id="87" name="Google Shape;87;p6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1"/>
          <p:cNvSpPr txBox="1">
            <a:spLocks noGrp="1"/>
          </p:cNvSpPr>
          <p:nvPr>
            <p:ph type="body" idx="1"/>
          </p:nvPr>
        </p:nvSpPr>
        <p:spPr>
          <a:xfrm>
            <a:off x="252000" y="2064000"/>
            <a:ext cx="5670000" cy="4080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89" name="Google Shape;89;p61"/>
          <p:cNvSpPr txBox="1">
            <a:spLocks noGrp="1"/>
          </p:cNvSpPr>
          <p:nvPr>
            <p:ph type="body" idx="2"/>
          </p:nvPr>
        </p:nvSpPr>
        <p:spPr>
          <a:xfrm>
            <a:off x="6192000" y="2064000"/>
            <a:ext cx="2700000" cy="4080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cxnSp>
        <p:nvCxnSpPr>
          <p:cNvPr id="90" name="Google Shape;90;p61"/>
          <p:cNvCxnSpPr/>
          <p:nvPr/>
        </p:nvCxnSpPr>
        <p:spPr>
          <a:xfrm>
            <a:off x="6057352" y="2064000"/>
            <a:ext cx="0" cy="4080000"/>
          </a:xfrm>
          <a:prstGeom prst="straightConnector1">
            <a:avLst/>
          </a:prstGeom>
          <a:noFill/>
          <a:ln w="9525" cap="flat" cmpd="sng">
            <a:solidFill>
              <a:schemeClr val="dk1"/>
            </a:solidFill>
            <a:prstDash val="solid"/>
            <a:round/>
            <a:headEnd type="none" w="sm" len="sm"/>
            <a:tailEnd type="none" w="sm" len="sm"/>
          </a:ln>
        </p:spPr>
      </p:cxnSp>
      <p:sp>
        <p:nvSpPr>
          <p:cNvPr id="91" name="Google Shape;91;p61"/>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full image alt">
  <p:cSld name="Title slide - full image alt">
    <p:bg>
      <p:bgPr>
        <a:solidFill>
          <a:schemeClr val="lt2"/>
        </a:solidFill>
        <a:effectLst/>
      </p:bgPr>
    </p:bg>
    <p:spTree>
      <p:nvGrpSpPr>
        <p:cNvPr id="1" name="Shape 92"/>
        <p:cNvGrpSpPr/>
        <p:nvPr/>
      </p:nvGrpSpPr>
      <p:grpSpPr>
        <a:xfrm>
          <a:off x="0" y="0"/>
          <a:ext cx="0" cy="0"/>
          <a:chOff x="0" y="0"/>
          <a:chExt cx="0" cy="0"/>
        </a:xfrm>
      </p:grpSpPr>
      <p:pic>
        <p:nvPicPr>
          <p:cNvPr id="93" name="Google Shape;93;p5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4" name="Google Shape;94;p56"/>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6"/>
          <p:cNvSpPr txBox="1">
            <a:spLocks noGrp="1"/>
          </p:cNvSpPr>
          <p:nvPr>
            <p:ph type="body" idx="1"/>
          </p:nvPr>
        </p:nvSpPr>
        <p:spPr>
          <a:xfrm>
            <a:off x="197644" y="2348707"/>
            <a:ext cx="8437500" cy="815608"/>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solidFill>
                  <a:schemeClr val="lt2"/>
                </a:solidFill>
              </a:defRPr>
            </a:lvl1pPr>
            <a:lvl2pPr marL="914400" lvl="1" indent="-406400" algn="l">
              <a:lnSpc>
                <a:spcPct val="100000"/>
              </a:lnSpc>
              <a:spcBef>
                <a:spcPts val="560"/>
              </a:spcBef>
              <a:spcAft>
                <a:spcPts val="0"/>
              </a:spcAft>
              <a:buSzPts val="2800"/>
              <a:buChar char="–"/>
              <a:defRPr>
                <a:solidFill>
                  <a:schemeClr val="lt2"/>
                </a:solidFill>
              </a:defRPr>
            </a:lvl2pPr>
            <a:lvl3pPr marL="1371600" lvl="2" indent="-381000" algn="l">
              <a:lnSpc>
                <a:spcPct val="100000"/>
              </a:lnSpc>
              <a:spcBef>
                <a:spcPts val="480"/>
              </a:spcBef>
              <a:spcAft>
                <a:spcPts val="0"/>
              </a:spcAft>
              <a:buSzPts val="2400"/>
              <a:buChar char="•"/>
              <a:defRPr>
                <a:solidFill>
                  <a:schemeClr val="lt2"/>
                </a:solidFill>
              </a:defRPr>
            </a:lvl3pPr>
            <a:lvl4pPr marL="1828800" lvl="3" indent="-355600" algn="l">
              <a:lnSpc>
                <a:spcPct val="100000"/>
              </a:lnSpc>
              <a:spcBef>
                <a:spcPts val="400"/>
              </a:spcBef>
              <a:spcAft>
                <a:spcPts val="0"/>
              </a:spcAft>
              <a:buClr>
                <a:schemeClr val="lt2"/>
              </a:buClr>
              <a:buSzPts val="2000"/>
              <a:buChar char="–"/>
              <a:defRPr>
                <a:solidFill>
                  <a:schemeClr val="lt2"/>
                </a:solidFill>
              </a:defRPr>
            </a:lvl4pPr>
            <a:lvl5pPr marL="2286000" lvl="4" indent="-355600" algn="l">
              <a:lnSpc>
                <a:spcPct val="100000"/>
              </a:lnSpc>
              <a:spcBef>
                <a:spcPts val="400"/>
              </a:spcBef>
              <a:spcAft>
                <a:spcPts val="0"/>
              </a:spcAft>
              <a:buSzPts val="2000"/>
              <a:buChar char="»"/>
              <a:defRPr>
                <a:solidFill>
                  <a:schemeClr val="lt2"/>
                </a:solidFil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pic>
        <p:nvPicPr>
          <p:cNvPr id="96" name="Google Shape;96;p56"/>
          <p:cNvPicPr preferRelativeResize="0"/>
          <p:nvPr/>
        </p:nvPicPr>
        <p:blipFill rotWithShape="1">
          <a:blip r:embed="rId3">
            <a:alphaModFix/>
          </a:blip>
          <a:srcRect/>
          <a:stretch/>
        </p:blipFill>
        <p:spPr>
          <a:xfrm>
            <a:off x="67307" y="54000"/>
            <a:ext cx="1803780" cy="754200"/>
          </a:xfrm>
          <a:prstGeom prst="rect">
            <a:avLst/>
          </a:prstGeom>
          <a:noFill/>
          <a:ln>
            <a:noFill/>
          </a:ln>
        </p:spPr>
      </p:pic>
      <p:sp>
        <p:nvSpPr>
          <p:cNvPr id="97" name="Google Shape;97;p56"/>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5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lt2"/>
                </a:solidFill>
              </a:defRPr>
            </a:lvl1pPr>
            <a:lvl2pPr lvl="1">
              <a:buNone/>
              <a:defRPr sz="1300">
                <a:solidFill>
                  <a:schemeClr val="lt2"/>
                </a:solidFill>
              </a:defRPr>
            </a:lvl2pPr>
            <a:lvl3pPr lvl="2">
              <a:buNone/>
              <a:defRPr sz="1300">
                <a:solidFill>
                  <a:schemeClr val="lt2"/>
                </a:solidFill>
              </a:defRPr>
            </a:lvl3pPr>
            <a:lvl4pPr lvl="3">
              <a:buNone/>
              <a:defRPr sz="1300">
                <a:solidFill>
                  <a:schemeClr val="lt2"/>
                </a:solidFill>
              </a:defRPr>
            </a:lvl4pPr>
            <a:lvl5pPr lvl="4">
              <a:buNone/>
              <a:defRPr sz="1300">
                <a:solidFill>
                  <a:schemeClr val="lt2"/>
                </a:solidFill>
              </a:defRPr>
            </a:lvl5pPr>
            <a:lvl6pPr lvl="5">
              <a:buNone/>
              <a:defRPr sz="1300">
                <a:solidFill>
                  <a:schemeClr val="lt2"/>
                </a:solidFill>
              </a:defRPr>
            </a:lvl6pPr>
            <a:lvl7pPr lvl="6">
              <a:buNone/>
              <a:defRPr sz="1300">
                <a:solidFill>
                  <a:schemeClr val="lt2"/>
                </a:solidFill>
              </a:defRPr>
            </a:lvl7pPr>
            <a:lvl8pPr lvl="7">
              <a:buNone/>
              <a:defRPr sz="1300">
                <a:solidFill>
                  <a:schemeClr val="lt2"/>
                </a:solidFill>
              </a:defRPr>
            </a:lvl8pPr>
            <a:lvl9pPr lvl="8">
              <a:buNone/>
              <a:defRPr sz="13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457200" y="10093"/>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sz="3600" b="1">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307492" y="1444143"/>
            <a:ext cx="8558100" cy="5022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1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628650" y="449786"/>
            <a:ext cx="7886700" cy="820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标题和内容" type="obj">
  <p:cSld name="OBJECT">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493713" y="304823"/>
            <a:ext cx="8203720" cy="708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457209" y="1219200"/>
            <a:ext cx="8250865" cy="5298559"/>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sz="1800"/>
            </a:lvl4pPr>
            <a:lvl5pPr marL="2286000" lvl="4" indent="-355600" algn="l">
              <a:lnSpc>
                <a:spcPct val="100000"/>
              </a:lnSpc>
              <a:spcBef>
                <a:spcPts val="400"/>
              </a:spcBef>
              <a:spcAft>
                <a:spcPts val="0"/>
              </a:spcAft>
              <a:buSzPts val="2000"/>
              <a:buChar char="»"/>
              <a:defRPr sz="1800"/>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4" name="Google Shape;34;p51"/>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5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_OBJECTS" type="twoObj">
  <p:cSld name="TWO_OBJECTS">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600203"/>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18"/>
          <p:cNvSpPr txBox="1">
            <a:spLocks noGrp="1"/>
          </p:cNvSpPr>
          <p:nvPr>
            <p:ph type="body" idx="2"/>
          </p:nvPr>
        </p:nvSpPr>
        <p:spPr>
          <a:xfrm>
            <a:off x="4648200" y="1600203"/>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8" name="Google Shape;48;p18"/>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_OBJECTS_WITH_TEXT" type="twoTxTwoObj">
  <p:cSld name="TWO_OBJECTS_WITH_TEXT">
    <p:spTree>
      <p:nvGrpSpPr>
        <p:cNvPr id="1" name="Shape 51"/>
        <p:cNvGrpSpPr/>
        <p:nvPr/>
      </p:nvGrpSpPr>
      <p:grpSpPr>
        <a:xfrm>
          <a:off x="0" y="0"/>
          <a:ext cx="0" cy="0"/>
          <a:chOff x="0" y="0"/>
          <a:chExt cx="0" cy="0"/>
        </a:xfrm>
      </p:grpSpPr>
      <p:sp>
        <p:nvSpPr>
          <p:cNvPr id="52" name="Google Shape;52;p1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body" idx="1"/>
          </p:nvPr>
        </p:nvSpPr>
        <p:spPr>
          <a:xfrm>
            <a:off x="457200" y="1535115"/>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19"/>
          <p:cNvSpPr txBox="1">
            <a:spLocks noGrp="1"/>
          </p:cNvSpPr>
          <p:nvPr>
            <p:ph type="body" idx="3"/>
          </p:nvPr>
        </p:nvSpPr>
        <p:spPr>
          <a:xfrm>
            <a:off x="4645028" y="1535115"/>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6" name="Google Shape;56;p19"/>
          <p:cNvSpPr txBox="1">
            <a:spLocks noGrp="1"/>
          </p:cNvSpPr>
          <p:nvPr>
            <p:ph type="body" idx="4"/>
          </p:nvPr>
        </p:nvSpPr>
        <p:spPr>
          <a:xfrm>
            <a:off x="4645028"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7" name="Google Shape;57;p19"/>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OBJECT_WITH_CAPTION_TEXT" type="objTx">
  <p:cSld name="OBJECT_WITH_CAPTION_TEXT">
    <p:spTree>
      <p:nvGrpSpPr>
        <p:cNvPr id="1" name="Shape 60"/>
        <p:cNvGrpSpPr/>
        <p:nvPr/>
      </p:nvGrpSpPr>
      <p:grpSpPr>
        <a:xfrm>
          <a:off x="0" y="0"/>
          <a:ext cx="0" cy="0"/>
          <a:chOff x="0" y="0"/>
          <a:chExt cx="0" cy="0"/>
        </a:xfrm>
      </p:grpSpPr>
      <p:sp>
        <p:nvSpPr>
          <p:cNvPr id="61" name="Google Shape;61;p20"/>
          <p:cNvSpPr txBox="1">
            <a:spLocks noGrp="1"/>
          </p:cNvSpPr>
          <p:nvPr>
            <p:ph type="title"/>
          </p:nvPr>
        </p:nvSpPr>
        <p:spPr>
          <a:xfrm>
            <a:off x="457202" y="273051"/>
            <a:ext cx="3008400" cy="1162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body" idx="1"/>
          </p:nvPr>
        </p:nvSpPr>
        <p:spPr>
          <a:xfrm>
            <a:off x="3575050" y="273054"/>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20"/>
          <p:cNvSpPr txBox="1">
            <a:spLocks noGrp="1"/>
          </p:cNvSpPr>
          <p:nvPr>
            <p:ph type="body" idx="2"/>
          </p:nvPr>
        </p:nvSpPr>
        <p:spPr>
          <a:xfrm>
            <a:off x="457202" y="1435103"/>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20"/>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67"/>
        <p:cNvGrpSpPr/>
        <p:nvPr/>
      </p:nvGrpSpPr>
      <p:grpSpPr>
        <a:xfrm>
          <a:off x="0" y="0"/>
          <a:ext cx="0" cy="0"/>
          <a:chOff x="0" y="0"/>
          <a:chExt cx="0" cy="0"/>
        </a:xfrm>
      </p:grpSpPr>
      <p:sp>
        <p:nvSpPr>
          <p:cNvPr id="68" name="Google Shape;68;p21"/>
          <p:cNvSpPr txBox="1">
            <a:spLocks noGrp="1"/>
          </p:cNvSpPr>
          <p:nvPr>
            <p:ph type="title"/>
          </p:nvPr>
        </p:nvSpPr>
        <p:spPr>
          <a:xfrm>
            <a:off x="1792288" y="4800602"/>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21"/>
          <p:cNvSpPr txBox="1">
            <a:spLocks noGrp="1"/>
          </p:cNvSpPr>
          <p:nvPr>
            <p:ph type="body" idx="1"/>
          </p:nvPr>
        </p:nvSpPr>
        <p:spPr>
          <a:xfrm>
            <a:off x="1792288" y="5367340"/>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21"/>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457200" y="1600203"/>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3.emf"/><Relationship Id="rId11" Type="http://schemas.openxmlformats.org/officeDocument/2006/relationships/image" Target="../media/image39.png"/><Relationship Id="rId5" Type="http://schemas.openxmlformats.org/officeDocument/2006/relationships/oleObject" Target="../embeddings/oleObject1.bin"/><Relationship Id="rId10" Type="http://schemas.openxmlformats.org/officeDocument/2006/relationships/image" Target="../media/image35.emf"/><Relationship Id="rId4" Type="http://schemas.openxmlformats.org/officeDocument/2006/relationships/image" Target="../media/image36.png"/><Relationship Id="rId9"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jointcenterforsatellitedataassimilation-jedi-docs.readthedocs-hosted.com/en/latest/inside/jedi-components/ufo/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afb9357305_1_0"/>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5" name="Google Shape;105;gafb9357305_1_0"/>
          <p:cNvSpPr/>
          <p:nvPr/>
        </p:nvSpPr>
        <p:spPr>
          <a:xfrm>
            <a:off x="1370873" y="1843092"/>
            <a:ext cx="3429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br>
              <a:rPr lang="en-US" sz="2400" b="1" i="0" u="none" strike="noStrike" cap="none">
                <a:solidFill>
                  <a:schemeClr val="lt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pic>
        <p:nvPicPr>
          <p:cNvPr id="106" name="Google Shape;106;gafb9357305_1_0" descr="full_disk_ahi_true_color_20150819070000 (1).jpg"/>
          <p:cNvPicPr preferRelativeResize="0"/>
          <p:nvPr/>
        </p:nvPicPr>
        <p:blipFill rotWithShape="1">
          <a:blip r:embed="rId3">
            <a:alphaModFix/>
          </a:blip>
          <a:srcRect r="37416" b="24276"/>
          <a:stretch/>
        </p:blipFill>
        <p:spPr>
          <a:xfrm>
            <a:off x="4870863" y="1692448"/>
            <a:ext cx="4291997" cy="5193148"/>
          </a:xfrm>
          <a:prstGeom prst="rect">
            <a:avLst/>
          </a:prstGeom>
          <a:noFill/>
          <a:ln>
            <a:noFill/>
          </a:ln>
        </p:spPr>
      </p:pic>
      <p:sp>
        <p:nvSpPr>
          <p:cNvPr id="107" name="Google Shape;107;gafb9357305_1_0"/>
          <p:cNvSpPr/>
          <p:nvPr/>
        </p:nvSpPr>
        <p:spPr>
          <a:xfrm>
            <a:off x="1140512" y="492896"/>
            <a:ext cx="900300" cy="915600"/>
          </a:xfrm>
          <a:prstGeom prst="ellipse">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gafb9357305_1_0"/>
          <p:cNvSpPr txBox="1">
            <a:spLocks noGrp="1"/>
          </p:cNvSpPr>
          <p:nvPr>
            <p:ph type="ctrTitle"/>
          </p:nvPr>
        </p:nvSpPr>
        <p:spPr>
          <a:xfrm>
            <a:off x="217163" y="1979184"/>
            <a:ext cx="5221182" cy="4090800"/>
          </a:xfrm>
          <a:prstGeom prst="rect">
            <a:avLst/>
          </a:prstGeom>
          <a:gradFill>
            <a:gsLst>
              <a:gs pos="0">
                <a:schemeClr val="dk1"/>
              </a:gs>
              <a:gs pos="6000">
                <a:schemeClr val="dk1"/>
              </a:gs>
              <a:gs pos="100000">
                <a:srgbClr val="E0E8F4">
                  <a:alpha val="0"/>
                </a:srgbClr>
              </a:gs>
            </a:gsLst>
            <a:lin ang="0" scaled="0"/>
          </a:gradFill>
          <a:ln>
            <a:noFill/>
          </a:ln>
          <a:effectLst>
            <a:outerShdw blurRad="50800" dist="50800" dir="2700000" algn="tl" rotWithShape="0">
              <a:srgbClr val="000000">
                <a:alpha val="81568"/>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None/>
            </a:pPr>
            <a:r>
              <a:rPr lang="en-US" sz="3200" b="1" dirty="0">
                <a:solidFill>
                  <a:schemeClr val="lt1"/>
                </a:solidFill>
              </a:rPr>
              <a:t>Introduction of JEDI Unified Forward Operator (UFO)</a:t>
            </a:r>
            <a:endParaRPr sz="3200" b="1" dirty="0">
              <a:solidFill>
                <a:schemeClr val="lt1"/>
              </a:solidFill>
            </a:endParaRPr>
          </a:p>
          <a:p>
            <a:pPr algn="l">
              <a:buClr>
                <a:schemeClr val="lt1"/>
              </a:buClr>
              <a:buSzPts val="2800"/>
            </a:pPr>
            <a:br>
              <a:rPr lang="en-US" sz="1800" b="1" dirty="0">
                <a:solidFill>
                  <a:schemeClr val="lt1"/>
                </a:solidFill>
              </a:rPr>
            </a:br>
            <a:r>
              <a:rPr lang="en-US" sz="1800" dirty="0">
                <a:solidFill>
                  <a:schemeClr val="lt1"/>
                </a:solidFill>
              </a:rPr>
              <a:t>Hui Shao, JCSDA</a:t>
            </a:r>
            <a:br>
              <a:rPr lang="en-US" sz="1800" dirty="0">
                <a:solidFill>
                  <a:schemeClr val="lt1"/>
                </a:solidFill>
              </a:rPr>
            </a:br>
            <a:br>
              <a:rPr lang="en-US" sz="1800" dirty="0">
                <a:solidFill>
                  <a:schemeClr val="lt1"/>
                </a:solidFill>
              </a:rPr>
            </a:br>
            <a:br>
              <a:rPr lang="en-US" sz="1800" dirty="0">
                <a:solidFill>
                  <a:schemeClr val="lt1"/>
                </a:solidFill>
              </a:rPr>
            </a:br>
            <a:br>
              <a:rPr lang="en-US" sz="1600" dirty="0">
                <a:solidFill>
                  <a:schemeClr val="bg1"/>
                </a:solidFill>
              </a:rPr>
            </a:br>
            <a:br>
              <a:rPr lang="en-US" sz="1600" dirty="0">
                <a:solidFill>
                  <a:schemeClr val="bg1"/>
                </a:solidFill>
              </a:rPr>
            </a:br>
            <a:br>
              <a:rPr lang="en-US" sz="1600" dirty="0">
                <a:solidFill>
                  <a:schemeClr val="bg1"/>
                </a:solidFill>
              </a:rPr>
            </a:br>
            <a:r>
              <a:rPr lang="en-US" sz="1200" dirty="0">
                <a:solidFill>
                  <a:schemeClr val="bg1"/>
                </a:solidFill>
              </a:rPr>
              <a:t>JEDI Academy, June 21-25, 2021 (Virtual)</a:t>
            </a:r>
            <a:br>
              <a:rPr lang="en-US" sz="1200" dirty="0">
                <a:solidFill>
                  <a:schemeClr val="bg1"/>
                </a:solidFill>
              </a:rPr>
            </a:br>
            <a:br>
              <a:rPr lang="en-US" sz="1200" cap="all" dirty="0">
                <a:solidFill>
                  <a:schemeClr val="bg1"/>
                </a:solidFill>
              </a:rPr>
            </a:br>
            <a:br>
              <a:rPr lang="en-US" b="1" cap="all" dirty="0"/>
            </a:br>
            <a:br>
              <a:rPr lang="en-US" sz="1800" dirty="0">
                <a:solidFill>
                  <a:schemeClr val="lt1"/>
                </a:solidFill>
              </a:rPr>
            </a:br>
            <a:br>
              <a:rPr lang="en-US" sz="1800" dirty="0">
                <a:solidFill>
                  <a:schemeClr val="lt1"/>
                </a:solidFill>
              </a:rPr>
            </a:br>
            <a:br>
              <a:rPr lang="en-US" sz="1800" dirty="0">
                <a:solidFill>
                  <a:schemeClr val="lt1"/>
                </a:solidFill>
              </a:rPr>
            </a:br>
            <a:br>
              <a:rPr lang="en-US" sz="1800" dirty="0">
                <a:solidFill>
                  <a:schemeClr val="lt1"/>
                </a:solidFill>
              </a:rPr>
            </a:br>
            <a:br>
              <a:rPr lang="en-US" sz="1800" dirty="0">
                <a:solidFill>
                  <a:schemeClr val="lt1"/>
                </a:solidFill>
              </a:rPr>
            </a:br>
            <a:br>
              <a:rPr lang="en-US" sz="1800" dirty="0">
                <a:solidFill>
                  <a:schemeClr val="lt1"/>
                </a:solidFill>
              </a:rPr>
            </a:br>
            <a:br>
              <a:rPr lang="en-US" sz="1800" dirty="0">
                <a:solidFill>
                  <a:schemeClr val="lt1"/>
                </a:solidFill>
              </a:rPr>
            </a:br>
            <a:br>
              <a:rPr lang="en-US" sz="1600" dirty="0">
                <a:solidFill>
                  <a:schemeClr val="lt1"/>
                </a:solidFill>
              </a:rPr>
            </a:br>
            <a:endParaRPr sz="1600" b="1" dirty="0">
              <a:solidFill>
                <a:srgbClr val="D6E3BC"/>
              </a:solidFill>
            </a:endParaRPr>
          </a:p>
        </p:txBody>
      </p:sp>
      <p:pic>
        <p:nvPicPr>
          <p:cNvPr id="109" name="Google Shape;109;gafb9357305_1_0"/>
          <p:cNvPicPr preferRelativeResize="0"/>
          <p:nvPr/>
        </p:nvPicPr>
        <p:blipFill rotWithShape="1">
          <a:blip r:embed="rId4">
            <a:alphaModFix/>
          </a:blip>
          <a:srcRect/>
          <a:stretch/>
        </p:blipFill>
        <p:spPr>
          <a:xfrm>
            <a:off x="1120180" y="-69517"/>
            <a:ext cx="6919326" cy="2160367"/>
          </a:xfrm>
          <a:prstGeom prst="rect">
            <a:avLst/>
          </a:prstGeom>
          <a:noFill/>
          <a:ln>
            <a:noFill/>
          </a:ln>
        </p:spPr>
      </p:pic>
      <p:sp>
        <p:nvSpPr>
          <p:cNvPr id="110" name="Google Shape;110;gafb9357305_1_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9B6F197-E540-F543-A8E4-7ADF8F13FBE2}"/>
              </a:ext>
            </a:extLst>
          </p:cNvPr>
          <p:cNvGrpSpPr/>
          <p:nvPr/>
        </p:nvGrpSpPr>
        <p:grpSpPr>
          <a:xfrm>
            <a:off x="162838" y="1362724"/>
            <a:ext cx="5492663" cy="4349145"/>
            <a:chOff x="162838" y="1362724"/>
            <a:chExt cx="5492663" cy="4349145"/>
          </a:xfrm>
        </p:grpSpPr>
        <p:grpSp>
          <p:nvGrpSpPr>
            <p:cNvPr id="33" name="Group 32">
              <a:extLst>
                <a:ext uri="{FF2B5EF4-FFF2-40B4-BE49-F238E27FC236}">
                  <a16:creationId xmlns:a16="http://schemas.microsoft.com/office/drawing/2014/main" id="{E88FC8A4-672D-5F44-AFA6-5CC3F840CB14}"/>
                </a:ext>
              </a:extLst>
            </p:cNvPr>
            <p:cNvGrpSpPr/>
            <p:nvPr/>
          </p:nvGrpSpPr>
          <p:grpSpPr>
            <a:xfrm>
              <a:off x="162838" y="1362724"/>
              <a:ext cx="5492663" cy="4349145"/>
              <a:chOff x="2223370" y="1444143"/>
              <a:chExt cx="5492663" cy="4349145"/>
            </a:xfrm>
          </p:grpSpPr>
          <p:pic>
            <p:nvPicPr>
              <p:cNvPr id="7" name="Picture 6">
                <a:extLst>
                  <a:ext uri="{FF2B5EF4-FFF2-40B4-BE49-F238E27FC236}">
                    <a16:creationId xmlns:a16="http://schemas.microsoft.com/office/drawing/2014/main" id="{48390299-2C92-E74F-9B1D-323AA8A1AFAE}"/>
                  </a:ext>
                </a:extLst>
              </p:cNvPr>
              <p:cNvPicPr>
                <a:picLocks noChangeAspect="1"/>
              </p:cNvPicPr>
              <p:nvPr/>
            </p:nvPicPr>
            <p:blipFill rotWithShape="1">
              <a:blip r:embed="rId2"/>
              <a:srcRect l="17894" t="13689" r="7020" b="7040"/>
              <a:stretch/>
            </p:blipFill>
            <p:spPr>
              <a:xfrm>
                <a:off x="2223370" y="1444143"/>
                <a:ext cx="5492663" cy="4349145"/>
              </a:xfrm>
              <a:prstGeom prst="rect">
                <a:avLst/>
              </a:prstGeom>
            </p:spPr>
          </p:pic>
          <p:grpSp>
            <p:nvGrpSpPr>
              <p:cNvPr id="31" name="Group 30">
                <a:extLst>
                  <a:ext uri="{FF2B5EF4-FFF2-40B4-BE49-F238E27FC236}">
                    <a16:creationId xmlns:a16="http://schemas.microsoft.com/office/drawing/2014/main" id="{F0B3D18E-D5AF-F846-B5CC-E22676EABC74}"/>
                  </a:ext>
                </a:extLst>
              </p:cNvPr>
              <p:cNvGrpSpPr/>
              <p:nvPr/>
            </p:nvGrpSpPr>
            <p:grpSpPr>
              <a:xfrm>
                <a:off x="4858011" y="1964498"/>
                <a:ext cx="96033" cy="2268255"/>
                <a:chOff x="4858011" y="1964498"/>
                <a:chExt cx="96033" cy="2268255"/>
              </a:xfrm>
            </p:grpSpPr>
            <p:cxnSp>
              <p:nvCxnSpPr>
                <p:cNvPr id="11" name="Straight Connector 10">
                  <a:extLst>
                    <a:ext uri="{FF2B5EF4-FFF2-40B4-BE49-F238E27FC236}">
                      <a16:creationId xmlns:a16="http://schemas.microsoft.com/office/drawing/2014/main" id="{97A5DAE0-5AE5-FB4C-AD55-E7E877221AB8}"/>
                    </a:ext>
                  </a:extLst>
                </p:cNvPr>
                <p:cNvCxnSpPr>
                  <a:cxnSpLocks/>
                </p:cNvCxnSpPr>
                <p:nvPr/>
              </p:nvCxnSpPr>
              <p:spPr>
                <a:xfrm>
                  <a:off x="4864274" y="1964498"/>
                  <a:ext cx="12526" cy="2268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40D6E4-80F4-5E44-80B4-BFA9874ABB89}"/>
                    </a:ext>
                  </a:extLst>
                </p:cNvPr>
                <p:cNvCxnSpPr>
                  <a:cxnSpLocks/>
                </p:cNvCxnSpPr>
                <p:nvPr/>
              </p:nvCxnSpPr>
              <p:spPr>
                <a:xfrm flipH="1">
                  <a:off x="4891414" y="4227534"/>
                  <a:ext cx="50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7E24C2-7FDD-604E-95BB-FE8EA0B27B07}"/>
                    </a:ext>
                  </a:extLst>
                </p:cNvPr>
                <p:cNvCxnSpPr>
                  <a:cxnSpLocks/>
                </p:cNvCxnSpPr>
                <p:nvPr/>
              </p:nvCxnSpPr>
              <p:spPr>
                <a:xfrm flipH="1">
                  <a:off x="4874713" y="3634635"/>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4BB018-7F07-0645-85CA-04EC92AFB6EF}"/>
                    </a:ext>
                  </a:extLst>
                </p:cNvPr>
                <p:cNvCxnSpPr>
                  <a:cxnSpLocks/>
                </p:cNvCxnSpPr>
                <p:nvPr/>
              </p:nvCxnSpPr>
              <p:spPr>
                <a:xfrm flipH="1">
                  <a:off x="4891414" y="4025030"/>
                  <a:ext cx="50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86DDAB-A3DF-254B-B6DC-7D1FB34BE9F5}"/>
                    </a:ext>
                  </a:extLst>
                </p:cNvPr>
                <p:cNvCxnSpPr>
                  <a:cxnSpLocks/>
                </p:cNvCxnSpPr>
                <p:nvPr/>
              </p:nvCxnSpPr>
              <p:spPr>
                <a:xfrm flipH="1">
                  <a:off x="4891414" y="3845490"/>
                  <a:ext cx="50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5A1CEEB-CFB0-5743-9672-E93BC6BB0D74}"/>
                    </a:ext>
                  </a:extLst>
                </p:cNvPr>
                <p:cNvCxnSpPr>
                  <a:cxnSpLocks/>
                </p:cNvCxnSpPr>
                <p:nvPr/>
              </p:nvCxnSpPr>
              <p:spPr>
                <a:xfrm flipH="1">
                  <a:off x="4885151" y="3436307"/>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EF09F1-EBF3-B540-BC63-FAE4DED926F4}"/>
                    </a:ext>
                  </a:extLst>
                </p:cNvPr>
                <p:cNvCxnSpPr>
                  <a:cxnSpLocks/>
                </p:cNvCxnSpPr>
                <p:nvPr/>
              </p:nvCxnSpPr>
              <p:spPr>
                <a:xfrm flipH="1">
                  <a:off x="4885151" y="3237977"/>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31BF6C-DE2A-BF42-A8D2-1CA22714F0FA}"/>
                    </a:ext>
                  </a:extLst>
                </p:cNvPr>
                <p:cNvCxnSpPr>
                  <a:cxnSpLocks/>
                </p:cNvCxnSpPr>
                <p:nvPr/>
              </p:nvCxnSpPr>
              <p:spPr>
                <a:xfrm flipH="1">
                  <a:off x="4887239" y="3046956"/>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8AD0B7-48AD-774C-A1AC-E51D7A91EDC0}"/>
                    </a:ext>
                  </a:extLst>
                </p:cNvPr>
                <p:cNvCxnSpPr>
                  <a:cxnSpLocks/>
                </p:cNvCxnSpPr>
                <p:nvPr/>
              </p:nvCxnSpPr>
              <p:spPr>
                <a:xfrm flipH="1">
                  <a:off x="4874713" y="2822531"/>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8CC9DB-9020-3247-81EC-DD53FD0B9C12}"/>
                    </a:ext>
                  </a:extLst>
                </p:cNvPr>
                <p:cNvCxnSpPr>
                  <a:cxnSpLocks/>
                </p:cNvCxnSpPr>
                <p:nvPr/>
              </p:nvCxnSpPr>
              <p:spPr>
                <a:xfrm flipH="1">
                  <a:off x="4883063" y="2640904"/>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D0BBB1C-D4C7-B149-BCD7-FC6A3DF0E892}"/>
                    </a:ext>
                  </a:extLst>
                </p:cNvPr>
                <p:cNvCxnSpPr>
                  <a:cxnSpLocks/>
                </p:cNvCxnSpPr>
                <p:nvPr/>
              </p:nvCxnSpPr>
              <p:spPr>
                <a:xfrm flipH="1">
                  <a:off x="4876799" y="2473889"/>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19AC40-43C1-BE49-BA46-73F868C835CB}"/>
                    </a:ext>
                  </a:extLst>
                </p:cNvPr>
                <p:cNvCxnSpPr>
                  <a:cxnSpLocks/>
                </p:cNvCxnSpPr>
                <p:nvPr/>
              </p:nvCxnSpPr>
              <p:spPr>
                <a:xfrm flipH="1">
                  <a:off x="4874713" y="2290175"/>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E6C11F-9D99-294C-80F6-BBEC8B72A920}"/>
                    </a:ext>
                  </a:extLst>
                </p:cNvPr>
                <p:cNvCxnSpPr>
                  <a:cxnSpLocks/>
                </p:cNvCxnSpPr>
                <p:nvPr/>
              </p:nvCxnSpPr>
              <p:spPr>
                <a:xfrm flipH="1">
                  <a:off x="4870536" y="2104372"/>
                  <a:ext cx="66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69BE6C-04BE-8742-90A3-CE6D8B380680}"/>
                    </a:ext>
                  </a:extLst>
                </p:cNvPr>
                <p:cNvCxnSpPr>
                  <a:cxnSpLocks/>
                </p:cNvCxnSpPr>
                <p:nvPr/>
              </p:nvCxnSpPr>
              <p:spPr>
                <a:xfrm flipH="1">
                  <a:off x="4858011" y="1964498"/>
                  <a:ext cx="6680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6B47D210-21EC-3A4A-B237-E1EAD6B61069}"/>
                  </a:ext>
                </a:extLst>
              </p:cNvPr>
              <p:cNvSpPr/>
              <p:nvPr/>
            </p:nvSpPr>
            <p:spPr>
              <a:xfrm>
                <a:off x="4851748" y="3943067"/>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Connector 38">
              <a:extLst>
                <a:ext uri="{FF2B5EF4-FFF2-40B4-BE49-F238E27FC236}">
                  <a16:creationId xmlns:a16="http://schemas.microsoft.com/office/drawing/2014/main" id="{70249FC7-4B29-C045-9369-D3790A7D7EDC}"/>
                </a:ext>
              </a:extLst>
            </p:cNvPr>
            <p:cNvCxnSpPr>
              <a:cxnSpLocks/>
            </p:cNvCxnSpPr>
            <p:nvPr/>
          </p:nvCxnSpPr>
          <p:spPr>
            <a:xfrm>
              <a:off x="2816268" y="4146115"/>
              <a:ext cx="5784" cy="20041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053698F-04B0-8C4D-9090-D691C52EFDE1}"/>
              </a:ext>
            </a:extLst>
          </p:cNvPr>
          <p:cNvSpPr>
            <a:spLocks noGrp="1"/>
          </p:cNvSpPr>
          <p:nvPr>
            <p:ph type="title"/>
          </p:nvPr>
        </p:nvSpPr>
        <p:spPr/>
        <p:txBody>
          <a:bodyPr/>
          <a:lstStyle/>
          <a:p>
            <a:r>
              <a:rPr lang="en-US" dirty="0"/>
              <a:t>H(x) in UFO</a:t>
            </a:r>
          </a:p>
        </p:txBody>
      </p:sp>
      <p:sp>
        <p:nvSpPr>
          <p:cNvPr id="3" name="Text Placeholder 2">
            <a:extLst>
              <a:ext uri="{FF2B5EF4-FFF2-40B4-BE49-F238E27FC236}">
                <a16:creationId xmlns:a16="http://schemas.microsoft.com/office/drawing/2014/main" id="{60CD260D-BE11-B544-92BF-F040CF7EC4F9}"/>
              </a:ext>
            </a:extLst>
          </p:cNvPr>
          <p:cNvSpPr>
            <a:spLocks noGrp="1"/>
          </p:cNvSpPr>
          <p:nvPr>
            <p:ph type="body" idx="1"/>
          </p:nvPr>
        </p:nvSpPr>
        <p:spPr>
          <a:xfrm>
            <a:off x="5621043" y="1484333"/>
            <a:ext cx="3210091" cy="3601233"/>
          </a:xfrm>
        </p:spPr>
        <p:txBody>
          <a:bodyPr>
            <a:normAutofit fontScale="92500" lnSpcReduction="20000"/>
          </a:bodyPr>
          <a:lstStyle/>
          <a:p>
            <a:pPr marL="25400" indent="0">
              <a:buNone/>
            </a:pPr>
            <a:r>
              <a:rPr lang="en-US" sz="1800" i="1" dirty="0"/>
              <a:t>H</a:t>
            </a:r>
            <a:r>
              <a:rPr lang="en-US" sz="1800" dirty="0"/>
              <a:t> includes a few steps:</a:t>
            </a:r>
          </a:p>
          <a:p>
            <a:pPr marL="347663" indent="-322263">
              <a:buSzPct val="100000"/>
            </a:pPr>
            <a:r>
              <a:rPr lang="en-US" sz="1800" dirty="0"/>
              <a:t>Forecast model (if 4DVar)</a:t>
            </a:r>
          </a:p>
          <a:p>
            <a:pPr marL="347663" indent="-322263">
              <a:buSzPct val="100000"/>
            </a:pPr>
            <a:r>
              <a:rPr lang="en-US" sz="1800" dirty="0"/>
              <a:t>Horizontal interpolation, which provides </a:t>
            </a:r>
            <a:r>
              <a:rPr lang="en-US" sz="1800" i="1" dirty="0" err="1"/>
              <a:t>geovals</a:t>
            </a:r>
            <a:r>
              <a:rPr lang="en-US" sz="1800" i="1" dirty="0"/>
              <a:t>: </a:t>
            </a:r>
          </a:p>
          <a:p>
            <a:pPr marL="628650" lvl="1" indent="-280988">
              <a:buSzPct val="100000"/>
              <a:buFont typeface="Arial" panose="020B0604020202020204" pitchFamily="34" charset="0"/>
              <a:buChar char="•"/>
            </a:pPr>
            <a:r>
              <a:rPr lang="en-US" sz="1400" dirty="0"/>
              <a:t>These two steps are performed at the JEDI model level and provide values to the </a:t>
            </a:r>
            <a:r>
              <a:rPr lang="en-US" sz="1400" dirty="0" err="1"/>
              <a:t>obs</a:t>
            </a:r>
            <a:r>
              <a:rPr lang="en-US" sz="1400" dirty="0"/>
              <a:t> space through the model interface</a:t>
            </a:r>
          </a:p>
          <a:p>
            <a:pPr marL="347663" indent="-322263">
              <a:buSzPct val="100000"/>
            </a:pPr>
            <a:r>
              <a:rPr lang="en-US" sz="1800" dirty="0"/>
              <a:t>Compute </a:t>
            </a:r>
            <a:r>
              <a:rPr lang="en-US" sz="1800" dirty="0" err="1"/>
              <a:t>HofX</a:t>
            </a:r>
            <a:r>
              <a:rPr lang="en-US" sz="1800" dirty="0"/>
              <a:t> at the observation locations: e.g., vertical interpolation, simulate observables using </a:t>
            </a:r>
            <a:r>
              <a:rPr lang="en-US" sz="1800" dirty="0" err="1"/>
              <a:t>geovals</a:t>
            </a:r>
            <a:r>
              <a:rPr lang="en-US" sz="1800" dirty="0"/>
              <a:t>, etc. </a:t>
            </a:r>
          </a:p>
          <a:p>
            <a:pPr marL="804863" lvl="1" indent="-322263">
              <a:buSzPct val="100000"/>
            </a:pPr>
            <a:r>
              <a:rPr lang="en-US" sz="1400" dirty="0"/>
              <a:t>This step is performed in the </a:t>
            </a:r>
            <a:r>
              <a:rPr lang="en-US" sz="1400" dirty="0" err="1"/>
              <a:t>obs</a:t>
            </a:r>
            <a:r>
              <a:rPr lang="en-US" sz="1400" dirty="0"/>
              <a:t> space under UFO</a:t>
            </a:r>
          </a:p>
        </p:txBody>
      </p:sp>
      <p:sp>
        <p:nvSpPr>
          <p:cNvPr id="4" name="Slide Number Placeholder 3">
            <a:extLst>
              <a:ext uri="{FF2B5EF4-FFF2-40B4-BE49-F238E27FC236}">
                <a16:creationId xmlns:a16="http://schemas.microsoft.com/office/drawing/2014/main" id="{57383D2D-BEA4-B145-B176-B22587827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34" name="TextBox 33">
            <a:extLst>
              <a:ext uri="{FF2B5EF4-FFF2-40B4-BE49-F238E27FC236}">
                <a16:creationId xmlns:a16="http://schemas.microsoft.com/office/drawing/2014/main" id="{098AFBCC-27F7-594D-8A5E-8F417B853511}"/>
              </a:ext>
            </a:extLst>
          </p:cNvPr>
          <p:cNvSpPr txBox="1"/>
          <p:nvPr/>
        </p:nvSpPr>
        <p:spPr>
          <a:xfrm>
            <a:off x="325580" y="5732776"/>
            <a:ext cx="8405061" cy="954107"/>
          </a:xfrm>
          <a:prstGeom prst="rect">
            <a:avLst/>
          </a:prstGeom>
          <a:noFill/>
        </p:spPr>
        <p:txBody>
          <a:bodyPr wrap="square" rtlCol="0">
            <a:spAutoFit/>
          </a:bodyPr>
          <a:lstStyle/>
          <a:p>
            <a:r>
              <a:rPr lang="en-US" dirty="0"/>
              <a:t>Simplified plot for </a:t>
            </a:r>
            <a:r>
              <a:rPr lang="en-US" i="1" dirty="0" err="1"/>
              <a:t>geovals</a:t>
            </a:r>
            <a:r>
              <a:rPr lang="en-US" i="1" dirty="0"/>
              <a:t> </a:t>
            </a:r>
          </a:p>
          <a:p>
            <a:r>
              <a:rPr lang="en-US" i="1" dirty="0"/>
              <a:t>Blue line: T and q profiles (</a:t>
            </a:r>
            <a:r>
              <a:rPr lang="en-US" i="1" dirty="0" err="1"/>
              <a:t>geovals</a:t>
            </a:r>
            <a:r>
              <a:rPr lang="en-US" i="1" dirty="0"/>
              <a:t>) in pressure, interpolated to the </a:t>
            </a:r>
            <a:r>
              <a:rPr lang="en-US" i="1" dirty="0" err="1"/>
              <a:t>lat</a:t>
            </a:r>
            <a:r>
              <a:rPr lang="en-US" i="1" dirty="0"/>
              <a:t> and </a:t>
            </a:r>
            <a:r>
              <a:rPr lang="en-US" i="1" dirty="0" err="1"/>
              <a:t>lon</a:t>
            </a:r>
            <a:r>
              <a:rPr lang="en-US" i="1" dirty="0"/>
              <a:t> of the specific </a:t>
            </a:r>
            <a:r>
              <a:rPr lang="en-US" i="1" dirty="0" err="1"/>
              <a:t>obs</a:t>
            </a:r>
            <a:r>
              <a:rPr lang="en-US" i="1" dirty="0"/>
              <a:t> (red dot).</a:t>
            </a:r>
          </a:p>
          <a:p>
            <a:r>
              <a:rPr lang="en-US" i="1" dirty="0"/>
              <a:t>UFO will compute bending angle using T, q, and p </a:t>
            </a:r>
            <a:r>
              <a:rPr lang="en-US" i="1" dirty="0" err="1"/>
              <a:t>geovals</a:t>
            </a:r>
            <a:r>
              <a:rPr lang="en-US" i="1" dirty="0"/>
              <a:t> at the observation location</a:t>
            </a:r>
          </a:p>
        </p:txBody>
      </p:sp>
      <p:sp>
        <p:nvSpPr>
          <p:cNvPr id="35" name="TextBox 34">
            <a:extLst>
              <a:ext uri="{FF2B5EF4-FFF2-40B4-BE49-F238E27FC236}">
                <a16:creationId xmlns:a16="http://schemas.microsoft.com/office/drawing/2014/main" id="{9B3C367D-4214-4F4A-AC13-DD1F3B7C027F}"/>
              </a:ext>
            </a:extLst>
          </p:cNvPr>
          <p:cNvSpPr txBox="1"/>
          <p:nvPr/>
        </p:nvSpPr>
        <p:spPr>
          <a:xfrm>
            <a:off x="2803742" y="1795923"/>
            <a:ext cx="892802" cy="507831"/>
          </a:xfrm>
          <a:prstGeom prst="rect">
            <a:avLst/>
          </a:prstGeom>
          <a:noFill/>
        </p:spPr>
        <p:txBody>
          <a:bodyPr wrap="square" rtlCol="0">
            <a:spAutoFit/>
          </a:bodyPr>
          <a:lstStyle/>
          <a:p>
            <a:pPr algn="ctr"/>
            <a:r>
              <a:rPr lang="en-US" sz="900" dirty="0">
                <a:solidFill>
                  <a:schemeClr val="bg2"/>
                </a:solidFill>
              </a:rPr>
              <a:t>Model levels in Pressure</a:t>
            </a:r>
          </a:p>
          <a:p>
            <a:endParaRPr lang="en-US" sz="900" dirty="0">
              <a:solidFill>
                <a:schemeClr val="bg2"/>
              </a:solidFill>
            </a:endParaRPr>
          </a:p>
        </p:txBody>
      </p:sp>
      <p:sp>
        <p:nvSpPr>
          <p:cNvPr id="42" name="TextBox 41">
            <a:extLst>
              <a:ext uri="{FF2B5EF4-FFF2-40B4-BE49-F238E27FC236}">
                <a16:creationId xmlns:a16="http://schemas.microsoft.com/office/drawing/2014/main" id="{9E0439E5-FB13-A947-B5DF-9767E72C4408}"/>
              </a:ext>
            </a:extLst>
          </p:cNvPr>
          <p:cNvSpPr txBox="1"/>
          <p:nvPr/>
        </p:nvSpPr>
        <p:spPr>
          <a:xfrm>
            <a:off x="2794917" y="3201598"/>
            <a:ext cx="492443" cy="307777"/>
          </a:xfrm>
          <a:prstGeom prst="rect">
            <a:avLst/>
          </a:prstGeom>
          <a:noFill/>
        </p:spPr>
        <p:txBody>
          <a:bodyPr wrap="none" rtlCol="0">
            <a:spAutoFit/>
          </a:bodyPr>
          <a:lstStyle/>
          <a:p>
            <a:r>
              <a:rPr lang="en-US" dirty="0">
                <a:solidFill>
                  <a:schemeClr val="bg2"/>
                </a:solidFill>
              </a:rPr>
              <a:t>T, q</a:t>
            </a:r>
          </a:p>
        </p:txBody>
      </p:sp>
      <p:sp>
        <p:nvSpPr>
          <p:cNvPr id="43" name="TextBox 42">
            <a:extLst>
              <a:ext uri="{FF2B5EF4-FFF2-40B4-BE49-F238E27FC236}">
                <a16:creationId xmlns:a16="http://schemas.microsoft.com/office/drawing/2014/main" id="{3C2818EC-65D4-F742-B1B4-1098A52C2120}"/>
              </a:ext>
            </a:extLst>
          </p:cNvPr>
          <p:cNvSpPr txBox="1"/>
          <p:nvPr/>
        </p:nvSpPr>
        <p:spPr>
          <a:xfrm>
            <a:off x="2843406" y="3801678"/>
            <a:ext cx="1324402" cy="246221"/>
          </a:xfrm>
          <a:prstGeom prst="rect">
            <a:avLst/>
          </a:prstGeom>
          <a:noFill/>
        </p:spPr>
        <p:txBody>
          <a:bodyPr wrap="none" rtlCol="0">
            <a:spAutoFit/>
          </a:bodyPr>
          <a:lstStyle/>
          <a:p>
            <a:r>
              <a:rPr lang="en-US" sz="1000" dirty="0">
                <a:solidFill>
                  <a:srgbClr val="FF0000"/>
                </a:solidFill>
              </a:rPr>
              <a:t>Bending angle (</a:t>
            </a:r>
            <a:r>
              <a:rPr lang="en-US" sz="1000" dirty="0" err="1">
                <a:solidFill>
                  <a:srgbClr val="FF0000"/>
                </a:solidFill>
              </a:rPr>
              <a:t>obs</a:t>
            </a:r>
            <a:r>
              <a:rPr lang="en-US" sz="1000" dirty="0">
                <a:solidFill>
                  <a:srgbClr val="FF0000"/>
                </a:solidFill>
              </a:rPr>
              <a:t>)</a:t>
            </a:r>
          </a:p>
        </p:txBody>
      </p:sp>
      <p:sp>
        <p:nvSpPr>
          <p:cNvPr id="44" name="TextBox 43">
            <a:extLst>
              <a:ext uri="{FF2B5EF4-FFF2-40B4-BE49-F238E27FC236}">
                <a16:creationId xmlns:a16="http://schemas.microsoft.com/office/drawing/2014/main" id="{25D80839-6CB5-964D-A6D5-A23D63B55F8B}"/>
              </a:ext>
            </a:extLst>
          </p:cNvPr>
          <p:cNvSpPr txBox="1"/>
          <p:nvPr/>
        </p:nvSpPr>
        <p:spPr>
          <a:xfrm>
            <a:off x="2402830" y="1577374"/>
            <a:ext cx="801823" cy="307777"/>
          </a:xfrm>
          <a:prstGeom prst="rect">
            <a:avLst/>
          </a:prstGeom>
          <a:noFill/>
        </p:spPr>
        <p:txBody>
          <a:bodyPr wrap="none" rtlCol="0">
            <a:spAutoFit/>
          </a:bodyPr>
          <a:lstStyle/>
          <a:p>
            <a:r>
              <a:rPr lang="en-US" dirty="0" err="1">
                <a:solidFill>
                  <a:schemeClr val="bg2"/>
                </a:solidFill>
              </a:rPr>
              <a:t>geovals</a:t>
            </a:r>
            <a:endParaRPr lang="en-US" dirty="0">
              <a:solidFill>
                <a:schemeClr val="bg2"/>
              </a:solidFill>
            </a:endParaRPr>
          </a:p>
        </p:txBody>
      </p:sp>
      <p:sp>
        <p:nvSpPr>
          <p:cNvPr id="45" name="TextBox 44">
            <a:extLst>
              <a:ext uri="{FF2B5EF4-FFF2-40B4-BE49-F238E27FC236}">
                <a16:creationId xmlns:a16="http://schemas.microsoft.com/office/drawing/2014/main" id="{B3963B3D-7CD6-FD45-9D6F-93431136B365}"/>
              </a:ext>
            </a:extLst>
          </p:cNvPr>
          <p:cNvSpPr txBox="1"/>
          <p:nvPr/>
        </p:nvSpPr>
        <p:spPr>
          <a:xfrm rot="21138904">
            <a:off x="1586352" y="4355694"/>
            <a:ext cx="2627642" cy="246221"/>
          </a:xfrm>
          <a:prstGeom prst="rect">
            <a:avLst/>
          </a:prstGeom>
          <a:noFill/>
        </p:spPr>
        <p:txBody>
          <a:bodyPr wrap="none" rtlCol="0">
            <a:spAutoFit/>
          </a:bodyPr>
          <a:lstStyle/>
          <a:p>
            <a:r>
              <a:rPr lang="en-US" sz="1000" dirty="0">
                <a:solidFill>
                  <a:srgbClr val="0432FF"/>
                </a:solidFill>
              </a:rPr>
              <a:t>Projection of bending angle in </a:t>
            </a:r>
            <a:r>
              <a:rPr lang="en-US" sz="1000" dirty="0" err="1">
                <a:solidFill>
                  <a:srgbClr val="0432FF"/>
                </a:solidFill>
              </a:rPr>
              <a:t>lat-lon</a:t>
            </a:r>
            <a:r>
              <a:rPr lang="en-US" sz="1000" dirty="0">
                <a:solidFill>
                  <a:srgbClr val="0432FF"/>
                </a:solidFill>
              </a:rPr>
              <a:t> grids</a:t>
            </a:r>
          </a:p>
        </p:txBody>
      </p:sp>
    </p:spTree>
    <p:extLst>
      <p:ext uri="{BB962C8B-B14F-4D97-AF65-F5344CB8AC3E}">
        <p14:creationId xmlns:p14="http://schemas.microsoft.com/office/powerpoint/2010/main" val="217078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2C29-7C99-3F41-8960-993796306C56}"/>
              </a:ext>
            </a:extLst>
          </p:cNvPr>
          <p:cNvSpPr>
            <a:spLocks noGrp="1"/>
          </p:cNvSpPr>
          <p:nvPr>
            <p:ph type="title"/>
          </p:nvPr>
        </p:nvSpPr>
        <p:spPr>
          <a:xfrm>
            <a:off x="457200" y="12096"/>
            <a:ext cx="8229600" cy="1143000"/>
          </a:xfrm>
        </p:spPr>
        <p:txBody>
          <a:bodyPr/>
          <a:lstStyle/>
          <a:p>
            <a:pPr algn="l"/>
            <a:r>
              <a:rPr lang="en-US" sz="3600" b="1" dirty="0">
                <a:solidFill>
                  <a:schemeClr val="bg1"/>
                </a:solidFill>
              </a:rPr>
              <a:t>Current Components of UFO</a:t>
            </a:r>
          </a:p>
        </p:txBody>
      </p:sp>
      <p:sp>
        <p:nvSpPr>
          <p:cNvPr id="3" name="Text Placeholder 2">
            <a:extLst>
              <a:ext uri="{FF2B5EF4-FFF2-40B4-BE49-F238E27FC236}">
                <a16:creationId xmlns:a16="http://schemas.microsoft.com/office/drawing/2014/main" id="{61D5E361-D47E-0845-B790-F7B4B264B061}"/>
              </a:ext>
            </a:extLst>
          </p:cNvPr>
          <p:cNvSpPr>
            <a:spLocks noGrp="1"/>
          </p:cNvSpPr>
          <p:nvPr>
            <p:ph type="body" idx="1"/>
          </p:nvPr>
        </p:nvSpPr>
        <p:spPr>
          <a:xfrm>
            <a:off x="310041" y="1155095"/>
            <a:ext cx="4540255" cy="4748099"/>
          </a:xfrm>
        </p:spPr>
        <p:txBody>
          <a:bodyPr>
            <a:normAutofit/>
          </a:bodyPr>
          <a:lstStyle/>
          <a:p>
            <a:pPr>
              <a:buSzPct val="100000"/>
              <a:buFont typeface="Arial" panose="020B0604020202020204" pitchFamily="34" charset="0"/>
              <a:buChar char="•"/>
            </a:pPr>
            <a:r>
              <a:rPr lang="en-US" sz="1600" dirty="0">
                <a:latin typeface="+mn-lt"/>
              </a:rPr>
              <a:t>Forward operators with non-linear and its tangent linear (TL)/adjoint (AD) code</a:t>
            </a:r>
          </a:p>
          <a:p>
            <a:pPr lvl="1">
              <a:buSzPct val="100000"/>
              <a:buFont typeface="Arial" panose="020B0604020202020204" pitchFamily="34" charset="0"/>
              <a:buChar char="•"/>
            </a:pPr>
            <a:r>
              <a:rPr lang="en-US" sz="1600" dirty="0">
                <a:latin typeface="+mn-lt"/>
              </a:rPr>
              <a:t>Operators: </a:t>
            </a:r>
            <a:r>
              <a:rPr lang="en-US" sz="1600" dirty="0">
                <a:latin typeface="+mn-lt"/>
                <a:ea typeface="Arial"/>
                <a:cs typeface="Arial"/>
                <a:sym typeface="Arial"/>
              </a:rPr>
              <a:t>Interpolation (vertical, surface, layer), GNSSRO, </a:t>
            </a:r>
            <a:r>
              <a:rPr lang="en-US" sz="1600" dirty="0" err="1">
                <a:latin typeface="+mn-lt"/>
                <a:ea typeface="Arial"/>
                <a:cs typeface="Arial"/>
                <a:sym typeface="Arial"/>
              </a:rPr>
              <a:t>SCATwind</a:t>
            </a:r>
            <a:r>
              <a:rPr lang="en-US" sz="1600" dirty="0">
                <a:latin typeface="+mn-lt"/>
                <a:ea typeface="Arial"/>
                <a:cs typeface="Arial"/>
                <a:sym typeface="Arial"/>
              </a:rPr>
              <a:t>, precipitable water, ground GNSS, surface pressure, AOD, …</a:t>
            </a:r>
            <a:endParaRPr lang="en-US" sz="1600" dirty="0">
              <a:latin typeface="+mn-lt"/>
            </a:endParaRPr>
          </a:p>
          <a:p>
            <a:pPr lvl="1">
              <a:buSzPct val="100000"/>
              <a:buFont typeface="Arial" panose="020B0604020202020204" pitchFamily="34" charset="0"/>
              <a:buChar char="•"/>
            </a:pPr>
            <a:r>
              <a:rPr lang="en-US" sz="1600" dirty="0">
                <a:latin typeface="+mn-lt"/>
              </a:rPr>
              <a:t>Interfaces with other packages: CRTM, RTTOV, ROPP</a:t>
            </a:r>
          </a:p>
          <a:p>
            <a:pPr>
              <a:buSzPct val="100000"/>
              <a:buFont typeface="Arial" panose="020B0604020202020204" pitchFamily="34" charset="0"/>
              <a:buChar char="•"/>
            </a:pPr>
            <a:r>
              <a:rPr lang="en-US" sz="1600" dirty="0">
                <a:latin typeface="+mn-lt"/>
              </a:rPr>
              <a:t>Filters</a:t>
            </a:r>
          </a:p>
          <a:p>
            <a:pPr lvl="1">
              <a:buSzPct val="100000"/>
              <a:buFont typeface="Arial" panose="020B0604020202020204" pitchFamily="34" charset="0"/>
              <a:buChar char="•"/>
            </a:pPr>
            <a:r>
              <a:rPr lang="en-US" sz="1600" dirty="0">
                <a:latin typeface="+mn-lt"/>
              </a:rPr>
              <a:t>QC and thinning</a:t>
            </a:r>
          </a:p>
          <a:p>
            <a:pPr lvl="1">
              <a:buSzPct val="100000"/>
              <a:buFont typeface="Arial" panose="020B0604020202020204" pitchFamily="34" charset="0"/>
              <a:buChar char="•"/>
            </a:pPr>
            <a:r>
              <a:rPr lang="en-US" sz="1600" dirty="0">
                <a:latin typeface="+mn-lt"/>
              </a:rPr>
              <a:t>Actions</a:t>
            </a:r>
          </a:p>
          <a:p>
            <a:pPr>
              <a:buSzPct val="100000"/>
              <a:buFont typeface="Arial" panose="020B0604020202020204" pitchFamily="34" charset="0"/>
              <a:buChar char="•"/>
            </a:pPr>
            <a:r>
              <a:rPr lang="en-US" sz="1600" dirty="0">
                <a:latin typeface="+mn-lt"/>
              </a:rPr>
              <a:t>Bias correction (BC) (predictors)</a:t>
            </a:r>
          </a:p>
          <a:p>
            <a:pPr>
              <a:buSzPct val="100000"/>
              <a:buFont typeface="Arial" panose="020B0604020202020204" pitchFamily="34" charset="0"/>
              <a:buChar char="•"/>
            </a:pPr>
            <a:r>
              <a:rPr lang="en-US" sz="1600" dirty="0">
                <a:latin typeface="+mn-lt"/>
              </a:rPr>
              <a:t>Variable transforms </a:t>
            </a:r>
          </a:p>
          <a:p>
            <a:pPr>
              <a:buSzPct val="100000"/>
              <a:buFont typeface="Arial" panose="020B0604020202020204" pitchFamily="34" charset="0"/>
              <a:buChar char="•"/>
            </a:pPr>
            <a:r>
              <a:rPr lang="en-US" sz="1600" dirty="0">
                <a:latin typeface="+mn-lt"/>
              </a:rPr>
              <a:t>Configurations (</a:t>
            </a:r>
            <a:r>
              <a:rPr lang="en-US" sz="1600" dirty="0" err="1">
                <a:latin typeface="+mn-lt"/>
              </a:rPr>
              <a:t>Yaml</a:t>
            </a:r>
            <a:r>
              <a:rPr lang="en-US" sz="1600" dirty="0">
                <a:latin typeface="+mn-lt"/>
              </a:rPr>
              <a:t>)</a:t>
            </a:r>
          </a:p>
        </p:txBody>
      </p:sp>
      <p:sp>
        <p:nvSpPr>
          <p:cNvPr id="4" name="Slide Number Placeholder 3">
            <a:extLst>
              <a:ext uri="{FF2B5EF4-FFF2-40B4-BE49-F238E27FC236}">
                <a16:creationId xmlns:a16="http://schemas.microsoft.com/office/drawing/2014/main" id="{BC11E333-CC2A-6045-8BD9-645AE997B0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grpSp>
        <p:nvGrpSpPr>
          <p:cNvPr id="12" name="Group 11">
            <a:extLst>
              <a:ext uri="{FF2B5EF4-FFF2-40B4-BE49-F238E27FC236}">
                <a16:creationId xmlns:a16="http://schemas.microsoft.com/office/drawing/2014/main" id="{E0299177-3AF1-4247-B2AE-765CE55E46AE}"/>
              </a:ext>
            </a:extLst>
          </p:cNvPr>
          <p:cNvGrpSpPr/>
          <p:nvPr/>
        </p:nvGrpSpPr>
        <p:grpSpPr>
          <a:xfrm>
            <a:off x="3849951" y="1155094"/>
            <a:ext cx="7988723" cy="5477749"/>
            <a:chOff x="3532318" y="1155096"/>
            <a:chExt cx="7988723" cy="5477749"/>
          </a:xfrm>
        </p:grpSpPr>
        <p:pic>
          <p:nvPicPr>
            <p:cNvPr id="6" name="Picture 5">
              <a:extLst>
                <a:ext uri="{FF2B5EF4-FFF2-40B4-BE49-F238E27FC236}">
                  <a16:creationId xmlns:a16="http://schemas.microsoft.com/office/drawing/2014/main" id="{61DE695D-3831-AA4A-A72D-FA6CEC545C8E}"/>
                </a:ext>
              </a:extLst>
            </p:cNvPr>
            <p:cNvPicPr>
              <a:picLocks noChangeAspect="1"/>
            </p:cNvPicPr>
            <p:nvPr/>
          </p:nvPicPr>
          <p:blipFill>
            <a:blip r:embed="rId3"/>
            <a:stretch>
              <a:fillRect/>
            </a:stretch>
          </p:blipFill>
          <p:spPr>
            <a:xfrm>
              <a:off x="3743333" y="3590442"/>
              <a:ext cx="5770311" cy="3042403"/>
            </a:xfrm>
            <a:prstGeom prst="rect">
              <a:avLst/>
            </a:prstGeom>
            <a:ln>
              <a:solidFill>
                <a:schemeClr val="accent1"/>
              </a:solidFill>
            </a:ln>
          </p:spPr>
        </p:pic>
        <p:grpSp>
          <p:nvGrpSpPr>
            <p:cNvPr id="11" name="Group 10">
              <a:extLst>
                <a:ext uri="{FF2B5EF4-FFF2-40B4-BE49-F238E27FC236}">
                  <a16:creationId xmlns:a16="http://schemas.microsoft.com/office/drawing/2014/main" id="{BF4D2EB5-0165-D445-A01B-13090852C810}"/>
                </a:ext>
              </a:extLst>
            </p:cNvPr>
            <p:cNvGrpSpPr/>
            <p:nvPr/>
          </p:nvGrpSpPr>
          <p:grpSpPr>
            <a:xfrm>
              <a:off x="3532318" y="1155096"/>
              <a:ext cx="7988723" cy="5359372"/>
              <a:chOff x="3532318" y="1155096"/>
              <a:chExt cx="7988723" cy="5359372"/>
            </a:xfrm>
          </p:grpSpPr>
          <p:pic>
            <p:nvPicPr>
              <p:cNvPr id="5" name="Picture 4">
                <a:extLst>
                  <a:ext uri="{FF2B5EF4-FFF2-40B4-BE49-F238E27FC236}">
                    <a16:creationId xmlns:a16="http://schemas.microsoft.com/office/drawing/2014/main" id="{1A34B0BD-DC46-984C-95A5-B2E4AFEE80BB}"/>
                  </a:ext>
                </a:extLst>
              </p:cNvPr>
              <p:cNvPicPr>
                <a:picLocks noChangeAspect="1"/>
              </p:cNvPicPr>
              <p:nvPr/>
            </p:nvPicPr>
            <p:blipFill>
              <a:blip r:embed="rId4"/>
              <a:stretch>
                <a:fillRect/>
              </a:stretch>
            </p:blipFill>
            <p:spPr>
              <a:xfrm>
                <a:off x="4940646" y="1155096"/>
                <a:ext cx="6580395" cy="2434139"/>
              </a:xfrm>
              <a:prstGeom prst="rect">
                <a:avLst/>
              </a:prstGeom>
              <a:ln>
                <a:solidFill>
                  <a:schemeClr val="accent1"/>
                </a:solidFill>
              </a:ln>
            </p:spPr>
          </p:pic>
          <p:pic>
            <p:nvPicPr>
              <p:cNvPr id="7" name="Picture 6">
                <a:extLst>
                  <a:ext uri="{FF2B5EF4-FFF2-40B4-BE49-F238E27FC236}">
                    <a16:creationId xmlns:a16="http://schemas.microsoft.com/office/drawing/2014/main" id="{883DDC6D-63F0-924F-85FD-96E088EFA574}"/>
                  </a:ext>
                </a:extLst>
              </p:cNvPr>
              <p:cNvPicPr>
                <a:picLocks noChangeAspect="1"/>
              </p:cNvPicPr>
              <p:nvPr/>
            </p:nvPicPr>
            <p:blipFill>
              <a:blip r:embed="rId5"/>
              <a:stretch>
                <a:fillRect/>
              </a:stretch>
            </p:blipFill>
            <p:spPr>
              <a:xfrm>
                <a:off x="6092592" y="3589235"/>
                <a:ext cx="3302469" cy="2925233"/>
              </a:xfrm>
              <a:prstGeom prst="rect">
                <a:avLst/>
              </a:prstGeom>
              <a:ln>
                <a:solidFill>
                  <a:schemeClr val="accent1"/>
                </a:solidFill>
              </a:ln>
            </p:spPr>
          </p:pic>
          <p:sp>
            <p:nvSpPr>
              <p:cNvPr id="8" name="Pentagon 7">
                <a:extLst>
                  <a:ext uri="{FF2B5EF4-FFF2-40B4-BE49-F238E27FC236}">
                    <a16:creationId xmlns:a16="http://schemas.microsoft.com/office/drawing/2014/main" id="{8D6D58D8-E2CC-F646-925E-8D47693E704E}"/>
                  </a:ext>
                </a:extLst>
              </p:cNvPr>
              <p:cNvSpPr/>
              <p:nvPr/>
            </p:nvSpPr>
            <p:spPr>
              <a:xfrm>
                <a:off x="4791808" y="1339727"/>
                <a:ext cx="211015" cy="1373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8DF8ED15-8CAF-3342-A8F9-10243935024A}"/>
                  </a:ext>
                </a:extLst>
              </p:cNvPr>
              <p:cNvSpPr/>
              <p:nvPr/>
            </p:nvSpPr>
            <p:spPr>
              <a:xfrm>
                <a:off x="3532318" y="3590442"/>
                <a:ext cx="211015" cy="1373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89269D58-A319-904A-9DF6-AE2A36483AFB}"/>
                  </a:ext>
                </a:extLst>
              </p:cNvPr>
              <p:cNvSpPr/>
              <p:nvPr/>
            </p:nvSpPr>
            <p:spPr>
              <a:xfrm>
                <a:off x="5930456" y="3589235"/>
                <a:ext cx="211015" cy="1373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884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88" y="112676"/>
            <a:ext cx="7886700" cy="820200"/>
          </a:xfrm>
        </p:spPr>
        <p:txBody>
          <a:bodyPr/>
          <a:lstStyle/>
          <a:p>
            <a:pPr algn="l"/>
            <a:r>
              <a:rPr lang="en-US" sz="3200" b="1" dirty="0">
                <a:solidFill>
                  <a:schemeClr val="bg1"/>
                </a:solidFill>
              </a:rPr>
              <a:t>JEDI-FV3 Release 1.1</a:t>
            </a:r>
          </a:p>
        </p:txBody>
      </p:sp>
      <p:sp>
        <p:nvSpPr>
          <p:cNvPr id="19" name="TextBox 18">
            <a:extLst>
              <a:ext uri="{FF2B5EF4-FFF2-40B4-BE49-F238E27FC236}">
                <a16:creationId xmlns:a16="http://schemas.microsoft.com/office/drawing/2014/main" id="{2E1D0F77-A936-1B42-8D7A-86F276C384CA}"/>
              </a:ext>
            </a:extLst>
          </p:cNvPr>
          <p:cNvSpPr txBox="1">
            <a:spLocks noChangeAspect="1"/>
          </p:cNvSpPr>
          <p:nvPr/>
        </p:nvSpPr>
        <p:spPr>
          <a:xfrm>
            <a:off x="6042879" y="7346818"/>
            <a:ext cx="578924"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buClrTx/>
            </a:pPr>
            <a:r>
              <a:rPr lang="en-US" sz="1000" dirty="0"/>
              <a:t>UFO</a:t>
            </a:r>
          </a:p>
        </p:txBody>
      </p:sp>
      <p:sp>
        <p:nvSpPr>
          <p:cNvPr id="21" name="Rounded Rectangle">
            <a:extLst>
              <a:ext uri="{FF2B5EF4-FFF2-40B4-BE49-F238E27FC236}">
                <a16:creationId xmlns:a16="http://schemas.microsoft.com/office/drawing/2014/main" id="{A8D2028D-5C1F-B049-A93D-155D9EC0DE49}"/>
              </a:ext>
            </a:extLst>
          </p:cNvPr>
          <p:cNvSpPr/>
          <p:nvPr/>
        </p:nvSpPr>
        <p:spPr>
          <a:xfrm>
            <a:off x="145064" y="3528775"/>
            <a:ext cx="1687432" cy="837252"/>
          </a:xfrm>
          <a:prstGeom prst="roundRect">
            <a:avLst>
              <a:gd name="adj" fmla="val 17414"/>
            </a:avLst>
          </a:prstGeom>
          <a:solidFill>
            <a:srgbClr val="000000"/>
          </a:solidFill>
          <a:ln w="25400">
            <a:solidFill>
              <a:schemeClr val="accent1"/>
            </a:solidFill>
          </a:ln>
          <a:effectLst>
            <a:outerShdw blurRad="38100" dist="23000" dir="5400000" rotWithShape="0">
              <a:srgbClr val="000000">
                <a:alpha val="35000"/>
              </a:srgbClr>
            </a:outerShdw>
          </a:effectLst>
        </p:spPr>
        <p:txBody>
          <a:bodyPr lIns="34289" rIns="34289" anchor="ctr"/>
          <a:lstStyle/>
          <a:p>
            <a:endParaRPr sz="1050"/>
          </a:p>
        </p:txBody>
      </p:sp>
      <p:sp>
        <p:nvSpPr>
          <p:cNvPr id="23" name="Google Shape;159;gd81a17a298_0_0">
            <a:extLst>
              <a:ext uri="{FF2B5EF4-FFF2-40B4-BE49-F238E27FC236}">
                <a16:creationId xmlns:a16="http://schemas.microsoft.com/office/drawing/2014/main" id="{B66D45C6-111F-0243-B972-481F61768249}"/>
              </a:ext>
            </a:extLst>
          </p:cNvPr>
          <p:cNvSpPr txBox="1"/>
          <p:nvPr/>
        </p:nvSpPr>
        <p:spPr>
          <a:xfrm>
            <a:off x="126014" y="3574189"/>
            <a:ext cx="1706482" cy="623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r">
              <a:defRPr b="1">
                <a:solidFill>
                  <a:srgbClr val="4F8F00"/>
                </a:solidFill>
                <a:latin typeface="+mj-lt"/>
                <a:ea typeface="+mj-ea"/>
                <a:cs typeface="+mj-cs"/>
                <a:sym typeface="Calibri"/>
              </a:defRPr>
            </a:pPr>
            <a:r>
              <a:rPr sz="1050" dirty="0"/>
              <a:t>IODA v2 Release</a:t>
            </a:r>
          </a:p>
          <a:p>
            <a:pPr algn="r">
              <a:defRPr b="1">
                <a:solidFill>
                  <a:srgbClr val="FFFB00"/>
                </a:solidFill>
                <a:latin typeface="+mj-lt"/>
                <a:ea typeface="+mj-ea"/>
                <a:cs typeface="+mj-cs"/>
                <a:sym typeface="Calibri"/>
              </a:defRPr>
            </a:pPr>
            <a:r>
              <a:rPr sz="1050" dirty="0"/>
              <a:t>After Release</a:t>
            </a:r>
          </a:p>
          <a:p>
            <a:pPr algn="r">
              <a:defRPr b="1">
                <a:solidFill>
                  <a:srgbClr val="FF9300"/>
                </a:solidFill>
                <a:latin typeface="+mj-lt"/>
                <a:ea typeface="+mj-ea"/>
                <a:cs typeface="+mj-cs"/>
                <a:sym typeface="Calibri"/>
              </a:defRPr>
            </a:pPr>
            <a:r>
              <a:rPr sz="1050" dirty="0"/>
              <a:t>Planned / Potential</a:t>
            </a:r>
          </a:p>
        </p:txBody>
      </p:sp>
      <p:pic>
        <p:nvPicPr>
          <p:cNvPr id="24" name="Google Shape;152;g8c3e08dd11_0_68">
            <a:extLst>
              <a:ext uri="{FF2B5EF4-FFF2-40B4-BE49-F238E27FC236}">
                <a16:creationId xmlns:a16="http://schemas.microsoft.com/office/drawing/2014/main" id="{11DA69AC-60F3-074A-B493-DE33ACC97425}"/>
              </a:ext>
            </a:extLst>
          </p:cNvPr>
          <p:cNvPicPr preferRelativeResize="0"/>
          <p:nvPr/>
        </p:nvPicPr>
        <p:blipFill rotWithShape="1">
          <a:blip r:embed="rId2">
            <a:alphaModFix/>
          </a:blip>
          <a:srcRect/>
          <a:stretch/>
        </p:blipFill>
        <p:spPr>
          <a:xfrm>
            <a:off x="2075690" y="3557804"/>
            <a:ext cx="2477818" cy="1829247"/>
          </a:xfrm>
          <a:prstGeom prst="rect">
            <a:avLst/>
          </a:prstGeom>
          <a:noFill/>
          <a:ln>
            <a:noFill/>
          </a:ln>
        </p:spPr>
      </p:pic>
      <p:sp>
        <p:nvSpPr>
          <p:cNvPr id="25" name="TextBox 41">
            <a:extLst>
              <a:ext uri="{FF2B5EF4-FFF2-40B4-BE49-F238E27FC236}">
                <a16:creationId xmlns:a16="http://schemas.microsoft.com/office/drawing/2014/main" id="{C9D54858-3097-EB4E-B33C-CF8BA0134EBA}"/>
              </a:ext>
            </a:extLst>
          </p:cNvPr>
          <p:cNvSpPr txBox="1"/>
          <p:nvPr/>
        </p:nvSpPr>
        <p:spPr>
          <a:xfrm>
            <a:off x="4660031" y="3710399"/>
            <a:ext cx="952514" cy="392413"/>
          </a:xfrm>
          <a:prstGeom prst="rect">
            <a:avLst/>
          </a:prstGeom>
          <a:solidFill>
            <a:srgbClr val="FFFFFF"/>
          </a:solidFill>
          <a:ln w="9525"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r>
              <a:rPr lang="en-US" sz="1050" dirty="0"/>
              <a:t>JEDI UFO for ATMS</a:t>
            </a:r>
            <a:endParaRPr sz="1050" dirty="0"/>
          </a:p>
        </p:txBody>
      </p:sp>
      <p:pic>
        <p:nvPicPr>
          <p:cNvPr id="26" name="Google Shape;168;g9a73cfeb8e_1_178">
            <a:extLst>
              <a:ext uri="{FF2B5EF4-FFF2-40B4-BE49-F238E27FC236}">
                <a16:creationId xmlns:a16="http://schemas.microsoft.com/office/drawing/2014/main" id="{AA84DE6F-F9AE-0C45-893B-E9B53C40D7FE}"/>
              </a:ext>
            </a:extLst>
          </p:cNvPr>
          <p:cNvPicPr preferRelativeResize="0"/>
          <p:nvPr/>
        </p:nvPicPr>
        <p:blipFill>
          <a:blip r:embed="rId3">
            <a:alphaModFix/>
          </a:blip>
          <a:stretch>
            <a:fillRect/>
          </a:stretch>
        </p:blipFill>
        <p:spPr>
          <a:xfrm>
            <a:off x="4039483" y="4462240"/>
            <a:ext cx="1727956" cy="1469257"/>
          </a:xfrm>
          <a:prstGeom prst="rect">
            <a:avLst/>
          </a:prstGeom>
          <a:noFill/>
          <a:ln>
            <a:noFill/>
          </a:ln>
        </p:spPr>
      </p:pic>
      <p:sp>
        <p:nvSpPr>
          <p:cNvPr id="27" name="JCSDA…">
            <a:extLst>
              <a:ext uri="{FF2B5EF4-FFF2-40B4-BE49-F238E27FC236}">
                <a16:creationId xmlns:a16="http://schemas.microsoft.com/office/drawing/2014/main" id="{D3CE8283-C1FF-D94E-B82F-50BAC8A79BFC}"/>
              </a:ext>
            </a:extLst>
          </p:cNvPr>
          <p:cNvSpPr txBox="1"/>
          <p:nvPr/>
        </p:nvSpPr>
        <p:spPr>
          <a:xfrm>
            <a:off x="5989416" y="2234835"/>
            <a:ext cx="3081038" cy="1500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a:spcBef>
                <a:spcPts val="675"/>
              </a:spcBef>
              <a:defRPr sz="2000" b="1" u="sng">
                <a:latin typeface="Helvetica Neue"/>
                <a:ea typeface="Helvetica Neue"/>
                <a:cs typeface="Helvetica Neue"/>
                <a:sym typeface="Helvetica Neue"/>
              </a:defRPr>
            </a:pPr>
            <a:r>
              <a:rPr sz="1500" dirty="0"/>
              <a:t>IODA V2.0.0</a:t>
            </a:r>
          </a:p>
          <a:p>
            <a:pPr algn="ctr">
              <a:spcBef>
                <a:spcPts val="600"/>
              </a:spcBef>
              <a:defRPr b="1">
                <a:latin typeface="Helvetica Neue"/>
                <a:ea typeface="Helvetica Neue"/>
                <a:cs typeface="Helvetica Neue"/>
                <a:sym typeface="Helvetica Neue"/>
              </a:defRPr>
            </a:pPr>
            <a:r>
              <a:rPr sz="1050" dirty="0"/>
              <a:t>Leverages HDF5 data model for improved organization, management, extensibility, metadata</a:t>
            </a:r>
          </a:p>
          <a:p>
            <a:pPr algn="ctr">
              <a:spcBef>
                <a:spcPts val="600"/>
              </a:spcBef>
              <a:defRPr b="1">
                <a:latin typeface="Helvetica Neue"/>
                <a:ea typeface="Helvetica Neue"/>
                <a:cs typeface="Helvetica Neue"/>
                <a:sym typeface="Helvetica Neue"/>
              </a:defRPr>
            </a:pPr>
            <a:r>
              <a:rPr sz="1050" dirty="0"/>
              <a:t>Enhanced support for multi-dimensional data sets</a:t>
            </a:r>
          </a:p>
          <a:p>
            <a:pPr algn="ctr">
              <a:spcBef>
                <a:spcPts val="600"/>
              </a:spcBef>
              <a:defRPr b="1">
                <a:latin typeface="Helvetica Neue"/>
                <a:ea typeface="Helvetica Neue"/>
                <a:cs typeface="Helvetica Neue"/>
                <a:sym typeface="Helvetica Neue"/>
              </a:defRPr>
            </a:pPr>
            <a:r>
              <a:rPr sz="1050" dirty="0"/>
              <a:t>C++/python interoperability</a:t>
            </a:r>
          </a:p>
        </p:txBody>
      </p:sp>
      <p:sp>
        <p:nvSpPr>
          <p:cNvPr id="28" name="JCSDA…">
            <a:extLst>
              <a:ext uri="{FF2B5EF4-FFF2-40B4-BE49-F238E27FC236}">
                <a16:creationId xmlns:a16="http://schemas.microsoft.com/office/drawing/2014/main" id="{8C43EA45-AB19-3E4A-BE16-22F8E61DCCD5}"/>
              </a:ext>
            </a:extLst>
          </p:cNvPr>
          <p:cNvSpPr txBox="1"/>
          <p:nvPr/>
        </p:nvSpPr>
        <p:spPr>
          <a:xfrm>
            <a:off x="6023804" y="4049496"/>
            <a:ext cx="3046650" cy="1269576"/>
          </a:xfrm>
          <a:prstGeom prst="rect">
            <a:avLst/>
          </a:prstGeom>
          <a:ln w="28575">
            <a:solidFill>
              <a:schemeClr val="accent2"/>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lgn="ctr">
              <a:spcBef>
                <a:spcPts val="675"/>
              </a:spcBef>
              <a:defRPr sz="2000" b="1" u="sng">
                <a:latin typeface="Helvetica Neue"/>
                <a:ea typeface="Helvetica Neue"/>
                <a:cs typeface="Helvetica Neue"/>
                <a:sym typeface="Helvetica Neue"/>
              </a:defRPr>
            </a:pPr>
            <a:r>
              <a:rPr sz="1500" dirty="0"/>
              <a:t>UFO V1.1.0</a:t>
            </a:r>
          </a:p>
          <a:p>
            <a:pPr algn="ctr">
              <a:defRPr b="1">
                <a:latin typeface="Helvetica Neue"/>
                <a:ea typeface="Helvetica Neue"/>
                <a:cs typeface="Helvetica Neue"/>
                <a:sym typeface="Helvetica Neue"/>
              </a:defRPr>
            </a:pPr>
            <a:r>
              <a:rPr sz="1050" dirty="0"/>
              <a:t>H(x), Bias correction, and QC for </a:t>
            </a:r>
            <a:r>
              <a:rPr lang="en-US" sz="1050" dirty="0"/>
              <a:t>NCEP </a:t>
            </a:r>
            <a:r>
              <a:rPr sz="1050" dirty="0"/>
              <a:t>operational instruments</a:t>
            </a:r>
            <a:r>
              <a:rPr lang="en-US" sz="1050" dirty="0"/>
              <a:t> following NCEP GDAS implementations</a:t>
            </a:r>
            <a:r>
              <a:rPr sz="1050" dirty="0"/>
              <a:t> </a:t>
            </a:r>
            <a:endParaRPr lang="en-US" sz="1050" dirty="0"/>
          </a:p>
          <a:p>
            <a:pPr algn="ctr">
              <a:defRPr b="1">
                <a:latin typeface="Helvetica Neue"/>
                <a:ea typeface="Helvetica Neue"/>
                <a:cs typeface="Helvetica Neue"/>
                <a:sym typeface="Helvetica Neue"/>
              </a:defRPr>
            </a:pPr>
            <a:endParaRPr lang="en-US" sz="1050" dirty="0"/>
          </a:p>
          <a:p>
            <a:pPr algn="ctr">
              <a:defRPr b="1">
                <a:latin typeface="Helvetica Neue"/>
                <a:ea typeface="Helvetica Neue"/>
                <a:cs typeface="Helvetica Neue"/>
                <a:sym typeface="Helvetica Neue"/>
              </a:defRPr>
            </a:pPr>
            <a:r>
              <a:rPr lang="en-US" sz="1050" dirty="0"/>
              <a:t>G</a:t>
            </a:r>
            <a:r>
              <a:rPr sz="1050" dirty="0"/>
              <a:t>ood agreement with </a:t>
            </a:r>
            <a:r>
              <a:rPr lang="en-US" sz="1050" dirty="0"/>
              <a:t>GDAS</a:t>
            </a:r>
            <a:r>
              <a:rPr sz="1050" dirty="0"/>
              <a:t> in most cases; validation work continues</a:t>
            </a:r>
          </a:p>
        </p:txBody>
      </p:sp>
      <p:sp>
        <p:nvSpPr>
          <p:cNvPr id="30" name="Rounded Rectangle 29">
            <a:extLst>
              <a:ext uri="{FF2B5EF4-FFF2-40B4-BE49-F238E27FC236}">
                <a16:creationId xmlns:a16="http://schemas.microsoft.com/office/drawing/2014/main" id="{30962FE8-DA8D-2948-BAA8-5B3E24C3CF85}"/>
              </a:ext>
            </a:extLst>
          </p:cNvPr>
          <p:cNvSpPr/>
          <p:nvPr/>
        </p:nvSpPr>
        <p:spPr>
          <a:xfrm>
            <a:off x="145065" y="2164402"/>
            <a:ext cx="5747657" cy="1153886"/>
          </a:xfrm>
          <a:prstGeom prst="roundRect">
            <a:avLst/>
          </a:prstGeom>
          <a:solidFill>
            <a:schemeClr val="bg1">
              <a:lumMod val="8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2E86DA-8583-E44F-B237-D2583215CED7}"/>
              </a:ext>
            </a:extLst>
          </p:cNvPr>
          <p:cNvSpPr txBox="1"/>
          <p:nvPr/>
        </p:nvSpPr>
        <p:spPr>
          <a:xfrm>
            <a:off x="361455" y="2288912"/>
            <a:ext cx="4850811" cy="261610"/>
          </a:xfrm>
          <a:prstGeom prst="rect">
            <a:avLst/>
          </a:prstGeom>
          <a:solidFill>
            <a:srgbClr val="92D050"/>
          </a:solidFill>
        </p:spPr>
        <p:txBody>
          <a:bodyPr wrap="square" rtlCol="0">
            <a:spAutoFit/>
          </a:bodyPr>
          <a:lstStyle/>
          <a:p>
            <a:r>
              <a:rPr lang="en-US" sz="1100" dirty="0"/>
              <a:t>IODA-Engines: Groups, Variables, Dimensions, Attributes, Type System</a:t>
            </a:r>
          </a:p>
        </p:txBody>
      </p:sp>
      <p:sp>
        <p:nvSpPr>
          <p:cNvPr id="32" name="TextBox 31">
            <a:extLst>
              <a:ext uri="{FF2B5EF4-FFF2-40B4-BE49-F238E27FC236}">
                <a16:creationId xmlns:a16="http://schemas.microsoft.com/office/drawing/2014/main" id="{12F884DD-F5EA-FC46-8FFC-AD1B1F32AFE5}"/>
              </a:ext>
            </a:extLst>
          </p:cNvPr>
          <p:cNvSpPr txBox="1"/>
          <p:nvPr/>
        </p:nvSpPr>
        <p:spPr>
          <a:xfrm>
            <a:off x="361455" y="1739712"/>
            <a:ext cx="554960" cy="261610"/>
          </a:xfrm>
          <a:prstGeom prst="rect">
            <a:avLst/>
          </a:prstGeom>
          <a:solidFill>
            <a:srgbClr val="92D050"/>
          </a:solidFill>
        </p:spPr>
        <p:txBody>
          <a:bodyPr wrap="none" rtlCol="0">
            <a:spAutoFit/>
          </a:bodyPr>
          <a:lstStyle/>
          <a:p>
            <a:r>
              <a:rPr lang="en-US" sz="1100" dirty="0"/>
              <a:t>HDF5</a:t>
            </a:r>
          </a:p>
        </p:txBody>
      </p:sp>
      <p:sp>
        <p:nvSpPr>
          <p:cNvPr id="33" name="TextBox 32">
            <a:extLst>
              <a:ext uri="{FF2B5EF4-FFF2-40B4-BE49-F238E27FC236}">
                <a16:creationId xmlns:a16="http://schemas.microsoft.com/office/drawing/2014/main" id="{E478E431-6A1D-DB46-91AC-B28547AC2575}"/>
              </a:ext>
            </a:extLst>
          </p:cNvPr>
          <p:cNvSpPr txBox="1"/>
          <p:nvPr/>
        </p:nvSpPr>
        <p:spPr>
          <a:xfrm>
            <a:off x="1181513" y="1739712"/>
            <a:ext cx="779381" cy="261610"/>
          </a:xfrm>
          <a:prstGeom prst="rect">
            <a:avLst/>
          </a:prstGeom>
          <a:solidFill>
            <a:srgbClr val="92D050"/>
          </a:solidFill>
        </p:spPr>
        <p:txBody>
          <a:bodyPr wrap="none" rtlCol="0">
            <a:spAutoFit/>
          </a:bodyPr>
          <a:lstStyle/>
          <a:p>
            <a:r>
              <a:rPr lang="en-US" sz="1100" dirty="0" err="1"/>
              <a:t>ObsStore</a:t>
            </a:r>
            <a:endParaRPr lang="en-US" sz="1100" dirty="0"/>
          </a:p>
        </p:txBody>
      </p:sp>
      <p:sp>
        <p:nvSpPr>
          <p:cNvPr id="34" name="TextBox 33">
            <a:extLst>
              <a:ext uri="{FF2B5EF4-FFF2-40B4-BE49-F238E27FC236}">
                <a16:creationId xmlns:a16="http://schemas.microsoft.com/office/drawing/2014/main" id="{59F70378-C584-344F-BC73-D1A9F333CB42}"/>
              </a:ext>
            </a:extLst>
          </p:cNvPr>
          <p:cNvSpPr txBox="1"/>
          <p:nvPr/>
        </p:nvSpPr>
        <p:spPr>
          <a:xfrm>
            <a:off x="1523983" y="2825150"/>
            <a:ext cx="460382" cy="261610"/>
          </a:xfrm>
          <a:prstGeom prst="rect">
            <a:avLst/>
          </a:prstGeom>
          <a:solidFill>
            <a:srgbClr val="92D050"/>
          </a:solidFill>
        </p:spPr>
        <p:txBody>
          <a:bodyPr wrap="none" rtlCol="0">
            <a:spAutoFit/>
          </a:bodyPr>
          <a:lstStyle/>
          <a:p>
            <a:r>
              <a:rPr lang="en-US" sz="1100" dirty="0"/>
              <a:t>Bias</a:t>
            </a:r>
          </a:p>
        </p:txBody>
      </p:sp>
      <p:sp>
        <p:nvSpPr>
          <p:cNvPr id="35" name="TextBox 34">
            <a:extLst>
              <a:ext uri="{FF2B5EF4-FFF2-40B4-BE49-F238E27FC236}">
                <a16:creationId xmlns:a16="http://schemas.microsoft.com/office/drawing/2014/main" id="{55F544B1-2B18-9247-BEB2-9481A075B630}"/>
              </a:ext>
            </a:extLst>
          </p:cNvPr>
          <p:cNvSpPr txBox="1"/>
          <p:nvPr/>
        </p:nvSpPr>
        <p:spPr>
          <a:xfrm>
            <a:off x="363550" y="2825150"/>
            <a:ext cx="843501" cy="261610"/>
          </a:xfrm>
          <a:prstGeom prst="rect">
            <a:avLst/>
          </a:prstGeom>
          <a:solidFill>
            <a:srgbClr val="92D050"/>
          </a:solidFill>
        </p:spPr>
        <p:txBody>
          <a:bodyPr wrap="none" rtlCol="0">
            <a:spAutoFit/>
          </a:bodyPr>
          <a:lstStyle/>
          <a:p>
            <a:r>
              <a:rPr lang="en-US" sz="1100" dirty="0" err="1"/>
              <a:t>ObsSpace</a:t>
            </a:r>
            <a:endParaRPr lang="en-US" sz="1100" dirty="0"/>
          </a:p>
        </p:txBody>
      </p:sp>
      <p:sp>
        <p:nvSpPr>
          <p:cNvPr id="36" name="TextBox 35">
            <a:extLst>
              <a:ext uri="{FF2B5EF4-FFF2-40B4-BE49-F238E27FC236}">
                <a16:creationId xmlns:a16="http://schemas.microsoft.com/office/drawing/2014/main" id="{E4FD5502-A5D5-0748-8A7E-B46380932BB8}"/>
              </a:ext>
            </a:extLst>
          </p:cNvPr>
          <p:cNvSpPr txBox="1"/>
          <p:nvPr/>
        </p:nvSpPr>
        <p:spPr>
          <a:xfrm>
            <a:off x="2225990" y="1739712"/>
            <a:ext cx="570990" cy="261610"/>
          </a:xfrm>
          <a:prstGeom prst="rect">
            <a:avLst/>
          </a:prstGeom>
          <a:solidFill>
            <a:srgbClr val="FFFF00"/>
          </a:solidFill>
        </p:spPr>
        <p:txBody>
          <a:bodyPr wrap="none" rtlCol="0">
            <a:spAutoFit/>
          </a:bodyPr>
          <a:lstStyle/>
          <a:p>
            <a:r>
              <a:rPr lang="en-US" sz="1100" dirty="0"/>
              <a:t>BUFR</a:t>
            </a:r>
          </a:p>
        </p:txBody>
      </p:sp>
      <p:sp>
        <p:nvSpPr>
          <p:cNvPr id="37" name="TextBox 36">
            <a:extLst>
              <a:ext uri="{FF2B5EF4-FFF2-40B4-BE49-F238E27FC236}">
                <a16:creationId xmlns:a16="http://schemas.microsoft.com/office/drawing/2014/main" id="{21066931-E200-0143-BD57-3DEA5AD09E09}"/>
              </a:ext>
            </a:extLst>
          </p:cNvPr>
          <p:cNvSpPr txBox="1"/>
          <p:nvPr/>
        </p:nvSpPr>
        <p:spPr>
          <a:xfrm>
            <a:off x="3062077" y="1739712"/>
            <a:ext cx="490840" cy="261610"/>
          </a:xfrm>
          <a:prstGeom prst="rect">
            <a:avLst/>
          </a:prstGeom>
          <a:solidFill>
            <a:srgbClr val="FFFF00"/>
          </a:solidFill>
        </p:spPr>
        <p:txBody>
          <a:bodyPr wrap="none" rtlCol="0">
            <a:spAutoFit/>
          </a:bodyPr>
          <a:lstStyle/>
          <a:p>
            <a:r>
              <a:rPr lang="en-US" sz="1100" dirty="0"/>
              <a:t>ODB</a:t>
            </a:r>
          </a:p>
        </p:txBody>
      </p:sp>
      <p:sp>
        <p:nvSpPr>
          <p:cNvPr id="38" name="TextBox 37">
            <a:extLst>
              <a:ext uri="{FF2B5EF4-FFF2-40B4-BE49-F238E27FC236}">
                <a16:creationId xmlns:a16="http://schemas.microsoft.com/office/drawing/2014/main" id="{7335CCD3-EED4-EF45-825C-FE455D06D94A}"/>
              </a:ext>
            </a:extLst>
          </p:cNvPr>
          <p:cNvSpPr txBox="1"/>
          <p:nvPr/>
        </p:nvSpPr>
        <p:spPr>
          <a:xfrm>
            <a:off x="2301299" y="2825150"/>
            <a:ext cx="873957" cy="261610"/>
          </a:xfrm>
          <a:prstGeom prst="rect">
            <a:avLst/>
          </a:prstGeom>
          <a:solidFill>
            <a:srgbClr val="FFFF00"/>
          </a:solidFill>
        </p:spPr>
        <p:txBody>
          <a:bodyPr wrap="none" rtlCol="0">
            <a:spAutoFit/>
          </a:bodyPr>
          <a:lstStyle/>
          <a:p>
            <a:r>
              <a:rPr lang="en-US" sz="1100" dirty="0"/>
              <a:t>Converters</a:t>
            </a:r>
          </a:p>
        </p:txBody>
      </p:sp>
      <p:sp>
        <p:nvSpPr>
          <p:cNvPr id="39" name="TextBox 38">
            <a:extLst>
              <a:ext uri="{FF2B5EF4-FFF2-40B4-BE49-F238E27FC236}">
                <a16:creationId xmlns:a16="http://schemas.microsoft.com/office/drawing/2014/main" id="{A79CEDDE-B3E8-6E43-B5F0-255E63B72ED4}"/>
              </a:ext>
            </a:extLst>
          </p:cNvPr>
          <p:cNvSpPr txBox="1"/>
          <p:nvPr/>
        </p:nvSpPr>
        <p:spPr>
          <a:xfrm>
            <a:off x="3492189" y="2825150"/>
            <a:ext cx="915635" cy="261610"/>
          </a:xfrm>
          <a:prstGeom prst="rect">
            <a:avLst/>
          </a:prstGeom>
          <a:solidFill>
            <a:srgbClr val="FFFF00"/>
          </a:solidFill>
        </p:spPr>
        <p:txBody>
          <a:bodyPr wrap="none" rtlCol="0">
            <a:spAutoFit/>
          </a:bodyPr>
          <a:lstStyle/>
          <a:p>
            <a:r>
              <a:rPr lang="en-US" sz="1100" dirty="0"/>
              <a:t>Diagnostics</a:t>
            </a:r>
          </a:p>
        </p:txBody>
      </p:sp>
      <p:sp>
        <p:nvSpPr>
          <p:cNvPr id="40" name="TextBox 39">
            <a:extLst>
              <a:ext uri="{FF2B5EF4-FFF2-40B4-BE49-F238E27FC236}">
                <a16:creationId xmlns:a16="http://schemas.microsoft.com/office/drawing/2014/main" id="{D32F41A5-109B-A74F-A423-BDCAC4F34EA0}"/>
              </a:ext>
            </a:extLst>
          </p:cNvPr>
          <p:cNvSpPr txBox="1"/>
          <p:nvPr/>
        </p:nvSpPr>
        <p:spPr>
          <a:xfrm>
            <a:off x="3818014" y="1739712"/>
            <a:ext cx="482824" cy="261610"/>
          </a:xfrm>
          <a:prstGeom prst="rect">
            <a:avLst/>
          </a:prstGeom>
          <a:solidFill>
            <a:schemeClr val="accent6"/>
          </a:solidFill>
        </p:spPr>
        <p:txBody>
          <a:bodyPr wrap="none" rtlCol="0">
            <a:spAutoFit/>
          </a:bodyPr>
          <a:lstStyle/>
          <a:p>
            <a:r>
              <a:rPr lang="en-US" sz="1100" dirty="0" err="1"/>
              <a:t>yaml</a:t>
            </a:r>
            <a:endParaRPr lang="en-US" sz="1100" dirty="0"/>
          </a:p>
        </p:txBody>
      </p:sp>
      <p:sp>
        <p:nvSpPr>
          <p:cNvPr id="41" name="TextBox 40">
            <a:extLst>
              <a:ext uri="{FF2B5EF4-FFF2-40B4-BE49-F238E27FC236}">
                <a16:creationId xmlns:a16="http://schemas.microsoft.com/office/drawing/2014/main" id="{41E1FF57-75F5-C148-9783-63F519B8DB4E}"/>
              </a:ext>
            </a:extLst>
          </p:cNvPr>
          <p:cNvSpPr txBox="1"/>
          <p:nvPr/>
        </p:nvSpPr>
        <p:spPr>
          <a:xfrm>
            <a:off x="4565936" y="1739712"/>
            <a:ext cx="646331" cy="261610"/>
          </a:xfrm>
          <a:prstGeom prst="rect">
            <a:avLst/>
          </a:prstGeom>
          <a:solidFill>
            <a:schemeClr val="accent6"/>
          </a:solidFill>
        </p:spPr>
        <p:txBody>
          <a:bodyPr wrap="none" rtlCol="0">
            <a:spAutoFit/>
          </a:bodyPr>
          <a:lstStyle/>
          <a:p>
            <a:r>
              <a:rPr lang="en-US" sz="1100" dirty="0"/>
              <a:t>More…</a:t>
            </a:r>
          </a:p>
        </p:txBody>
      </p:sp>
      <p:sp>
        <p:nvSpPr>
          <p:cNvPr id="42" name="TextBox 41">
            <a:extLst>
              <a:ext uri="{FF2B5EF4-FFF2-40B4-BE49-F238E27FC236}">
                <a16:creationId xmlns:a16="http://schemas.microsoft.com/office/drawing/2014/main" id="{B1108EA7-3A07-7040-BF3D-7C2D14949568}"/>
              </a:ext>
            </a:extLst>
          </p:cNvPr>
          <p:cNvSpPr txBox="1"/>
          <p:nvPr/>
        </p:nvSpPr>
        <p:spPr>
          <a:xfrm>
            <a:off x="4724757" y="2825150"/>
            <a:ext cx="867545" cy="261610"/>
          </a:xfrm>
          <a:prstGeom prst="rect">
            <a:avLst/>
          </a:prstGeom>
          <a:solidFill>
            <a:schemeClr val="accent6"/>
          </a:solidFill>
        </p:spPr>
        <p:txBody>
          <a:bodyPr wrap="none" rtlCol="0">
            <a:spAutoFit/>
          </a:bodyPr>
          <a:lstStyle/>
          <a:p>
            <a:r>
              <a:rPr lang="en-US" sz="1100" dirty="0"/>
              <a:t>Containers</a:t>
            </a:r>
          </a:p>
        </p:txBody>
      </p:sp>
      <p:sp>
        <p:nvSpPr>
          <p:cNvPr id="43" name="TextBox 42">
            <a:extLst>
              <a:ext uri="{FF2B5EF4-FFF2-40B4-BE49-F238E27FC236}">
                <a16:creationId xmlns:a16="http://schemas.microsoft.com/office/drawing/2014/main" id="{1689D191-50DF-B54F-8333-8160081DECC2}"/>
              </a:ext>
            </a:extLst>
          </p:cNvPr>
          <p:cNvSpPr txBox="1"/>
          <p:nvPr/>
        </p:nvSpPr>
        <p:spPr>
          <a:xfrm>
            <a:off x="4671091" y="3069823"/>
            <a:ext cx="1082348" cy="215444"/>
          </a:xfrm>
          <a:prstGeom prst="rect">
            <a:avLst/>
          </a:prstGeom>
          <a:noFill/>
        </p:spPr>
        <p:txBody>
          <a:bodyPr wrap="none" rtlCol="0">
            <a:spAutoFit/>
          </a:bodyPr>
          <a:lstStyle/>
          <a:p>
            <a:r>
              <a:rPr lang="en-US" sz="800" dirty="0"/>
              <a:t>User-facing classes</a:t>
            </a:r>
          </a:p>
        </p:txBody>
      </p:sp>
      <p:cxnSp>
        <p:nvCxnSpPr>
          <p:cNvPr id="45" name="Straight Arrow Connector 44">
            <a:extLst>
              <a:ext uri="{FF2B5EF4-FFF2-40B4-BE49-F238E27FC236}">
                <a16:creationId xmlns:a16="http://schemas.microsoft.com/office/drawing/2014/main" id="{BBDD9C9A-2769-8643-B396-D02737F79CB7}"/>
              </a:ext>
            </a:extLst>
          </p:cNvPr>
          <p:cNvCxnSpPr>
            <a:stCxn id="32" idx="2"/>
          </p:cNvCxnSpPr>
          <p:nvPr/>
        </p:nvCxnSpPr>
        <p:spPr>
          <a:xfrm>
            <a:off x="638935" y="2001322"/>
            <a:ext cx="101294"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087626C0-A4C0-CE40-927E-29D00D31DE74}"/>
              </a:ext>
            </a:extLst>
          </p:cNvPr>
          <p:cNvCxnSpPr>
            <a:cxnSpLocks/>
            <a:stCxn id="33" idx="2"/>
          </p:cNvCxnSpPr>
          <p:nvPr/>
        </p:nvCxnSpPr>
        <p:spPr>
          <a:xfrm>
            <a:off x="1571203" y="2001322"/>
            <a:ext cx="0"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35188196-0700-4C4A-813D-13F70E594FB4}"/>
              </a:ext>
            </a:extLst>
          </p:cNvPr>
          <p:cNvCxnSpPr>
            <a:cxnSpLocks/>
            <a:stCxn id="36" idx="2"/>
          </p:cNvCxnSpPr>
          <p:nvPr/>
        </p:nvCxnSpPr>
        <p:spPr>
          <a:xfrm>
            <a:off x="2511485" y="2001322"/>
            <a:ext cx="0"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F886452B-B9DD-0849-ABF0-2912992D03B1}"/>
              </a:ext>
            </a:extLst>
          </p:cNvPr>
          <p:cNvCxnSpPr>
            <a:cxnSpLocks/>
          </p:cNvCxnSpPr>
          <p:nvPr/>
        </p:nvCxnSpPr>
        <p:spPr>
          <a:xfrm>
            <a:off x="3331029" y="2001322"/>
            <a:ext cx="0"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D880E432-04AF-A547-87EA-18CB83732537}"/>
              </a:ext>
            </a:extLst>
          </p:cNvPr>
          <p:cNvCxnSpPr>
            <a:cxnSpLocks/>
            <a:stCxn id="40" idx="2"/>
          </p:cNvCxnSpPr>
          <p:nvPr/>
        </p:nvCxnSpPr>
        <p:spPr>
          <a:xfrm>
            <a:off x="4059426" y="2001322"/>
            <a:ext cx="0"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id="{202D28C9-5870-2146-9BF7-BD839D1BEB52}"/>
              </a:ext>
            </a:extLst>
          </p:cNvPr>
          <p:cNvCxnSpPr>
            <a:cxnSpLocks/>
            <a:stCxn id="41" idx="2"/>
          </p:cNvCxnSpPr>
          <p:nvPr/>
        </p:nvCxnSpPr>
        <p:spPr>
          <a:xfrm flipH="1">
            <a:off x="4766939" y="2001322"/>
            <a:ext cx="122163" cy="28759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644D350C-16F2-2C4A-95CD-924F31017A22}"/>
              </a:ext>
            </a:extLst>
          </p:cNvPr>
          <p:cNvCxnSpPr>
            <a:cxnSpLocks/>
            <a:endCxn id="35" idx="0"/>
          </p:cNvCxnSpPr>
          <p:nvPr/>
        </p:nvCxnSpPr>
        <p:spPr>
          <a:xfrm>
            <a:off x="785300" y="2564836"/>
            <a:ext cx="0" cy="26031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Straight Arrow Connector 68">
            <a:extLst>
              <a:ext uri="{FF2B5EF4-FFF2-40B4-BE49-F238E27FC236}">
                <a16:creationId xmlns:a16="http://schemas.microsoft.com/office/drawing/2014/main" id="{DDD6EE71-8C2C-EF43-A620-41B2FE085CB2}"/>
              </a:ext>
            </a:extLst>
          </p:cNvPr>
          <p:cNvCxnSpPr>
            <a:cxnSpLocks/>
            <a:endCxn id="34" idx="0"/>
          </p:cNvCxnSpPr>
          <p:nvPr/>
        </p:nvCxnSpPr>
        <p:spPr>
          <a:xfrm>
            <a:off x="1754174" y="2544596"/>
            <a:ext cx="0" cy="28055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a:extLst>
              <a:ext uri="{FF2B5EF4-FFF2-40B4-BE49-F238E27FC236}">
                <a16:creationId xmlns:a16="http://schemas.microsoft.com/office/drawing/2014/main" id="{084E9D5F-8901-5E4E-9098-AF596463CD29}"/>
              </a:ext>
            </a:extLst>
          </p:cNvPr>
          <p:cNvCxnSpPr>
            <a:cxnSpLocks/>
            <a:endCxn id="42" idx="0"/>
          </p:cNvCxnSpPr>
          <p:nvPr/>
        </p:nvCxnSpPr>
        <p:spPr>
          <a:xfrm>
            <a:off x="4903461" y="2544596"/>
            <a:ext cx="255068" cy="28055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2" name="Straight Arrow Connector 71">
            <a:extLst>
              <a:ext uri="{FF2B5EF4-FFF2-40B4-BE49-F238E27FC236}">
                <a16:creationId xmlns:a16="http://schemas.microsoft.com/office/drawing/2014/main" id="{E26CE048-3554-5E49-A1AA-BD826666B93C}"/>
              </a:ext>
            </a:extLst>
          </p:cNvPr>
          <p:cNvCxnSpPr>
            <a:cxnSpLocks/>
            <a:endCxn id="39" idx="0"/>
          </p:cNvCxnSpPr>
          <p:nvPr/>
        </p:nvCxnSpPr>
        <p:spPr>
          <a:xfrm>
            <a:off x="3950006" y="2562464"/>
            <a:ext cx="0" cy="26268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a:extLst>
              <a:ext uri="{FF2B5EF4-FFF2-40B4-BE49-F238E27FC236}">
                <a16:creationId xmlns:a16="http://schemas.microsoft.com/office/drawing/2014/main" id="{FA5DE17E-FF40-0844-8A75-C773447EC876}"/>
              </a:ext>
            </a:extLst>
          </p:cNvPr>
          <p:cNvCxnSpPr>
            <a:cxnSpLocks/>
            <a:endCxn id="38" idx="0"/>
          </p:cNvCxnSpPr>
          <p:nvPr/>
        </p:nvCxnSpPr>
        <p:spPr>
          <a:xfrm>
            <a:off x="2738277" y="2550522"/>
            <a:ext cx="0" cy="27462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Slide Number Placeholder 2">
            <a:extLst>
              <a:ext uri="{FF2B5EF4-FFF2-40B4-BE49-F238E27FC236}">
                <a16:creationId xmlns:a16="http://schemas.microsoft.com/office/drawing/2014/main" id="{A8795E94-6773-674D-954A-4F1AC87DAB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248271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F766-B420-804C-8738-367DF5B50873}"/>
              </a:ext>
            </a:extLst>
          </p:cNvPr>
          <p:cNvSpPr>
            <a:spLocks noGrp="1"/>
          </p:cNvSpPr>
          <p:nvPr>
            <p:ph type="title"/>
          </p:nvPr>
        </p:nvSpPr>
        <p:spPr>
          <a:xfrm>
            <a:off x="435220" y="142057"/>
            <a:ext cx="7886700" cy="820200"/>
          </a:xfrm>
        </p:spPr>
        <p:txBody>
          <a:bodyPr/>
          <a:lstStyle/>
          <a:p>
            <a:pPr algn="l"/>
            <a:r>
              <a:rPr lang="en-US" sz="3200" b="1" dirty="0">
                <a:solidFill>
                  <a:schemeClr val="bg1"/>
                </a:solidFill>
              </a:rPr>
              <a:t>UFO for JEDI GDAS Sensors/Instruments</a:t>
            </a:r>
          </a:p>
        </p:txBody>
      </p:sp>
      <p:sp>
        <p:nvSpPr>
          <p:cNvPr id="3" name="Slide Number Placeholder 2">
            <a:extLst>
              <a:ext uri="{FF2B5EF4-FFF2-40B4-BE49-F238E27FC236}">
                <a16:creationId xmlns:a16="http://schemas.microsoft.com/office/drawing/2014/main" id="{6B786790-C436-CA4F-A7AB-6B3C63A179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pSp>
        <p:nvGrpSpPr>
          <p:cNvPr id="8" name="Group 7">
            <a:extLst>
              <a:ext uri="{FF2B5EF4-FFF2-40B4-BE49-F238E27FC236}">
                <a16:creationId xmlns:a16="http://schemas.microsoft.com/office/drawing/2014/main" id="{92CDDFED-2EAF-554A-8FC3-0DA90C0D43A1}"/>
              </a:ext>
            </a:extLst>
          </p:cNvPr>
          <p:cNvGrpSpPr/>
          <p:nvPr/>
        </p:nvGrpSpPr>
        <p:grpSpPr>
          <a:xfrm>
            <a:off x="90851" y="1346839"/>
            <a:ext cx="8947638" cy="4464878"/>
            <a:chOff x="20515" y="1346839"/>
            <a:chExt cx="8947638" cy="4464878"/>
          </a:xfrm>
        </p:grpSpPr>
        <p:pic>
          <p:nvPicPr>
            <p:cNvPr id="5" name="Google Shape;178;p64">
              <a:extLst>
                <a:ext uri="{FF2B5EF4-FFF2-40B4-BE49-F238E27FC236}">
                  <a16:creationId xmlns:a16="http://schemas.microsoft.com/office/drawing/2014/main" id="{6DEEAA98-D874-FF4E-943E-851134CF5C10}"/>
                </a:ext>
              </a:extLst>
            </p:cNvPr>
            <p:cNvPicPr preferRelativeResize="0"/>
            <p:nvPr/>
          </p:nvPicPr>
          <p:blipFill rotWithShape="1">
            <a:blip r:embed="rId2">
              <a:alphaModFix/>
            </a:blip>
            <a:srcRect t="57688" r="69135"/>
            <a:stretch/>
          </p:blipFill>
          <p:spPr>
            <a:xfrm>
              <a:off x="4686299" y="2204876"/>
              <a:ext cx="4281854" cy="3606840"/>
            </a:xfrm>
            <a:prstGeom prst="rect">
              <a:avLst/>
            </a:prstGeom>
            <a:noFill/>
            <a:ln>
              <a:noFill/>
            </a:ln>
          </p:spPr>
        </p:pic>
        <p:pic>
          <p:nvPicPr>
            <p:cNvPr id="6" name="Google Shape;178;p64">
              <a:extLst>
                <a:ext uri="{FF2B5EF4-FFF2-40B4-BE49-F238E27FC236}">
                  <a16:creationId xmlns:a16="http://schemas.microsoft.com/office/drawing/2014/main" id="{9D38693E-5566-4E4C-835E-ACEE9C3545F8}"/>
                </a:ext>
              </a:extLst>
            </p:cNvPr>
            <p:cNvPicPr preferRelativeResize="0"/>
            <p:nvPr/>
          </p:nvPicPr>
          <p:blipFill rotWithShape="1">
            <a:blip r:embed="rId2">
              <a:alphaModFix/>
            </a:blip>
            <a:srcRect r="69263" b="41848"/>
            <a:stretch/>
          </p:blipFill>
          <p:spPr>
            <a:xfrm>
              <a:off x="20515" y="1362809"/>
              <a:ext cx="4516316" cy="4448908"/>
            </a:xfrm>
            <a:prstGeom prst="rect">
              <a:avLst/>
            </a:prstGeom>
            <a:noFill/>
            <a:ln>
              <a:noFill/>
            </a:ln>
          </p:spPr>
        </p:pic>
        <p:pic>
          <p:nvPicPr>
            <p:cNvPr id="7" name="Picture 6">
              <a:extLst>
                <a:ext uri="{FF2B5EF4-FFF2-40B4-BE49-F238E27FC236}">
                  <a16:creationId xmlns:a16="http://schemas.microsoft.com/office/drawing/2014/main" id="{3777E3E0-FE41-6D4C-B1AF-5D9F7D5CB6AC}"/>
                </a:ext>
              </a:extLst>
            </p:cNvPr>
            <p:cNvPicPr>
              <a:picLocks noChangeAspect="1"/>
            </p:cNvPicPr>
            <p:nvPr/>
          </p:nvPicPr>
          <p:blipFill>
            <a:blip r:embed="rId3"/>
            <a:stretch>
              <a:fillRect/>
            </a:stretch>
          </p:blipFill>
          <p:spPr>
            <a:xfrm>
              <a:off x="4686299" y="1346839"/>
              <a:ext cx="4281854" cy="858037"/>
            </a:xfrm>
            <a:prstGeom prst="rect">
              <a:avLst/>
            </a:prstGeom>
          </p:spPr>
        </p:pic>
      </p:grpSp>
      <p:sp>
        <p:nvSpPr>
          <p:cNvPr id="10" name="TextBox 9">
            <a:extLst>
              <a:ext uri="{FF2B5EF4-FFF2-40B4-BE49-F238E27FC236}">
                <a16:creationId xmlns:a16="http://schemas.microsoft.com/office/drawing/2014/main" id="{08BC9DCF-0834-0A4A-9821-D25E6C4CEDDB}"/>
              </a:ext>
            </a:extLst>
          </p:cNvPr>
          <p:cNvSpPr txBox="1"/>
          <p:nvPr/>
        </p:nvSpPr>
        <p:spPr>
          <a:xfrm>
            <a:off x="3224830" y="1051464"/>
            <a:ext cx="2180405" cy="276999"/>
          </a:xfrm>
          <a:prstGeom prst="rect">
            <a:avLst/>
          </a:prstGeom>
          <a:noFill/>
        </p:spPr>
        <p:txBody>
          <a:bodyPr wrap="none" rtlCol="0">
            <a:spAutoFit/>
          </a:bodyPr>
          <a:lstStyle/>
          <a:p>
            <a:r>
              <a:rPr lang="en-US" sz="1200" dirty="0"/>
              <a:t>Close partnership with NOAA</a:t>
            </a:r>
          </a:p>
        </p:txBody>
      </p:sp>
      <p:sp>
        <p:nvSpPr>
          <p:cNvPr id="9" name="TextBox 8">
            <a:extLst>
              <a:ext uri="{FF2B5EF4-FFF2-40B4-BE49-F238E27FC236}">
                <a16:creationId xmlns:a16="http://schemas.microsoft.com/office/drawing/2014/main" id="{E2695D3E-A067-B344-A1A3-7526F7A94329}"/>
              </a:ext>
            </a:extLst>
          </p:cNvPr>
          <p:cNvSpPr txBox="1"/>
          <p:nvPr/>
        </p:nvSpPr>
        <p:spPr>
          <a:xfrm>
            <a:off x="808651" y="6007034"/>
            <a:ext cx="7139837" cy="523220"/>
          </a:xfrm>
          <a:prstGeom prst="rect">
            <a:avLst/>
          </a:prstGeom>
          <a:noFill/>
        </p:spPr>
        <p:txBody>
          <a:bodyPr wrap="square" rtlCol="0">
            <a:spAutoFit/>
          </a:bodyPr>
          <a:lstStyle/>
          <a:p>
            <a:r>
              <a:rPr lang="en-US" dirty="0"/>
              <a:t>You may build your own QC/BC configurations based on the existing UFO configurations validated for JEDI_GDAS</a:t>
            </a:r>
          </a:p>
        </p:txBody>
      </p:sp>
    </p:spTree>
    <p:extLst>
      <p:ext uri="{BB962C8B-B14F-4D97-AF65-F5344CB8AC3E}">
        <p14:creationId xmlns:p14="http://schemas.microsoft.com/office/powerpoint/2010/main" val="2232245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68"/>
          <p:cNvSpPr txBox="1">
            <a:spLocks noGrp="1"/>
          </p:cNvSpPr>
          <p:nvPr>
            <p:ph type="title"/>
          </p:nvPr>
        </p:nvSpPr>
        <p:spPr>
          <a:xfrm>
            <a:off x="226689" y="246606"/>
            <a:ext cx="8203720" cy="5310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sz="3200" dirty="0">
                <a:solidFill>
                  <a:schemeClr val="lt1"/>
                </a:solidFill>
              </a:rPr>
              <a:t>UFO Validation against NCEP GDAS (GSI)</a:t>
            </a:r>
            <a:endParaRPr sz="3200" dirty="0">
              <a:solidFill>
                <a:schemeClr val="lt1"/>
              </a:solidFill>
            </a:endParaRPr>
          </a:p>
        </p:txBody>
      </p:sp>
      <p:sp>
        <p:nvSpPr>
          <p:cNvPr id="252" name="Google Shape;252;p6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7" name="TextBox 6">
            <a:extLst>
              <a:ext uri="{FF2B5EF4-FFF2-40B4-BE49-F238E27FC236}">
                <a16:creationId xmlns:a16="http://schemas.microsoft.com/office/drawing/2014/main" id="{B560B87C-F0DB-F445-BC05-17DE52543CC5}"/>
              </a:ext>
            </a:extLst>
          </p:cNvPr>
          <p:cNvSpPr txBox="1"/>
          <p:nvPr/>
        </p:nvSpPr>
        <p:spPr>
          <a:xfrm>
            <a:off x="127772" y="1290316"/>
            <a:ext cx="3119327" cy="5509200"/>
          </a:xfrm>
          <a:prstGeom prst="rect">
            <a:avLst/>
          </a:prstGeom>
          <a:noFill/>
        </p:spPr>
        <p:txBody>
          <a:bodyPr wrap="square" rtlCol="0">
            <a:spAutoFit/>
          </a:bodyPr>
          <a:lstStyle/>
          <a:p>
            <a:pPr marL="285750" indent="-285750">
              <a:buFont typeface="Arial" panose="020B0604020202020204" pitchFamily="34" charset="0"/>
              <a:buChar char="•"/>
            </a:pPr>
            <a:r>
              <a:rPr lang="en-US" sz="1600" dirty="0"/>
              <a:t>All instruments for JEDI_GDAS have been validated against GSI: H(x) only, with BC, with BC &amp; QC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Using the same input (</a:t>
            </a:r>
            <a:r>
              <a:rPr lang="en-US" sz="1600" dirty="0" err="1"/>
              <a:t>geovals</a:t>
            </a:r>
            <a:r>
              <a:rPr lang="en-US" sz="1600" dirty="0"/>
              <a:t> and </a:t>
            </a:r>
            <a:r>
              <a:rPr lang="en-US" sz="1600" dirty="0" err="1"/>
              <a:t>obs</a:t>
            </a:r>
            <a:r>
              <a:rPr lang="en-US" sz="1600" dirty="0"/>
              <a:t>), UFO can fully replicate GSI forward operators (NCEP GDAS) results for most radiance and GNSSRO instruments.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Other instruments have reasonable matching results with known reasons.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Validations continues using JEDI_GDAS testbed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a:t>Ongoing efforts for diagnostic tools</a:t>
            </a:r>
            <a:endParaRPr lang="en-US" sz="1600" dirty="0"/>
          </a:p>
          <a:p>
            <a:pPr marL="285750" indent="-285750">
              <a:buFont typeface="Arial" panose="020B0604020202020204" pitchFamily="34" charset="0"/>
              <a:buChar char="•"/>
            </a:pPr>
            <a:endParaRPr lang="en-US" sz="1600" dirty="0"/>
          </a:p>
        </p:txBody>
      </p:sp>
      <p:pic>
        <p:nvPicPr>
          <p:cNvPr id="36" name="Picture 35">
            <a:extLst>
              <a:ext uri="{FF2B5EF4-FFF2-40B4-BE49-F238E27FC236}">
                <a16:creationId xmlns:a16="http://schemas.microsoft.com/office/drawing/2014/main" id="{4618FD89-FBAC-F141-980B-B1D48DF001E8}"/>
              </a:ext>
            </a:extLst>
          </p:cNvPr>
          <p:cNvPicPr>
            <a:picLocks noChangeAspect="1"/>
          </p:cNvPicPr>
          <p:nvPr/>
        </p:nvPicPr>
        <p:blipFill rotWithShape="1">
          <a:blip r:embed="rId3"/>
          <a:srcRect t="22605" b="23922"/>
          <a:stretch/>
        </p:blipFill>
        <p:spPr>
          <a:xfrm>
            <a:off x="3529341" y="1150620"/>
            <a:ext cx="5229807" cy="2796540"/>
          </a:xfrm>
          <a:prstGeom prst="rect">
            <a:avLst/>
          </a:prstGeom>
        </p:spPr>
      </p:pic>
      <p:pic>
        <p:nvPicPr>
          <p:cNvPr id="37" name="Picture 36">
            <a:extLst>
              <a:ext uri="{FF2B5EF4-FFF2-40B4-BE49-F238E27FC236}">
                <a16:creationId xmlns:a16="http://schemas.microsoft.com/office/drawing/2014/main" id="{5ABC1920-C69B-1F49-90B3-268183385D15}"/>
              </a:ext>
            </a:extLst>
          </p:cNvPr>
          <p:cNvPicPr>
            <a:picLocks noChangeAspect="1"/>
          </p:cNvPicPr>
          <p:nvPr/>
        </p:nvPicPr>
        <p:blipFill rotWithShape="1">
          <a:blip r:embed="rId4"/>
          <a:srcRect t="53191"/>
          <a:stretch/>
        </p:blipFill>
        <p:spPr>
          <a:xfrm>
            <a:off x="3542894" y="4248674"/>
            <a:ext cx="5013890" cy="2346960"/>
          </a:xfrm>
          <a:prstGeom prst="rect">
            <a:avLst/>
          </a:prstGeom>
        </p:spPr>
      </p:pic>
      <p:sp>
        <p:nvSpPr>
          <p:cNvPr id="14" name="Oval 13">
            <a:extLst>
              <a:ext uri="{FF2B5EF4-FFF2-40B4-BE49-F238E27FC236}">
                <a16:creationId xmlns:a16="http://schemas.microsoft.com/office/drawing/2014/main" id="{7C5EF8A9-DEA1-C046-9EC4-4D0D7617150F}"/>
              </a:ext>
            </a:extLst>
          </p:cNvPr>
          <p:cNvSpPr/>
          <p:nvPr/>
        </p:nvSpPr>
        <p:spPr>
          <a:xfrm>
            <a:off x="7322820" y="3733800"/>
            <a:ext cx="1508314" cy="3124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66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4D1A-F152-AA47-A70C-3A112A6F4DE2}"/>
              </a:ext>
            </a:extLst>
          </p:cNvPr>
          <p:cNvSpPr>
            <a:spLocks noGrp="1"/>
          </p:cNvSpPr>
          <p:nvPr>
            <p:ph type="title"/>
          </p:nvPr>
        </p:nvSpPr>
        <p:spPr>
          <a:xfrm>
            <a:off x="628650" y="101920"/>
            <a:ext cx="7886700" cy="820200"/>
          </a:xfrm>
        </p:spPr>
        <p:txBody>
          <a:bodyPr/>
          <a:lstStyle/>
          <a:p>
            <a:pPr algn="l"/>
            <a:r>
              <a:rPr lang="en-US" sz="3600" b="1" dirty="0">
                <a:solidFill>
                  <a:schemeClr val="bg1"/>
                </a:solidFill>
              </a:rPr>
              <a:t>Joint efforts</a:t>
            </a:r>
          </a:p>
        </p:txBody>
      </p:sp>
      <p:sp>
        <p:nvSpPr>
          <p:cNvPr id="3" name="Slide Number Placeholder 2">
            <a:extLst>
              <a:ext uri="{FF2B5EF4-FFF2-40B4-BE49-F238E27FC236}">
                <a16:creationId xmlns:a16="http://schemas.microsoft.com/office/drawing/2014/main" id="{0CDC8FB4-BF4B-1146-9DE0-2FDD30588C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 name="Picture 3">
            <a:extLst>
              <a:ext uri="{FF2B5EF4-FFF2-40B4-BE49-F238E27FC236}">
                <a16:creationId xmlns:a16="http://schemas.microsoft.com/office/drawing/2014/main" id="{86A6DE5C-06C1-2B4A-991E-3FE236B1B3A5}"/>
              </a:ext>
            </a:extLst>
          </p:cNvPr>
          <p:cNvPicPr>
            <a:picLocks noChangeAspect="1"/>
          </p:cNvPicPr>
          <p:nvPr/>
        </p:nvPicPr>
        <p:blipFill rotWithShape="1">
          <a:blip r:embed="rId2"/>
          <a:srcRect b="6170"/>
          <a:stretch/>
        </p:blipFill>
        <p:spPr>
          <a:xfrm>
            <a:off x="550852" y="2175933"/>
            <a:ext cx="7754947" cy="3813038"/>
          </a:xfrm>
          <a:prstGeom prst="rect">
            <a:avLst/>
          </a:prstGeom>
        </p:spPr>
      </p:pic>
      <p:sp>
        <p:nvSpPr>
          <p:cNvPr id="5" name="TextBox 4">
            <a:extLst>
              <a:ext uri="{FF2B5EF4-FFF2-40B4-BE49-F238E27FC236}">
                <a16:creationId xmlns:a16="http://schemas.microsoft.com/office/drawing/2014/main" id="{B679E258-B0EB-974B-8C67-6DF070D2386B}"/>
              </a:ext>
            </a:extLst>
          </p:cNvPr>
          <p:cNvSpPr txBox="1"/>
          <p:nvPr/>
        </p:nvSpPr>
        <p:spPr>
          <a:xfrm>
            <a:off x="2524804" y="6217809"/>
            <a:ext cx="4094391" cy="307777"/>
          </a:xfrm>
          <a:prstGeom prst="rect">
            <a:avLst/>
          </a:prstGeom>
          <a:noFill/>
        </p:spPr>
        <p:txBody>
          <a:bodyPr wrap="none" rtlCol="0">
            <a:spAutoFit/>
          </a:bodyPr>
          <a:lstStyle/>
          <a:p>
            <a:r>
              <a:rPr lang="en-US" dirty="0"/>
              <a:t>Transition table contributed from JCSDA partners</a:t>
            </a:r>
          </a:p>
        </p:txBody>
      </p:sp>
      <p:sp>
        <p:nvSpPr>
          <p:cNvPr id="6" name="TextBox 5">
            <a:extLst>
              <a:ext uri="{FF2B5EF4-FFF2-40B4-BE49-F238E27FC236}">
                <a16:creationId xmlns:a16="http://schemas.microsoft.com/office/drawing/2014/main" id="{828C06C6-A873-7B44-A2B6-F376ABCBE51B}"/>
              </a:ext>
            </a:extLst>
          </p:cNvPr>
          <p:cNvSpPr txBox="1"/>
          <p:nvPr/>
        </p:nvSpPr>
        <p:spPr>
          <a:xfrm>
            <a:off x="484975" y="1150958"/>
            <a:ext cx="7886700" cy="738664"/>
          </a:xfrm>
          <a:prstGeom prst="rect">
            <a:avLst/>
          </a:prstGeom>
          <a:noFill/>
        </p:spPr>
        <p:txBody>
          <a:bodyPr wrap="square" rtlCol="0">
            <a:spAutoFit/>
          </a:bodyPr>
          <a:lstStyle/>
          <a:p>
            <a:pPr marL="285750" indent="-285750">
              <a:buFont typeface="Arial" panose="020B0604020202020204" pitchFamily="34" charset="0"/>
              <a:buChar char="•"/>
            </a:pPr>
            <a:r>
              <a:rPr lang="en-US" dirty="0"/>
              <a:t>Active development from all partners, including NOAA, UKMO, GMAO, NRL … </a:t>
            </a:r>
          </a:p>
          <a:p>
            <a:pPr marL="285750" indent="-285750">
              <a:buFont typeface="Arial" panose="020B0604020202020204" pitchFamily="34" charset="0"/>
              <a:buChar char="•"/>
            </a:pPr>
            <a:r>
              <a:rPr lang="en-US" dirty="0"/>
              <a:t>New operators and filters are being developed for different observation types </a:t>
            </a:r>
          </a:p>
          <a:p>
            <a:pPr marL="285750" indent="-285750">
              <a:buFont typeface="Arial" panose="020B0604020202020204" pitchFamily="34" charset="0"/>
              <a:buChar char="•"/>
            </a:pPr>
            <a:r>
              <a:rPr lang="en-US" dirty="0"/>
              <a:t>UFO is being validated for the NOAA global applications (JEDI_GDAS) </a:t>
            </a:r>
          </a:p>
        </p:txBody>
      </p:sp>
    </p:spTree>
    <p:extLst>
      <p:ext uri="{BB962C8B-B14F-4D97-AF65-F5344CB8AC3E}">
        <p14:creationId xmlns:p14="http://schemas.microsoft.com/office/powerpoint/2010/main" val="816427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5"/>
          <p:cNvSpPr txBox="1">
            <a:spLocks noGrp="1"/>
          </p:cNvSpPr>
          <p:nvPr>
            <p:ph type="title"/>
          </p:nvPr>
        </p:nvSpPr>
        <p:spPr>
          <a:xfrm>
            <a:off x="541133" y="118092"/>
            <a:ext cx="7886700" cy="82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b="1" dirty="0">
                <a:solidFill>
                  <a:schemeClr val="bg1"/>
                </a:solidFill>
              </a:rPr>
              <a:t>Configured UFO</a:t>
            </a:r>
            <a:endParaRPr b="1" dirty="0">
              <a:solidFill>
                <a:schemeClr val="bg1"/>
              </a:solidFill>
            </a:endParaRPr>
          </a:p>
        </p:txBody>
      </p:sp>
      <p:sp>
        <p:nvSpPr>
          <p:cNvPr id="6" name="TextBox 5">
            <a:extLst>
              <a:ext uri="{FF2B5EF4-FFF2-40B4-BE49-F238E27FC236}">
                <a16:creationId xmlns:a16="http://schemas.microsoft.com/office/drawing/2014/main" id="{8CD8C965-6919-7D47-9F9D-94A0A8105ED4}"/>
              </a:ext>
            </a:extLst>
          </p:cNvPr>
          <p:cNvSpPr txBox="1"/>
          <p:nvPr/>
        </p:nvSpPr>
        <p:spPr>
          <a:xfrm>
            <a:off x="549684" y="1246069"/>
            <a:ext cx="8080513"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Generic implementations allows flexibility to switch between operators/QC procedures through configuration files and, therefore, optimize the performance of UFO</a:t>
            </a:r>
          </a:p>
          <a:p>
            <a:pPr marL="285750" indent="-285750">
              <a:buFont typeface="Arial" panose="020B0604020202020204" pitchFamily="34" charset="0"/>
              <a:buChar char="•"/>
            </a:pPr>
            <a:r>
              <a:rPr lang="en-US" sz="1800" dirty="0"/>
              <a:t>You will touch some of the forward operators as well as QC and bias correction filters during the practical sessions</a:t>
            </a:r>
          </a:p>
          <a:p>
            <a:pPr marL="285750" indent="-285750">
              <a:buFont typeface="Arial" panose="020B0604020202020204" pitchFamily="34" charset="0"/>
              <a:buChar char="•"/>
            </a:pPr>
            <a:endParaRPr lang="en-US" sz="1800" dirty="0"/>
          </a:p>
        </p:txBody>
      </p:sp>
      <p:grpSp>
        <p:nvGrpSpPr>
          <p:cNvPr id="9" name="Group 8">
            <a:extLst>
              <a:ext uri="{FF2B5EF4-FFF2-40B4-BE49-F238E27FC236}">
                <a16:creationId xmlns:a16="http://schemas.microsoft.com/office/drawing/2014/main" id="{00E6D9B6-00AC-EB43-A695-9030D38C133E}"/>
              </a:ext>
            </a:extLst>
          </p:cNvPr>
          <p:cNvGrpSpPr/>
          <p:nvPr/>
        </p:nvGrpSpPr>
        <p:grpSpPr>
          <a:xfrm>
            <a:off x="1292013" y="2951842"/>
            <a:ext cx="6321050" cy="3272452"/>
            <a:chOff x="1292013" y="2951842"/>
            <a:chExt cx="6321050" cy="3272452"/>
          </a:xfrm>
        </p:grpSpPr>
        <p:grpSp>
          <p:nvGrpSpPr>
            <p:cNvPr id="4" name="Group 3">
              <a:extLst>
                <a:ext uri="{FF2B5EF4-FFF2-40B4-BE49-F238E27FC236}">
                  <a16:creationId xmlns:a16="http://schemas.microsoft.com/office/drawing/2014/main" id="{3CEBC639-D901-574F-976A-F8C456BF9AF2}"/>
                </a:ext>
              </a:extLst>
            </p:cNvPr>
            <p:cNvGrpSpPr/>
            <p:nvPr/>
          </p:nvGrpSpPr>
          <p:grpSpPr>
            <a:xfrm>
              <a:off x="1292013" y="3259011"/>
              <a:ext cx="6187872" cy="2593231"/>
              <a:chOff x="1471326" y="3230218"/>
              <a:chExt cx="6187872" cy="2593231"/>
            </a:xfrm>
          </p:grpSpPr>
          <p:pic>
            <p:nvPicPr>
              <p:cNvPr id="288" name="Google Shape;288;p15"/>
              <p:cNvPicPr preferRelativeResize="0"/>
              <p:nvPr/>
            </p:nvPicPr>
            <p:blipFill rotWithShape="1">
              <a:blip r:embed="rId3">
                <a:alphaModFix/>
              </a:blip>
              <a:srcRect l="5305" t="8534" b="47242"/>
              <a:stretch/>
            </p:blipFill>
            <p:spPr>
              <a:xfrm>
                <a:off x="1779103" y="3230218"/>
                <a:ext cx="5880095" cy="2593231"/>
              </a:xfrm>
              <a:prstGeom prst="rect">
                <a:avLst/>
              </a:prstGeom>
              <a:noFill/>
              <a:ln>
                <a:noFill/>
              </a:ln>
            </p:spPr>
          </p:pic>
          <p:sp>
            <p:nvSpPr>
              <p:cNvPr id="2" name="TextBox 1">
                <a:extLst>
                  <a:ext uri="{FF2B5EF4-FFF2-40B4-BE49-F238E27FC236}">
                    <a16:creationId xmlns:a16="http://schemas.microsoft.com/office/drawing/2014/main" id="{45F4ABC6-76B4-B54C-8BB2-D20AD1EF3F8D}"/>
                  </a:ext>
                </a:extLst>
              </p:cNvPr>
              <p:cNvSpPr txBox="1"/>
              <p:nvPr/>
            </p:nvSpPr>
            <p:spPr>
              <a:xfrm rot="16200000">
                <a:off x="1104880" y="4198503"/>
                <a:ext cx="1040670" cy="307777"/>
              </a:xfrm>
              <a:prstGeom prst="rect">
                <a:avLst/>
              </a:prstGeom>
              <a:noFill/>
            </p:spPr>
            <p:txBody>
              <a:bodyPr wrap="none" rtlCol="0">
                <a:spAutoFit/>
              </a:bodyPr>
              <a:lstStyle/>
              <a:p>
                <a:r>
                  <a:rPr lang="en-US" dirty="0"/>
                  <a:t>O-B (</a:t>
                </a:r>
                <a:r>
                  <a:rPr lang="en-US" dirty="0" err="1"/>
                  <a:t>hPa</a:t>
                </a:r>
                <a:r>
                  <a:rPr lang="en-US" dirty="0"/>
                  <a:t>) </a:t>
                </a:r>
              </a:p>
            </p:txBody>
          </p:sp>
          <p:sp>
            <p:nvSpPr>
              <p:cNvPr id="3" name="Rectangle 2">
                <a:extLst>
                  <a:ext uri="{FF2B5EF4-FFF2-40B4-BE49-F238E27FC236}">
                    <a16:creationId xmlns:a16="http://schemas.microsoft.com/office/drawing/2014/main" id="{449BA01E-5E8C-0244-A898-A0056B7FC941}"/>
                  </a:ext>
                </a:extLst>
              </p:cNvPr>
              <p:cNvSpPr/>
              <p:nvPr/>
            </p:nvSpPr>
            <p:spPr>
              <a:xfrm>
                <a:off x="4484483" y="3617843"/>
                <a:ext cx="234667" cy="143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7D866E5-2E9F-0E4B-9B5C-4BF4E38CBAA1}"/>
                </a:ext>
              </a:extLst>
            </p:cNvPr>
            <p:cNvSpPr txBox="1"/>
            <p:nvPr/>
          </p:nvSpPr>
          <p:spPr>
            <a:xfrm>
              <a:off x="1732342" y="2951842"/>
              <a:ext cx="2690160" cy="307777"/>
            </a:xfrm>
            <a:prstGeom prst="rect">
              <a:avLst/>
            </a:prstGeom>
            <a:noFill/>
          </p:spPr>
          <p:txBody>
            <a:bodyPr wrap="none" rtlCol="0">
              <a:spAutoFit/>
            </a:bodyPr>
            <a:lstStyle/>
            <a:p>
              <a:r>
                <a:rPr lang="en-US" dirty="0"/>
                <a:t>Original scheme from reference</a:t>
              </a:r>
            </a:p>
          </p:txBody>
        </p:sp>
        <p:sp>
          <p:nvSpPr>
            <p:cNvPr id="14" name="TextBox 13">
              <a:extLst>
                <a:ext uri="{FF2B5EF4-FFF2-40B4-BE49-F238E27FC236}">
                  <a16:creationId xmlns:a16="http://schemas.microsoft.com/office/drawing/2014/main" id="{03349F1E-3FC1-7B41-8F48-A695332D79EA}"/>
                </a:ext>
              </a:extLst>
            </p:cNvPr>
            <p:cNvSpPr txBox="1"/>
            <p:nvPr/>
          </p:nvSpPr>
          <p:spPr>
            <a:xfrm>
              <a:off x="4621538" y="2952450"/>
              <a:ext cx="2991525" cy="307777"/>
            </a:xfrm>
            <a:prstGeom prst="rect">
              <a:avLst/>
            </a:prstGeom>
            <a:noFill/>
          </p:spPr>
          <p:txBody>
            <a:bodyPr wrap="none" rtlCol="0">
              <a:spAutoFit/>
            </a:bodyPr>
            <a:lstStyle/>
            <a:p>
              <a:r>
                <a:rPr lang="en-US" dirty="0"/>
                <a:t>Available UKMO scheme from UFO</a:t>
              </a:r>
            </a:p>
          </p:txBody>
        </p:sp>
        <p:sp>
          <p:nvSpPr>
            <p:cNvPr id="7" name="TextBox 6">
              <a:extLst>
                <a:ext uri="{FF2B5EF4-FFF2-40B4-BE49-F238E27FC236}">
                  <a16:creationId xmlns:a16="http://schemas.microsoft.com/office/drawing/2014/main" id="{7A08146D-9921-FD4B-BC9D-B170BDAE5B3C}"/>
                </a:ext>
              </a:extLst>
            </p:cNvPr>
            <p:cNvSpPr txBox="1"/>
            <p:nvPr/>
          </p:nvSpPr>
          <p:spPr>
            <a:xfrm>
              <a:off x="2892276" y="5916517"/>
              <a:ext cx="3060453" cy="307777"/>
            </a:xfrm>
            <a:prstGeom prst="rect">
              <a:avLst/>
            </a:prstGeom>
            <a:noFill/>
          </p:spPr>
          <p:txBody>
            <a:bodyPr wrap="none" rtlCol="0">
              <a:spAutoFit/>
            </a:bodyPr>
            <a:lstStyle/>
            <a:p>
              <a:r>
                <a:rPr lang="en-US" dirty="0"/>
                <a:t>Surface pressure simulation vs </a:t>
              </a:r>
              <a:r>
                <a:rPr lang="en-US" dirty="0" err="1"/>
                <a:t>Obs</a:t>
              </a:r>
              <a:r>
                <a:rPr lang="en-US" dirty="0"/>
                <a:t> </a:t>
              </a:r>
            </a:p>
          </p:txBody>
        </p:sp>
      </p:grpSp>
      <p:sp>
        <p:nvSpPr>
          <p:cNvPr id="8" name="Slide Number Placeholder 7">
            <a:extLst>
              <a:ext uri="{FF2B5EF4-FFF2-40B4-BE49-F238E27FC236}">
                <a16:creationId xmlns:a16="http://schemas.microsoft.com/office/drawing/2014/main" id="{32462EEB-853A-F94A-A617-44D35032BA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46158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endParaRPr/>
          </a:p>
        </p:txBody>
      </p:sp>
      <p:sp>
        <p:nvSpPr>
          <p:cNvPr id="162" name="Google Shape;162;p3"/>
          <p:cNvSpPr txBox="1">
            <a:spLocks noGrp="1"/>
          </p:cNvSpPr>
          <p:nvPr>
            <p:ph type="body" idx="1"/>
          </p:nvPr>
        </p:nvSpPr>
        <p:spPr>
          <a:xfrm>
            <a:off x="307492" y="1444143"/>
            <a:ext cx="8558100" cy="50229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640"/>
              </a:spcBef>
              <a:spcAft>
                <a:spcPts val="0"/>
              </a:spcAft>
              <a:buSzPts val="3200"/>
              <a:buNone/>
            </a:pPr>
            <a:endParaRPr/>
          </a:p>
        </p:txBody>
      </p:sp>
      <p:pic>
        <p:nvPicPr>
          <p:cNvPr id="163" name="Google Shape;163;p3" descr="https://lh3.googleusercontent.com/Z1VEBt1JA-ASErRXSoU0nBpwtJcvzo56zDwmNGRKH0ZtuNzvWn8S8q0QMB_s2VQIBUJKwK77f6pbvLQPhkSMXDaTpAy4xxIt_Fywj0Gi8fQcVE6H_GdImTEMaC1mlZwHImHuTBb1"/>
          <p:cNvPicPr preferRelativeResize="0"/>
          <p:nvPr/>
        </p:nvPicPr>
        <p:blipFill rotWithShape="1">
          <a:blip r:embed="rId3">
            <a:alphaModFix/>
          </a:blip>
          <a:srcRect/>
          <a:stretch/>
        </p:blipFill>
        <p:spPr>
          <a:xfrm>
            <a:off x="0" y="-4591"/>
            <a:ext cx="9144000" cy="6872654"/>
          </a:xfrm>
          <a:prstGeom prst="rect">
            <a:avLst/>
          </a:prstGeom>
          <a:noFill/>
          <a:ln>
            <a:noFill/>
          </a:ln>
        </p:spPr>
      </p:pic>
    </p:spTree>
    <p:extLst>
      <p:ext uri="{BB962C8B-B14F-4D97-AF65-F5344CB8AC3E}">
        <p14:creationId xmlns:p14="http://schemas.microsoft.com/office/powerpoint/2010/main" val="744158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endParaRPr/>
          </a:p>
        </p:txBody>
      </p:sp>
      <p:sp>
        <p:nvSpPr>
          <p:cNvPr id="162" name="Google Shape;162;p3"/>
          <p:cNvSpPr txBox="1">
            <a:spLocks noGrp="1"/>
          </p:cNvSpPr>
          <p:nvPr>
            <p:ph type="body" idx="1"/>
          </p:nvPr>
        </p:nvSpPr>
        <p:spPr>
          <a:xfrm>
            <a:off x="307492" y="1444143"/>
            <a:ext cx="8558100" cy="50229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640"/>
              </a:spcBef>
              <a:spcAft>
                <a:spcPts val="0"/>
              </a:spcAft>
              <a:buSzPts val="3200"/>
              <a:buNone/>
            </a:pPr>
            <a:endParaRPr/>
          </a:p>
        </p:txBody>
      </p:sp>
      <p:pic>
        <p:nvPicPr>
          <p:cNvPr id="163" name="Google Shape;163;p3" descr="https://lh3.googleusercontent.com/Z1VEBt1JA-ASErRXSoU0nBpwtJcvzo56zDwmNGRKH0ZtuNzvWn8S8q0QMB_s2VQIBUJKwK77f6pbvLQPhkSMXDaTpAy4xxIt_Fywj0Gi8fQcVE6H_GdImTEMaC1mlZwHImHuTBb1"/>
          <p:cNvPicPr preferRelativeResize="0"/>
          <p:nvPr/>
        </p:nvPicPr>
        <p:blipFill rotWithShape="1">
          <a:blip r:embed="rId3">
            <a:alphaModFix/>
          </a:blip>
          <a:srcRect/>
          <a:stretch/>
        </p:blipFill>
        <p:spPr>
          <a:xfrm>
            <a:off x="0" y="-4591"/>
            <a:ext cx="9144000" cy="6872654"/>
          </a:xfrm>
          <a:prstGeom prst="rect">
            <a:avLst/>
          </a:prstGeom>
          <a:noFill/>
          <a:ln>
            <a:noFill/>
          </a:ln>
        </p:spPr>
      </p:pic>
      <p:sp>
        <p:nvSpPr>
          <p:cNvPr id="6" name="Rectangle 5">
            <a:extLst>
              <a:ext uri="{FF2B5EF4-FFF2-40B4-BE49-F238E27FC236}">
                <a16:creationId xmlns:a16="http://schemas.microsoft.com/office/drawing/2014/main" id="{4F6F44A8-3C75-A449-84FA-5A1EC16A247C}"/>
              </a:ext>
            </a:extLst>
          </p:cNvPr>
          <p:cNvSpPr/>
          <p:nvPr/>
        </p:nvSpPr>
        <p:spPr>
          <a:xfrm>
            <a:off x="1066800" y="1102934"/>
            <a:ext cx="264736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736C09-3990-5E4B-901F-BAD28B2CF741}"/>
              </a:ext>
            </a:extLst>
          </p:cNvPr>
          <p:cNvSpPr/>
          <p:nvPr/>
        </p:nvSpPr>
        <p:spPr>
          <a:xfrm>
            <a:off x="6446831" y="1102933"/>
            <a:ext cx="264736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AD388EC-F617-FE4E-9A42-097228795434}"/>
              </a:ext>
            </a:extLst>
          </p:cNvPr>
          <p:cNvGrpSpPr/>
          <p:nvPr/>
        </p:nvGrpSpPr>
        <p:grpSpPr>
          <a:xfrm>
            <a:off x="6399617" y="272762"/>
            <a:ext cx="5488765" cy="6317948"/>
            <a:chOff x="3491127" y="-2439198"/>
            <a:chExt cx="5488765" cy="6317948"/>
          </a:xfrm>
        </p:grpSpPr>
        <p:pic>
          <p:nvPicPr>
            <p:cNvPr id="3" name="Picture 2">
              <a:extLst>
                <a:ext uri="{FF2B5EF4-FFF2-40B4-BE49-F238E27FC236}">
                  <a16:creationId xmlns:a16="http://schemas.microsoft.com/office/drawing/2014/main" id="{F50C4301-FDA3-8B4B-AE26-183AAB080059}"/>
                </a:ext>
              </a:extLst>
            </p:cNvPr>
            <p:cNvPicPr>
              <a:picLocks noChangeAspect="1"/>
            </p:cNvPicPr>
            <p:nvPr/>
          </p:nvPicPr>
          <p:blipFill>
            <a:blip r:embed="rId4"/>
            <a:stretch>
              <a:fillRect/>
            </a:stretch>
          </p:blipFill>
          <p:spPr>
            <a:xfrm>
              <a:off x="3491127" y="-2439198"/>
              <a:ext cx="5488765" cy="6307530"/>
            </a:xfrm>
            <a:prstGeom prst="rect">
              <a:avLst/>
            </a:prstGeom>
          </p:spPr>
        </p:pic>
        <p:sp>
          <p:nvSpPr>
            <p:cNvPr id="4" name="Oval 3">
              <a:extLst>
                <a:ext uri="{FF2B5EF4-FFF2-40B4-BE49-F238E27FC236}">
                  <a16:creationId xmlns:a16="http://schemas.microsoft.com/office/drawing/2014/main" id="{2B8B6A4C-F24A-3944-8EB3-644E49506BFF}"/>
                </a:ext>
              </a:extLst>
            </p:cNvPr>
            <p:cNvSpPr/>
            <p:nvPr/>
          </p:nvSpPr>
          <p:spPr>
            <a:xfrm>
              <a:off x="3491127" y="2445878"/>
              <a:ext cx="2324028" cy="14328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589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endParaRPr/>
          </a:p>
        </p:txBody>
      </p:sp>
      <p:sp>
        <p:nvSpPr>
          <p:cNvPr id="162" name="Google Shape;162;p3"/>
          <p:cNvSpPr txBox="1">
            <a:spLocks noGrp="1"/>
          </p:cNvSpPr>
          <p:nvPr>
            <p:ph type="body" idx="1"/>
          </p:nvPr>
        </p:nvSpPr>
        <p:spPr>
          <a:xfrm>
            <a:off x="307492" y="1444143"/>
            <a:ext cx="8558100" cy="50229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640"/>
              </a:spcBef>
              <a:spcAft>
                <a:spcPts val="0"/>
              </a:spcAft>
              <a:buSzPts val="3200"/>
              <a:buNone/>
            </a:pPr>
            <a:endParaRPr/>
          </a:p>
        </p:txBody>
      </p:sp>
      <p:pic>
        <p:nvPicPr>
          <p:cNvPr id="163" name="Google Shape;163;p3" descr="https://lh3.googleusercontent.com/Z1VEBt1JA-ASErRXSoU0nBpwtJcvzo56zDwmNGRKH0ZtuNzvWn8S8q0QMB_s2VQIBUJKwK77f6pbvLQPhkSMXDaTpAy4xxIt_Fywj0Gi8fQcVE6H_GdImTEMaC1mlZwHImHuTBb1"/>
          <p:cNvPicPr preferRelativeResize="0"/>
          <p:nvPr/>
        </p:nvPicPr>
        <p:blipFill rotWithShape="1">
          <a:blip r:embed="rId3">
            <a:alphaModFix/>
          </a:blip>
          <a:srcRect/>
          <a:stretch/>
        </p:blipFill>
        <p:spPr>
          <a:xfrm>
            <a:off x="0" y="-4591"/>
            <a:ext cx="9144000" cy="6872654"/>
          </a:xfrm>
          <a:prstGeom prst="rect">
            <a:avLst/>
          </a:prstGeom>
          <a:noFill/>
          <a:ln>
            <a:noFill/>
          </a:ln>
        </p:spPr>
      </p:pic>
      <p:sp>
        <p:nvSpPr>
          <p:cNvPr id="6" name="Rectangle 5">
            <a:extLst>
              <a:ext uri="{FF2B5EF4-FFF2-40B4-BE49-F238E27FC236}">
                <a16:creationId xmlns:a16="http://schemas.microsoft.com/office/drawing/2014/main" id="{4F6F44A8-3C75-A449-84FA-5A1EC16A247C}"/>
              </a:ext>
            </a:extLst>
          </p:cNvPr>
          <p:cNvSpPr/>
          <p:nvPr/>
        </p:nvSpPr>
        <p:spPr>
          <a:xfrm>
            <a:off x="1066800" y="1102934"/>
            <a:ext cx="264736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736C09-3990-5E4B-901F-BAD28B2CF741}"/>
              </a:ext>
            </a:extLst>
          </p:cNvPr>
          <p:cNvSpPr/>
          <p:nvPr/>
        </p:nvSpPr>
        <p:spPr>
          <a:xfrm>
            <a:off x="3695307" y="1096913"/>
            <a:ext cx="264736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55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505B-E1F3-D74F-BC3F-4E498C810341}"/>
              </a:ext>
            </a:extLst>
          </p:cNvPr>
          <p:cNvSpPr>
            <a:spLocks noGrp="1"/>
          </p:cNvSpPr>
          <p:nvPr>
            <p:ph type="title"/>
          </p:nvPr>
        </p:nvSpPr>
        <p:spPr>
          <a:xfrm>
            <a:off x="628650" y="132921"/>
            <a:ext cx="7886700" cy="820200"/>
          </a:xfrm>
        </p:spPr>
        <p:txBody>
          <a:bodyPr/>
          <a:lstStyle/>
          <a:p>
            <a:pPr algn="l"/>
            <a:r>
              <a:rPr lang="en-US" sz="3600" b="1" dirty="0">
                <a:solidFill>
                  <a:schemeClr val="bg1"/>
                </a:solidFill>
              </a:rPr>
              <a:t>OBS Team</a:t>
            </a:r>
          </a:p>
        </p:txBody>
      </p:sp>
      <p:sp>
        <p:nvSpPr>
          <p:cNvPr id="3" name="Slide Number Placeholder 2">
            <a:extLst>
              <a:ext uri="{FF2B5EF4-FFF2-40B4-BE49-F238E27FC236}">
                <a16:creationId xmlns:a16="http://schemas.microsoft.com/office/drawing/2014/main" id="{07923143-CFE2-7343-8B98-EC2DC07CA6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4" name="Google Shape;108;gafb9357305_1_0">
            <a:extLst>
              <a:ext uri="{FF2B5EF4-FFF2-40B4-BE49-F238E27FC236}">
                <a16:creationId xmlns:a16="http://schemas.microsoft.com/office/drawing/2014/main" id="{A19A8014-8DCD-3641-BE99-C47A190AE8F2}"/>
              </a:ext>
            </a:extLst>
          </p:cNvPr>
          <p:cNvSpPr txBox="1">
            <a:spLocks/>
          </p:cNvSpPr>
          <p:nvPr/>
        </p:nvSpPr>
        <p:spPr>
          <a:xfrm>
            <a:off x="628650" y="3629607"/>
            <a:ext cx="8058150" cy="29671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800"/>
            </a:pPr>
            <a:r>
              <a:rPr lang="en-US" sz="1800" dirty="0">
                <a:solidFill>
                  <a:schemeClr val="tx1"/>
                </a:solidFill>
              </a:rPr>
              <a:t>OBS Core Team:</a:t>
            </a:r>
            <a:br>
              <a:rPr lang="en-US" sz="1800" dirty="0">
                <a:solidFill>
                  <a:schemeClr val="tx1"/>
                </a:solidFill>
              </a:rPr>
            </a:br>
            <a:r>
              <a:rPr lang="en-US" sz="1600" dirty="0">
                <a:solidFill>
                  <a:schemeClr val="tx1"/>
                </a:solidFill>
              </a:rPr>
              <a:t>Benjamin Johnson, Hui Shao, Greg Thompson, Wei Han, Fabio </a:t>
            </a:r>
            <a:r>
              <a:rPr lang="en-US" sz="1600" dirty="0" err="1">
                <a:solidFill>
                  <a:schemeClr val="tx1"/>
                </a:solidFill>
              </a:rPr>
              <a:t>Diniz</a:t>
            </a:r>
            <a:r>
              <a:rPr lang="en-US" sz="1600" dirty="0">
                <a:solidFill>
                  <a:schemeClr val="tx1"/>
                </a:solidFill>
              </a:rPr>
              <a:t>, Hailing Zhang, Ryan </a:t>
            </a:r>
            <a:r>
              <a:rPr lang="en-US" sz="1600" dirty="0" err="1">
                <a:solidFill>
                  <a:schemeClr val="tx1"/>
                </a:solidFill>
              </a:rPr>
              <a:t>Honeyager</a:t>
            </a:r>
            <a:r>
              <a:rPr lang="en-US" sz="1600" dirty="0">
                <a:solidFill>
                  <a:schemeClr val="tx1"/>
                </a:solidFill>
              </a:rPr>
              <a:t>, Francois </a:t>
            </a:r>
            <a:r>
              <a:rPr lang="en-US" sz="1600" dirty="0" err="1">
                <a:solidFill>
                  <a:schemeClr val="tx1"/>
                </a:solidFill>
              </a:rPr>
              <a:t>Vandenberghe</a:t>
            </a:r>
            <a:r>
              <a:rPr lang="en-US" sz="1600" dirty="0">
                <a:solidFill>
                  <a:schemeClr val="tx1"/>
                </a:solidFill>
              </a:rPr>
              <a:t>, Rachel </a:t>
            </a:r>
            <a:r>
              <a:rPr lang="en-US" sz="1600" dirty="0" err="1">
                <a:solidFill>
                  <a:schemeClr val="tx1"/>
                </a:solidFill>
              </a:rPr>
              <a:t>Schweiker</a:t>
            </a:r>
            <a:br>
              <a:rPr lang="en-US" sz="1800" dirty="0">
                <a:solidFill>
                  <a:schemeClr val="tx1"/>
                </a:solidFill>
              </a:rPr>
            </a:br>
            <a:endParaRPr lang="en-US" sz="1800" dirty="0">
              <a:solidFill>
                <a:schemeClr val="tx1"/>
              </a:solidFill>
            </a:endParaRPr>
          </a:p>
          <a:p>
            <a:pPr algn="l">
              <a:buClr>
                <a:schemeClr val="lt1"/>
              </a:buClr>
              <a:buSzPts val="2800"/>
              <a:buFont typeface="Arial"/>
              <a:buNone/>
            </a:pPr>
            <a:r>
              <a:rPr lang="en-US" sz="1800" dirty="0">
                <a:solidFill>
                  <a:schemeClr val="tx1"/>
                </a:solidFill>
              </a:rPr>
              <a:t>In-Kind Contributors (2020)</a:t>
            </a:r>
            <a:r>
              <a:rPr lang="en-US" sz="1800" i="1" dirty="0">
                <a:solidFill>
                  <a:schemeClr val="tx1"/>
                </a:solidFill>
              </a:rPr>
              <a:t>: </a:t>
            </a:r>
            <a:br>
              <a:rPr lang="en-US" sz="1800" i="1" dirty="0">
                <a:solidFill>
                  <a:schemeClr val="tx1"/>
                </a:solidFill>
              </a:rPr>
            </a:br>
            <a:r>
              <a:rPr lang="en-US" sz="1400" dirty="0">
                <a:solidFill>
                  <a:schemeClr val="tx1"/>
                </a:solidFill>
              </a:rPr>
              <a:t>E. H. Liu</a:t>
            </a:r>
            <a:r>
              <a:rPr lang="en-US" sz="1400" i="1" dirty="0">
                <a:solidFill>
                  <a:schemeClr val="tx1"/>
                </a:solidFill>
              </a:rPr>
              <a:t>, </a:t>
            </a:r>
            <a:r>
              <a:rPr lang="en-US" sz="1400" dirty="0">
                <a:solidFill>
                  <a:schemeClr val="tx1"/>
                </a:solidFill>
              </a:rPr>
              <a:t>R. </a:t>
            </a:r>
            <a:r>
              <a:rPr lang="en-US" sz="1400" dirty="0" err="1">
                <a:solidFill>
                  <a:schemeClr val="tx1"/>
                </a:solidFill>
              </a:rPr>
              <a:t>Knuteson</a:t>
            </a:r>
            <a:r>
              <a:rPr lang="en-US" sz="1400" dirty="0">
                <a:solidFill>
                  <a:schemeClr val="tx1"/>
                </a:solidFill>
              </a:rPr>
              <a:t>, H. </a:t>
            </a:r>
            <a:r>
              <a:rPr lang="en-US" sz="1400" dirty="0" err="1">
                <a:solidFill>
                  <a:schemeClr val="tx1"/>
                </a:solidFill>
              </a:rPr>
              <a:t>Revercomb</a:t>
            </a:r>
            <a:r>
              <a:rPr lang="en-US" sz="1400" dirty="0">
                <a:solidFill>
                  <a:schemeClr val="tx1"/>
                </a:solidFill>
              </a:rPr>
              <a:t>, J. </a:t>
            </a:r>
            <a:r>
              <a:rPr lang="en-US" sz="1400" dirty="0" err="1">
                <a:solidFill>
                  <a:schemeClr val="tx1"/>
                </a:solidFill>
              </a:rPr>
              <a:t>Jin</a:t>
            </a:r>
            <a:r>
              <a:rPr lang="en-US" sz="1400" dirty="0">
                <a:solidFill>
                  <a:schemeClr val="tx1"/>
                </a:solidFill>
              </a:rPr>
              <a:t>, M. Cooke, C. Harlow, S. Newman, D. Rundle, Y. Wu, H. Liu, L. </a:t>
            </a:r>
            <a:r>
              <a:rPr lang="en-US" sz="1400" dirty="0" err="1">
                <a:solidFill>
                  <a:schemeClr val="tx1"/>
                </a:solidFill>
              </a:rPr>
              <a:t>Kouvaris</a:t>
            </a:r>
            <a:r>
              <a:rPr lang="en-US" sz="1400" dirty="0">
                <a:solidFill>
                  <a:schemeClr val="tx1"/>
                </a:solidFill>
              </a:rPr>
              <a:t>, M. </a:t>
            </a:r>
            <a:r>
              <a:rPr lang="en-US" sz="1400" dirty="0" err="1">
                <a:solidFill>
                  <a:schemeClr val="tx1"/>
                </a:solidFill>
              </a:rPr>
              <a:t>Pagowski</a:t>
            </a:r>
            <a:r>
              <a:rPr lang="en-US" sz="1400" dirty="0">
                <a:solidFill>
                  <a:schemeClr val="tx1"/>
                </a:solidFill>
              </a:rPr>
              <a:t>, B. </a:t>
            </a:r>
            <a:r>
              <a:rPr lang="en-US" sz="1400" dirty="0" err="1">
                <a:solidFill>
                  <a:schemeClr val="tx1"/>
                </a:solidFill>
              </a:rPr>
              <a:t>Karpowicz</a:t>
            </a:r>
            <a:r>
              <a:rPr lang="en-US" sz="1400" dirty="0">
                <a:solidFill>
                  <a:schemeClr val="tx1"/>
                </a:solidFill>
              </a:rPr>
              <a:t>, B. Ruston, N. Bowler, O. Lewis, K. </a:t>
            </a:r>
            <a:r>
              <a:rPr lang="en-US" sz="1400" dirty="0" err="1">
                <a:solidFill>
                  <a:schemeClr val="tx1"/>
                </a:solidFill>
              </a:rPr>
              <a:t>Bathmann</a:t>
            </a:r>
            <a:r>
              <a:rPr lang="en-US" sz="1400" dirty="0">
                <a:solidFill>
                  <a:schemeClr val="tx1"/>
                </a:solidFill>
              </a:rPr>
              <a:t>, I. </a:t>
            </a:r>
            <a:r>
              <a:rPr lang="en-US" sz="1400" dirty="0" err="1">
                <a:solidFill>
                  <a:schemeClr val="tx1"/>
                </a:solidFill>
              </a:rPr>
              <a:t>Genkova</a:t>
            </a:r>
            <a:r>
              <a:rPr lang="en-US" sz="1400" dirty="0">
                <a:solidFill>
                  <a:schemeClr val="tx1"/>
                </a:solidFill>
              </a:rPr>
              <a:t> , D. </a:t>
            </a:r>
            <a:r>
              <a:rPr lang="en-US" sz="1400" dirty="0" err="1">
                <a:solidFill>
                  <a:schemeClr val="tx1"/>
                </a:solidFill>
              </a:rPr>
              <a:t>Merkova</a:t>
            </a:r>
            <a:r>
              <a:rPr lang="en-US" sz="1400" dirty="0">
                <a:solidFill>
                  <a:schemeClr val="tx1"/>
                </a:solidFill>
              </a:rPr>
              <a:t>, L. </a:t>
            </a:r>
            <a:r>
              <a:rPr lang="en-US" sz="1400" dirty="0" err="1">
                <a:solidFill>
                  <a:schemeClr val="tx1"/>
                </a:solidFill>
              </a:rPr>
              <a:t>Hawkness</a:t>
            </a:r>
            <a:r>
              <a:rPr lang="en-US" sz="1400" dirty="0">
                <a:solidFill>
                  <a:schemeClr val="tx1"/>
                </a:solidFill>
              </a:rPr>
              <a:t>-Smith, C. Thomas, G. Kelly, J. Cotton, D. </a:t>
            </a:r>
            <a:r>
              <a:rPr lang="en-US" sz="1400" dirty="0" err="1">
                <a:solidFill>
                  <a:schemeClr val="tx1"/>
                </a:solidFill>
              </a:rPr>
              <a:t>Simonin</a:t>
            </a:r>
            <a:r>
              <a:rPr lang="en-US" sz="1400" dirty="0">
                <a:solidFill>
                  <a:schemeClr val="tx1"/>
                </a:solidFill>
              </a:rPr>
              <a:t>, P. Pauley, M. Hu, C. Alexander, S. Benjamin, L. Wicker, D. Kleist, N. Baker, J. </a:t>
            </a:r>
            <a:r>
              <a:rPr lang="en-US" sz="1400" dirty="0" err="1">
                <a:solidFill>
                  <a:schemeClr val="tx1"/>
                </a:solidFill>
              </a:rPr>
              <a:t>Guerrette</a:t>
            </a:r>
            <a:r>
              <a:rPr lang="en-US" sz="1400" dirty="0">
                <a:solidFill>
                  <a:schemeClr val="tx1"/>
                </a:solidFill>
              </a:rPr>
              <a:t>, Z. (Jake) Liu, C. Snyder, C. Schwarz, B.J. Jung, J. Ban, E. Platt, M. McAtee </a:t>
            </a:r>
            <a:br>
              <a:rPr lang="en-US" sz="1400" dirty="0">
                <a:solidFill>
                  <a:schemeClr val="tx1"/>
                </a:solidFill>
              </a:rPr>
            </a:br>
            <a:endParaRPr lang="en-US" sz="1400" dirty="0">
              <a:solidFill>
                <a:schemeClr val="tx1"/>
              </a:solidFill>
            </a:endParaRPr>
          </a:p>
          <a:p>
            <a:pPr algn="l">
              <a:lnSpc>
                <a:spcPct val="115000"/>
              </a:lnSpc>
              <a:buClr>
                <a:schemeClr val="lt1"/>
              </a:buClr>
              <a:buSzPts val="2800"/>
            </a:pPr>
            <a:r>
              <a:rPr lang="en-US" sz="1600" i="1" dirty="0">
                <a:solidFill>
                  <a:schemeClr val="accent2"/>
                </a:solidFill>
              </a:rPr>
              <a:t>With support from JCSDA core teams, partners, and collaborators</a:t>
            </a:r>
            <a:br>
              <a:rPr lang="en-US" sz="1600" dirty="0">
                <a:solidFill>
                  <a:schemeClr val="tx1"/>
                </a:solidFill>
              </a:rPr>
            </a:br>
            <a:br>
              <a:rPr lang="en-US" sz="1600" dirty="0">
                <a:solidFill>
                  <a:schemeClr val="tx1"/>
                </a:solidFill>
              </a:rPr>
            </a:br>
            <a:endParaRPr lang="en-US" sz="1600" dirty="0">
              <a:solidFill>
                <a:schemeClr val="tx1"/>
              </a:solidFill>
            </a:endParaRPr>
          </a:p>
        </p:txBody>
      </p:sp>
      <p:sp>
        <p:nvSpPr>
          <p:cNvPr id="5" name="TextBox 4">
            <a:extLst>
              <a:ext uri="{FF2B5EF4-FFF2-40B4-BE49-F238E27FC236}">
                <a16:creationId xmlns:a16="http://schemas.microsoft.com/office/drawing/2014/main" id="{B54CB40F-F6FB-774E-AD30-549330F3D25F}"/>
              </a:ext>
            </a:extLst>
          </p:cNvPr>
          <p:cNvSpPr txBox="1"/>
          <p:nvPr/>
        </p:nvSpPr>
        <p:spPr>
          <a:xfrm>
            <a:off x="628650" y="1367457"/>
            <a:ext cx="8058150" cy="1938992"/>
          </a:xfrm>
          <a:prstGeom prst="rect">
            <a:avLst/>
          </a:prstGeom>
          <a:solidFill>
            <a:schemeClr val="accent3">
              <a:lumMod val="20000"/>
              <a:lumOff val="80000"/>
            </a:schemeClr>
          </a:solidFill>
        </p:spPr>
        <p:txBody>
          <a:bodyPr wrap="square" rtlCol="0">
            <a:spAutoFit/>
          </a:bodyPr>
          <a:lstStyle/>
          <a:p>
            <a:r>
              <a:rPr lang="en-US" sz="1800" dirty="0"/>
              <a:t>OBS team focus on the observation aspects in the context of data assimilation and assessment:</a:t>
            </a:r>
          </a:p>
          <a:p>
            <a:pPr marL="285750" indent="-285750">
              <a:buFont typeface="Arial" panose="020B0604020202020204" pitchFamily="34" charset="0"/>
              <a:buChar char="•"/>
            </a:pPr>
            <a:r>
              <a:rPr lang="en-US" dirty="0"/>
              <a:t>JEDI UFO development, including QC and BC, based on generic JEDI framework</a:t>
            </a:r>
          </a:p>
          <a:p>
            <a:pPr marL="285750" indent="-285750">
              <a:buFont typeface="Arial" panose="020B0604020202020204" pitchFamily="34" charset="0"/>
              <a:buChar char="•"/>
            </a:pPr>
            <a:r>
              <a:rPr lang="en-US" dirty="0"/>
              <a:t>UFO generic framework </a:t>
            </a:r>
          </a:p>
          <a:p>
            <a:pPr marL="285750" indent="-285750">
              <a:buFont typeface="Arial" panose="020B0604020202020204" pitchFamily="34" charset="0"/>
              <a:buChar char="•"/>
            </a:pPr>
            <a:r>
              <a:rPr lang="en-US" dirty="0"/>
              <a:t>Data ingestion, (e.g., data conversion, naming convention, </a:t>
            </a:r>
            <a:r>
              <a:rPr lang="en-US" dirty="0" err="1"/>
              <a:t>etc</a:t>
            </a:r>
            <a:r>
              <a:rPr lang="en-US" dirty="0"/>
              <a:t>) relevant to IODA </a:t>
            </a:r>
          </a:p>
          <a:p>
            <a:pPr marL="285750" indent="-285750">
              <a:buFont typeface="Arial" panose="020B0604020202020204" pitchFamily="34" charset="0"/>
              <a:buChar char="•"/>
            </a:pPr>
            <a:r>
              <a:rPr lang="en-US" dirty="0"/>
              <a:t>Data validation and scientific assessment</a:t>
            </a:r>
          </a:p>
          <a:p>
            <a:pPr marL="285750" indent="-285750">
              <a:buFont typeface="Arial" panose="020B0604020202020204" pitchFamily="34" charset="0"/>
              <a:buChar char="•"/>
            </a:pPr>
            <a:r>
              <a:rPr lang="en-US" dirty="0"/>
              <a:t>Diagnostics and FSOI tools development</a:t>
            </a:r>
          </a:p>
          <a:p>
            <a:r>
              <a:rPr lang="en-US" dirty="0"/>
              <a:t>  </a:t>
            </a:r>
          </a:p>
        </p:txBody>
      </p:sp>
    </p:spTree>
    <p:extLst>
      <p:ext uri="{BB962C8B-B14F-4D97-AF65-F5344CB8AC3E}">
        <p14:creationId xmlns:p14="http://schemas.microsoft.com/office/powerpoint/2010/main" val="3722319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endParaRPr/>
          </a:p>
        </p:txBody>
      </p:sp>
      <p:sp>
        <p:nvSpPr>
          <p:cNvPr id="162" name="Google Shape;162;p3"/>
          <p:cNvSpPr txBox="1">
            <a:spLocks noGrp="1"/>
          </p:cNvSpPr>
          <p:nvPr>
            <p:ph type="body" idx="1"/>
          </p:nvPr>
        </p:nvSpPr>
        <p:spPr>
          <a:xfrm>
            <a:off x="307492" y="1444143"/>
            <a:ext cx="8558100" cy="50229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640"/>
              </a:spcBef>
              <a:spcAft>
                <a:spcPts val="0"/>
              </a:spcAft>
              <a:buSzPts val="3200"/>
              <a:buNone/>
            </a:pPr>
            <a:endParaRPr/>
          </a:p>
        </p:txBody>
      </p:sp>
      <p:pic>
        <p:nvPicPr>
          <p:cNvPr id="163" name="Google Shape;163;p3" descr="https://lh3.googleusercontent.com/Z1VEBt1JA-ASErRXSoU0nBpwtJcvzo56zDwmNGRKH0ZtuNzvWn8S8q0QMB_s2VQIBUJKwK77f6pbvLQPhkSMXDaTpAy4xxIt_Fywj0Gi8fQcVE6H_GdImTEMaC1mlZwHImHuTBb1"/>
          <p:cNvPicPr preferRelativeResize="0"/>
          <p:nvPr/>
        </p:nvPicPr>
        <p:blipFill rotWithShape="1">
          <a:blip r:embed="rId3">
            <a:alphaModFix/>
          </a:blip>
          <a:srcRect/>
          <a:stretch/>
        </p:blipFill>
        <p:spPr>
          <a:xfrm>
            <a:off x="0" y="-4591"/>
            <a:ext cx="9144000" cy="6872654"/>
          </a:xfrm>
          <a:prstGeom prst="rect">
            <a:avLst/>
          </a:prstGeom>
          <a:noFill/>
          <a:ln>
            <a:noFill/>
          </a:ln>
        </p:spPr>
      </p:pic>
      <p:sp>
        <p:nvSpPr>
          <p:cNvPr id="6" name="Rectangle 5">
            <a:extLst>
              <a:ext uri="{FF2B5EF4-FFF2-40B4-BE49-F238E27FC236}">
                <a16:creationId xmlns:a16="http://schemas.microsoft.com/office/drawing/2014/main" id="{4F6F44A8-3C75-A449-84FA-5A1EC16A247C}"/>
              </a:ext>
            </a:extLst>
          </p:cNvPr>
          <p:cNvSpPr/>
          <p:nvPr/>
        </p:nvSpPr>
        <p:spPr>
          <a:xfrm>
            <a:off x="6342668" y="1096912"/>
            <a:ext cx="271649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736C09-3990-5E4B-901F-BAD28B2CF741}"/>
              </a:ext>
            </a:extLst>
          </p:cNvPr>
          <p:cNvSpPr/>
          <p:nvPr/>
        </p:nvSpPr>
        <p:spPr>
          <a:xfrm>
            <a:off x="3695307" y="1096913"/>
            <a:ext cx="2647361" cy="5717359"/>
          </a:xfrm>
          <a:prstGeom prst="rect">
            <a:avLst/>
          </a:prstGeom>
          <a:solidFill>
            <a:schemeClr val="bg1">
              <a:lumMod val="75000"/>
              <a:alpha val="7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102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6B455C05-89CD-EE44-8D00-EFBF4A4E38E0}"/>
              </a:ext>
            </a:extLst>
          </p:cNvPr>
          <p:cNvCxnSpPr>
            <a:cxnSpLocks/>
          </p:cNvCxnSpPr>
          <p:nvPr/>
        </p:nvCxnSpPr>
        <p:spPr>
          <a:xfrm>
            <a:off x="1336801" y="3713967"/>
            <a:ext cx="51704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59B322-E7D9-2D42-8E02-C46026A403A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D6B1537-1215-D747-BA9C-D0D7953BB7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5" name="Picture 4">
            <a:extLst>
              <a:ext uri="{FF2B5EF4-FFF2-40B4-BE49-F238E27FC236}">
                <a16:creationId xmlns:a16="http://schemas.microsoft.com/office/drawing/2014/main" id="{18C3D8A3-55C8-A04A-9D6B-2E6345C2DF38}"/>
              </a:ext>
            </a:extLst>
          </p:cNvPr>
          <p:cNvPicPr>
            <a:picLocks noChangeAspect="1"/>
          </p:cNvPicPr>
          <p:nvPr/>
        </p:nvPicPr>
        <p:blipFill>
          <a:blip r:embed="rId3"/>
          <a:stretch>
            <a:fillRect/>
          </a:stretch>
        </p:blipFill>
        <p:spPr>
          <a:xfrm>
            <a:off x="188152" y="1979112"/>
            <a:ext cx="1148649" cy="2598716"/>
          </a:xfrm>
          <a:prstGeom prst="rect">
            <a:avLst/>
          </a:prstGeom>
        </p:spPr>
      </p:pic>
      <p:sp>
        <p:nvSpPr>
          <p:cNvPr id="6" name="TextBox 5">
            <a:extLst>
              <a:ext uri="{FF2B5EF4-FFF2-40B4-BE49-F238E27FC236}">
                <a16:creationId xmlns:a16="http://schemas.microsoft.com/office/drawing/2014/main" id="{CC17C08B-622D-094A-A53F-F9E609D6B274}"/>
              </a:ext>
            </a:extLst>
          </p:cNvPr>
          <p:cNvSpPr txBox="1"/>
          <p:nvPr/>
        </p:nvSpPr>
        <p:spPr>
          <a:xfrm>
            <a:off x="92285" y="1574354"/>
            <a:ext cx="1072730" cy="307777"/>
          </a:xfrm>
          <a:prstGeom prst="rect">
            <a:avLst/>
          </a:prstGeom>
          <a:noFill/>
        </p:spPr>
        <p:txBody>
          <a:bodyPr wrap="none" rtlCol="0">
            <a:spAutoFit/>
          </a:bodyPr>
          <a:lstStyle/>
          <a:p>
            <a:r>
              <a:rPr lang="en-US" dirty="0"/>
              <a:t>JCSDA/</a:t>
            </a:r>
            <a:r>
              <a:rPr lang="en-US" dirty="0" err="1"/>
              <a:t>ufo</a:t>
            </a:r>
            <a:endParaRPr lang="en-US" dirty="0"/>
          </a:p>
        </p:txBody>
      </p:sp>
      <p:pic>
        <p:nvPicPr>
          <p:cNvPr id="7" name="Picture 6">
            <a:extLst>
              <a:ext uri="{FF2B5EF4-FFF2-40B4-BE49-F238E27FC236}">
                <a16:creationId xmlns:a16="http://schemas.microsoft.com/office/drawing/2014/main" id="{3A04E79C-52FF-0F4C-B927-DBE16BAB2A2E}"/>
              </a:ext>
            </a:extLst>
          </p:cNvPr>
          <p:cNvPicPr>
            <a:picLocks noChangeAspect="1"/>
          </p:cNvPicPr>
          <p:nvPr/>
        </p:nvPicPr>
        <p:blipFill rotWithShape="1">
          <a:blip r:embed="rId4"/>
          <a:srcRect b="25153"/>
          <a:stretch/>
        </p:blipFill>
        <p:spPr>
          <a:xfrm>
            <a:off x="6640019" y="1148828"/>
            <a:ext cx="1447740" cy="5132975"/>
          </a:xfrm>
          <a:prstGeom prst="rect">
            <a:avLst/>
          </a:prstGeom>
        </p:spPr>
      </p:pic>
      <p:pic>
        <p:nvPicPr>
          <p:cNvPr id="8" name="Picture 7">
            <a:extLst>
              <a:ext uri="{FF2B5EF4-FFF2-40B4-BE49-F238E27FC236}">
                <a16:creationId xmlns:a16="http://schemas.microsoft.com/office/drawing/2014/main" id="{B84BC888-911F-B841-938E-DDD5C64124FC}"/>
              </a:ext>
            </a:extLst>
          </p:cNvPr>
          <p:cNvPicPr>
            <a:picLocks noChangeAspect="1"/>
          </p:cNvPicPr>
          <p:nvPr/>
        </p:nvPicPr>
        <p:blipFill rotWithShape="1">
          <a:blip r:embed="rId5"/>
          <a:srcRect b="8788"/>
          <a:stretch/>
        </p:blipFill>
        <p:spPr>
          <a:xfrm>
            <a:off x="3616525" y="2010880"/>
            <a:ext cx="1978664" cy="4364431"/>
          </a:xfrm>
          <a:prstGeom prst="rect">
            <a:avLst/>
          </a:prstGeom>
        </p:spPr>
      </p:pic>
      <p:sp>
        <p:nvSpPr>
          <p:cNvPr id="11" name="TextBox 10">
            <a:extLst>
              <a:ext uri="{FF2B5EF4-FFF2-40B4-BE49-F238E27FC236}">
                <a16:creationId xmlns:a16="http://schemas.microsoft.com/office/drawing/2014/main" id="{6FA4B8C6-362C-E74C-91EA-BB8A17C03E56}"/>
              </a:ext>
            </a:extLst>
          </p:cNvPr>
          <p:cNvSpPr txBox="1"/>
          <p:nvPr/>
        </p:nvSpPr>
        <p:spPr>
          <a:xfrm>
            <a:off x="1786889" y="3885319"/>
            <a:ext cx="1527982" cy="307777"/>
          </a:xfrm>
          <a:prstGeom prst="rect">
            <a:avLst/>
          </a:prstGeom>
          <a:noFill/>
        </p:spPr>
        <p:txBody>
          <a:bodyPr wrap="none" rtlCol="0">
            <a:spAutoFit/>
          </a:bodyPr>
          <a:lstStyle/>
          <a:p>
            <a:r>
              <a:rPr lang="en-US" dirty="0" err="1"/>
              <a:t>ufo</a:t>
            </a:r>
            <a:r>
              <a:rPr lang="en-US" dirty="0"/>
              <a:t>/test/</a:t>
            </a:r>
            <a:r>
              <a:rPr lang="en-US" dirty="0" err="1"/>
              <a:t>testinput</a:t>
            </a:r>
            <a:endParaRPr lang="en-US" dirty="0"/>
          </a:p>
        </p:txBody>
      </p:sp>
      <p:sp>
        <p:nvSpPr>
          <p:cNvPr id="12" name="TextBox 11">
            <a:extLst>
              <a:ext uri="{FF2B5EF4-FFF2-40B4-BE49-F238E27FC236}">
                <a16:creationId xmlns:a16="http://schemas.microsoft.com/office/drawing/2014/main" id="{393DF36E-AA4A-0642-92F2-29079B7FCCFA}"/>
              </a:ext>
            </a:extLst>
          </p:cNvPr>
          <p:cNvSpPr txBox="1"/>
          <p:nvPr/>
        </p:nvSpPr>
        <p:spPr>
          <a:xfrm>
            <a:off x="1336801" y="3406190"/>
            <a:ext cx="1019831" cy="307777"/>
          </a:xfrm>
          <a:prstGeom prst="rect">
            <a:avLst/>
          </a:prstGeom>
          <a:noFill/>
        </p:spPr>
        <p:txBody>
          <a:bodyPr wrap="none" rtlCol="0">
            <a:spAutoFit/>
          </a:bodyPr>
          <a:lstStyle/>
          <a:p>
            <a:r>
              <a:rPr lang="en-US" dirty="0" err="1"/>
              <a:t>ufo</a:t>
            </a:r>
            <a:r>
              <a:rPr lang="en-US" dirty="0"/>
              <a:t>/</a:t>
            </a:r>
            <a:r>
              <a:rPr lang="en-US" dirty="0" err="1"/>
              <a:t>src</a:t>
            </a:r>
            <a:r>
              <a:rPr lang="en-US" dirty="0"/>
              <a:t>/</a:t>
            </a:r>
            <a:r>
              <a:rPr lang="en-US" dirty="0" err="1"/>
              <a:t>ufo</a:t>
            </a:r>
            <a:endParaRPr lang="en-US" dirty="0"/>
          </a:p>
        </p:txBody>
      </p:sp>
      <p:cxnSp>
        <p:nvCxnSpPr>
          <p:cNvPr id="13" name="Straight Arrow Connector 12">
            <a:extLst>
              <a:ext uri="{FF2B5EF4-FFF2-40B4-BE49-F238E27FC236}">
                <a16:creationId xmlns:a16="http://schemas.microsoft.com/office/drawing/2014/main" id="{A52C0300-CABA-CA4E-9108-B045CCFD9186}"/>
              </a:ext>
            </a:extLst>
          </p:cNvPr>
          <p:cNvCxnSpPr>
            <a:cxnSpLocks/>
            <a:endCxn id="8" idx="1"/>
          </p:cNvCxnSpPr>
          <p:nvPr/>
        </p:nvCxnSpPr>
        <p:spPr>
          <a:xfrm>
            <a:off x="1173985" y="4193096"/>
            <a:ext cx="24425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0C856A88-A6A0-6541-A960-DB249F7A5FF8}"/>
              </a:ext>
            </a:extLst>
          </p:cNvPr>
          <p:cNvSpPr/>
          <p:nvPr/>
        </p:nvSpPr>
        <p:spPr>
          <a:xfrm>
            <a:off x="3475973" y="1979111"/>
            <a:ext cx="1215024" cy="5260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0C9A23F-1C8F-604C-BF68-B6F6645D2C4A}"/>
              </a:ext>
            </a:extLst>
          </p:cNvPr>
          <p:cNvSpPr/>
          <p:nvPr/>
        </p:nvSpPr>
        <p:spPr>
          <a:xfrm>
            <a:off x="6594090" y="3569918"/>
            <a:ext cx="811323" cy="2344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BCE7CE-7019-7243-B1AA-322CD533D656}"/>
              </a:ext>
            </a:extLst>
          </p:cNvPr>
          <p:cNvSpPr/>
          <p:nvPr/>
        </p:nvSpPr>
        <p:spPr>
          <a:xfrm>
            <a:off x="6595758" y="3841913"/>
            <a:ext cx="811323" cy="2243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38C4BD7-4ED3-744A-A9FF-B2731E057D26}"/>
              </a:ext>
            </a:extLst>
          </p:cNvPr>
          <p:cNvSpPr/>
          <p:nvPr/>
        </p:nvSpPr>
        <p:spPr>
          <a:xfrm>
            <a:off x="6640019" y="5306861"/>
            <a:ext cx="811323" cy="2344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25354E-BDA2-5A43-BD85-C7133C7310D8}"/>
              </a:ext>
            </a:extLst>
          </p:cNvPr>
          <p:cNvSpPr txBox="1"/>
          <p:nvPr/>
        </p:nvSpPr>
        <p:spPr>
          <a:xfrm>
            <a:off x="7980866" y="2085061"/>
            <a:ext cx="1163134" cy="523220"/>
          </a:xfrm>
          <a:prstGeom prst="rect">
            <a:avLst/>
          </a:prstGeom>
          <a:noFill/>
        </p:spPr>
        <p:txBody>
          <a:bodyPr wrap="square" rtlCol="0">
            <a:spAutoFit/>
          </a:bodyPr>
          <a:lstStyle/>
          <a:p>
            <a:r>
              <a:rPr lang="en-US" dirty="0"/>
              <a:t>UFO components</a:t>
            </a:r>
          </a:p>
        </p:txBody>
      </p:sp>
      <p:sp>
        <p:nvSpPr>
          <p:cNvPr id="36" name="TextBox 35">
            <a:extLst>
              <a:ext uri="{FF2B5EF4-FFF2-40B4-BE49-F238E27FC236}">
                <a16:creationId xmlns:a16="http://schemas.microsoft.com/office/drawing/2014/main" id="{1213682E-078B-8341-8B30-B1DA5F32F1AB}"/>
              </a:ext>
            </a:extLst>
          </p:cNvPr>
          <p:cNvSpPr txBox="1"/>
          <p:nvPr/>
        </p:nvSpPr>
        <p:spPr>
          <a:xfrm>
            <a:off x="7206102" y="3446807"/>
            <a:ext cx="1228221" cy="246221"/>
          </a:xfrm>
          <a:prstGeom prst="rect">
            <a:avLst/>
          </a:prstGeom>
          <a:noFill/>
        </p:spPr>
        <p:txBody>
          <a:bodyPr wrap="none" rtlCol="0">
            <a:spAutoFit/>
          </a:bodyPr>
          <a:lstStyle/>
          <a:p>
            <a:r>
              <a:rPr lang="en-US" sz="1000" dirty="0"/>
              <a:t>Interface to CRTM</a:t>
            </a:r>
          </a:p>
        </p:txBody>
      </p:sp>
      <p:sp>
        <p:nvSpPr>
          <p:cNvPr id="37" name="TextBox 36">
            <a:extLst>
              <a:ext uri="{FF2B5EF4-FFF2-40B4-BE49-F238E27FC236}">
                <a16:creationId xmlns:a16="http://schemas.microsoft.com/office/drawing/2014/main" id="{699D1757-59DA-E84B-9AC7-09B95F05A69A}"/>
              </a:ext>
            </a:extLst>
          </p:cNvPr>
          <p:cNvSpPr txBox="1"/>
          <p:nvPr/>
        </p:nvSpPr>
        <p:spPr>
          <a:xfrm>
            <a:off x="3635314" y="1716418"/>
            <a:ext cx="2893741" cy="246221"/>
          </a:xfrm>
          <a:prstGeom prst="rect">
            <a:avLst/>
          </a:prstGeom>
          <a:noFill/>
        </p:spPr>
        <p:txBody>
          <a:bodyPr wrap="none" rtlCol="0">
            <a:spAutoFit/>
          </a:bodyPr>
          <a:lstStyle/>
          <a:p>
            <a:r>
              <a:rPr lang="en-US" sz="1000" dirty="0"/>
              <a:t>Validated (</a:t>
            </a:r>
            <a:r>
              <a:rPr lang="en-US" sz="1000" dirty="0" err="1"/>
              <a:t>yaml</a:t>
            </a:r>
            <a:r>
              <a:rPr lang="en-US" sz="1000" dirty="0"/>
              <a:t>) configurations using JEDI_FV3</a:t>
            </a:r>
          </a:p>
        </p:txBody>
      </p:sp>
      <p:sp>
        <p:nvSpPr>
          <p:cNvPr id="38" name="TextBox 37">
            <a:extLst>
              <a:ext uri="{FF2B5EF4-FFF2-40B4-BE49-F238E27FC236}">
                <a16:creationId xmlns:a16="http://schemas.microsoft.com/office/drawing/2014/main" id="{4A321BC2-8D5E-994E-B995-6D0826982F02}"/>
              </a:ext>
            </a:extLst>
          </p:cNvPr>
          <p:cNvSpPr txBox="1"/>
          <p:nvPr/>
        </p:nvSpPr>
        <p:spPr>
          <a:xfrm>
            <a:off x="4841593" y="4098843"/>
            <a:ext cx="1031051" cy="307777"/>
          </a:xfrm>
          <a:prstGeom prst="rect">
            <a:avLst/>
          </a:prstGeom>
          <a:noFill/>
        </p:spPr>
        <p:txBody>
          <a:bodyPr wrap="none" rtlCol="0">
            <a:spAutoFit/>
          </a:bodyPr>
          <a:lstStyle/>
          <a:p>
            <a:r>
              <a:rPr lang="en-US" dirty="0" err="1"/>
              <a:t>Ctest</a:t>
            </a:r>
            <a:r>
              <a:rPr lang="en-US" dirty="0"/>
              <a:t> </a:t>
            </a:r>
            <a:r>
              <a:rPr lang="en-US" dirty="0" err="1"/>
              <a:t>yaml</a:t>
            </a:r>
            <a:endParaRPr lang="en-US" dirty="0"/>
          </a:p>
        </p:txBody>
      </p:sp>
      <p:sp>
        <p:nvSpPr>
          <p:cNvPr id="39" name="TextBox 38">
            <a:extLst>
              <a:ext uri="{FF2B5EF4-FFF2-40B4-BE49-F238E27FC236}">
                <a16:creationId xmlns:a16="http://schemas.microsoft.com/office/drawing/2014/main" id="{0FD15D8E-3A34-2A40-9B36-BC38843D9766}"/>
              </a:ext>
            </a:extLst>
          </p:cNvPr>
          <p:cNvSpPr txBox="1"/>
          <p:nvPr/>
        </p:nvSpPr>
        <p:spPr>
          <a:xfrm>
            <a:off x="7405413" y="3882322"/>
            <a:ext cx="1667444" cy="246221"/>
          </a:xfrm>
          <a:prstGeom prst="rect">
            <a:avLst/>
          </a:prstGeom>
          <a:noFill/>
        </p:spPr>
        <p:txBody>
          <a:bodyPr wrap="none" rtlCol="0">
            <a:spAutoFit/>
          </a:bodyPr>
          <a:lstStyle/>
          <a:p>
            <a:r>
              <a:rPr lang="en-US" sz="1000" dirty="0"/>
              <a:t>Filters for QC, thinning </a:t>
            </a:r>
            <a:r>
              <a:rPr lang="en-US" sz="1000" dirty="0" err="1"/>
              <a:t>etc</a:t>
            </a:r>
            <a:endParaRPr lang="en-US" sz="1000" dirty="0"/>
          </a:p>
        </p:txBody>
      </p:sp>
      <p:sp>
        <p:nvSpPr>
          <p:cNvPr id="40" name="TextBox 39">
            <a:extLst>
              <a:ext uri="{FF2B5EF4-FFF2-40B4-BE49-F238E27FC236}">
                <a16:creationId xmlns:a16="http://schemas.microsoft.com/office/drawing/2014/main" id="{ADCFBA16-EBD5-1245-9550-DF9B929FEDB7}"/>
              </a:ext>
            </a:extLst>
          </p:cNvPr>
          <p:cNvSpPr txBox="1"/>
          <p:nvPr/>
        </p:nvSpPr>
        <p:spPr>
          <a:xfrm>
            <a:off x="7385637" y="5344837"/>
            <a:ext cx="1810111" cy="246221"/>
          </a:xfrm>
          <a:prstGeom prst="rect">
            <a:avLst/>
          </a:prstGeom>
          <a:noFill/>
        </p:spPr>
        <p:txBody>
          <a:bodyPr wrap="none" rtlCol="0">
            <a:spAutoFit/>
          </a:bodyPr>
          <a:lstStyle/>
          <a:p>
            <a:r>
              <a:rPr lang="en-US" sz="1000" dirty="0"/>
              <a:t>Predictors for bias correction</a:t>
            </a:r>
          </a:p>
        </p:txBody>
      </p:sp>
    </p:spTree>
    <p:extLst>
      <p:ext uri="{BB962C8B-B14F-4D97-AF65-F5344CB8AC3E}">
        <p14:creationId xmlns:p14="http://schemas.microsoft.com/office/powerpoint/2010/main" val="9976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0" grpId="0" animBg="1"/>
      <p:bldP spid="31" grpId="0" animBg="1"/>
      <p:bldP spid="32" grpId="0" animBg="1"/>
      <p:bldP spid="33" grpId="0" animBg="1"/>
      <p:bldP spid="35" grpId="0"/>
      <p:bldP spid="36" grpId="0"/>
      <p:bldP spid="37" grpId="0"/>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A69F-2998-CA47-A252-8FCD7DA738D6}"/>
              </a:ext>
            </a:extLst>
          </p:cNvPr>
          <p:cNvSpPr>
            <a:spLocks noGrp="1"/>
          </p:cNvSpPr>
          <p:nvPr>
            <p:ph type="title"/>
          </p:nvPr>
        </p:nvSpPr>
        <p:spPr/>
        <p:txBody>
          <a:bodyPr/>
          <a:lstStyle/>
          <a:p>
            <a:r>
              <a:rPr lang="en-US" dirty="0"/>
              <a:t>UFO Operators: conventional/retrievals</a:t>
            </a:r>
          </a:p>
        </p:txBody>
      </p:sp>
      <p:sp>
        <p:nvSpPr>
          <p:cNvPr id="3" name="Text Placeholder 2">
            <a:extLst>
              <a:ext uri="{FF2B5EF4-FFF2-40B4-BE49-F238E27FC236}">
                <a16:creationId xmlns:a16="http://schemas.microsoft.com/office/drawing/2014/main" id="{702A4EDE-463B-9B48-A9B8-7DEB152B275C}"/>
              </a:ext>
            </a:extLst>
          </p:cNvPr>
          <p:cNvSpPr>
            <a:spLocks noGrp="1"/>
          </p:cNvSpPr>
          <p:nvPr>
            <p:ph type="body" idx="1"/>
          </p:nvPr>
        </p:nvSpPr>
        <p:spPr>
          <a:xfrm>
            <a:off x="307492" y="1444142"/>
            <a:ext cx="8558100" cy="3916997"/>
          </a:xfrm>
        </p:spPr>
        <p:txBody>
          <a:bodyPr>
            <a:normAutofit lnSpcReduction="10000"/>
          </a:bodyPr>
          <a:lstStyle/>
          <a:p>
            <a:pPr marL="25400" indent="0">
              <a:buSzPct val="100000"/>
              <a:buNone/>
            </a:pPr>
            <a:r>
              <a:rPr lang="en-US" sz="1800" dirty="0"/>
              <a:t>Generic operators, which could be applied to various observation types (usually doesn’t need to have a variable transform)</a:t>
            </a:r>
          </a:p>
          <a:p>
            <a:pPr>
              <a:buSzPct val="100000"/>
            </a:pPr>
            <a:r>
              <a:rPr lang="en-US" sz="1800" dirty="0" err="1"/>
              <a:t>VertInterp</a:t>
            </a:r>
            <a:r>
              <a:rPr lang="en-US" sz="1800" dirty="0"/>
              <a:t> (</a:t>
            </a:r>
            <a:r>
              <a:rPr lang="en-US" sz="1800" dirty="0" err="1"/>
              <a:t>ufl</a:t>
            </a:r>
            <a:r>
              <a:rPr lang="en-US" sz="1800" dirty="0"/>
              <a:t>/</a:t>
            </a:r>
            <a:r>
              <a:rPr lang="en-US" sz="1800" dirty="0" err="1"/>
              <a:t>src</a:t>
            </a:r>
            <a:r>
              <a:rPr lang="en-US" sz="1800" dirty="0"/>
              <a:t>/</a:t>
            </a:r>
            <a:r>
              <a:rPr lang="en-US" sz="1800" dirty="0" err="1"/>
              <a:t>ufo</a:t>
            </a:r>
            <a:r>
              <a:rPr lang="en-US" sz="1800" dirty="0"/>
              <a:t>/</a:t>
            </a:r>
            <a:r>
              <a:rPr lang="en-US" sz="1800" dirty="0" err="1"/>
              <a:t>atmvertinterp</a:t>
            </a:r>
            <a:r>
              <a:rPr lang="en-US" sz="1800" dirty="0"/>
              <a:t>): </a:t>
            </a:r>
          </a:p>
          <a:p>
            <a:pPr marL="768350" lvl="1" indent="-285750">
              <a:buSzPct val="100000"/>
            </a:pPr>
            <a:r>
              <a:rPr lang="en-US" sz="1400" dirty="0"/>
              <a:t>Atmosphere linear vertical Interpolation (e.g., </a:t>
            </a:r>
            <a:r>
              <a:rPr lang="en-US" sz="1400" b="1" dirty="0" err="1"/>
              <a:t>sonde_gfs_HofX.yaml</a:t>
            </a:r>
            <a:r>
              <a:rPr lang="en-US" sz="1400" b="1" dirty="0"/>
              <a:t>)</a:t>
            </a:r>
            <a:endParaRPr lang="en-US" sz="1400" dirty="0"/>
          </a:p>
          <a:p>
            <a:pPr>
              <a:buSzPct val="100000"/>
            </a:pPr>
            <a:r>
              <a:rPr lang="en-US" sz="1800" dirty="0" err="1"/>
              <a:t>AtmVertInterpLay</a:t>
            </a:r>
            <a:r>
              <a:rPr lang="en-US" sz="1800" dirty="0"/>
              <a:t> (</a:t>
            </a:r>
            <a:r>
              <a:rPr lang="en-US" sz="1800" dirty="0" err="1"/>
              <a:t>ufl</a:t>
            </a:r>
            <a:r>
              <a:rPr lang="en-US" sz="1800" dirty="0"/>
              <a:t>/</a:t>
            </a:r>
            <a:r>
              <a:rPr lang="en-US" sz="1800" dirty="0" err="1"/>
              <a:t>src</a:t>
            </a:r>
            <a:r>
              <a:rPr lang="en-US" sz="1800" dirty="0"/>
              <a:t>/</a:t>
            </a:r>
            <a:r>
              <a:rPr lang="en-US" sz="1800" dirty="0" err="1"/>
              <a:t>ufo</a:t>
            </a:r>
            <a:r>
              <a:rPr lang="en-US" sz="1800" dirty="0"/>
              <a:t>/</a:t>
            </a:r>
            <a:r>
              <a:rPr lang="en-US" sz="1800" dirty="0" err="1"/>
              <a:t>atmvertinterplay</a:t>
            </a:r>
            <a:r>
              <a:rPr lang="en-US" sz="1800" dirty="0"/>
              <a:t>) : </a:t>
            </a:r>
          </a:p>
          <a:p>
            <a:pPr lvl="1">
              <a:buSzPct val="100000"/>
            </a:pPr>
            <a:r>
              <a:rPr lang="en-US" sz="1400" dirty="0"/>
              <a:t>Atmosphere Vertical Layer Interpolation using top and bottom pressure values from </a:t>
            </a:r>
            <a:r>
              <a:rPr lang="en-US" sz="1400" dirty="0" err="1"/>
              <a:t>obs</a:t>
            </a:r>
            <a:r>
              <a:rPr lang="en-US" sz="1400" dirty="0"/>
              <a:t> (</a:t>
            </a:r>
            <a:r>
              <a:rPr lang="en-US" sz="1400" b="1" dirty="0" err="1"/>
              <a:t>ompsnp_npp.yaml</a:t>
            </a:r>
            <a:r>
              <a:rPr lang="en-US" sz="1400" b="1" dirty="0"/>
              <a:t> (ozone)</a:t>
            </a:r>
            <a:r>
              <a:rPr lang="en-US" sz="1400" dirty="0"/>
              <a:t>)</a:t>
            </a:r>
          </a:p>
          <a:p>
            <a:pPr>
              <a:buSzPct val="100000"/>
            </a:pPr>
            <a:r>
              <a:rPr lang="en-US" sz="1800" dirty="0" err="1"/>
              <a:t>GSISfcModel</a:t>
            </a:r>
            <a:r>
              <a:rPr lang="en-US" sz="1800" dirty="0"/>
              <a:t> (</a:t>
            </a:r>
            <a:r>
              <a:rPr lang="en-US" sz="1800" dirty="0" err="1"/>
              <a:t>ufo</a:t>
            </a:r>
            <a:r>
              <a:rPr lang="en-US" sz="1800" dirty="0"/>
              <a:t>/</a:t>
            </a:r>
            <a:r>
              <a:rPr lang="en-US" sz="1800" dirty="0" err="1"/>
              <a:t>src</a:t>
            </a:r>
            <a:r>
              <a:rPr lang="en-US" sz="1800" dirty="0"/>
              <a:t>/</a:t>
            </a:r>
            <a:r>
              <a:rPr lang="en-US" sz="1800" dirty="0" err="1"/>
              <a:t>ufo</a:t>
            </a:r>
            <a:r>
              <a:rPr lang="en-US" sz="1800" dirty="0"/>
              <a:t>/</a:t>
            </a:r>
            <a:r>
              <a:rPr lang="en-US" sz="1800" dirty="0" err="1"/>
              <a:t>atmsfcinterp</a:t>
            </a:r>
            <a:r>
              <a:rPr lang="en-US" sz="1800" dirty="0"/>
              <a:t>): </a:t>
            </a:r>
          </a:p>
          <a:p>
            <a:pPr marL="768350" lvl="1" indent="-285750">
              <a:buSzPct val="100000"/>
            </a:pPr>
            <a:r>
              <a:rPr lang="en-US" sz="1400" dirty="0"/>
              <a:t>Atmosphere near surface variable interpolation (right now it follows NOAA GSI implementations. It might be updated in the future to make it more generic with a generic name) (</a:t>
            </a:r>
            <a:r>
              <a:rPr lang="en-US" sz="1400" b="1" dirty="0" err="1"/>
              <a:t>scatwinds_gfs_HofX.yaml</a:t>
            </a:r>
            <a:r>
              <a:rPr lang="en-US" sz="1400" b="1" dirty="0"/>
              <a:t>)</a:t>
            </a:r>
          </a:p>
          <a:p>
            <a:pPr>
              <a:buSzPct val="100000"/>
            </a:pPr>
            <a:r>
              <a:rPr lang="en-US" sz="1900" dirty="0" err="1">
                <a:solidFill>
                  <a:schemeClr val="tx1"/>
                </a:solidFill>
              </a:rPr>
              <a:t>SfcPCorrected</a:t>
            </a:r>
            <a:r>
              <a:rPr lang="en-US" sz="1900" dirty="0">
                <a:solidFill>
                  <a:schemeClr val="tx1"/>
                </a:solidFill>
              </a:rPr>
              <a:t> (</a:t>
            </a:r>
            <a:r>
              <a:rPr lang="en-US" sz="1900" dirty="0" err="1">
                <a:solidFill>
                  <a:schemeClr val="tx1"/>
                </a:solidFill>
              </a:rPr>
              <a:t>ufo</a:t>
            </a:r>
            <a:r>
              <a:rPr lang="en-US" sz="1900" dirty="0">
                <a:solidFill>
                  <a:schemeClr val="tx1"/>
                </a:solidFill>
              </a:rPr>
              <a:t>/</a:t>
            </a:r>
            <a:r>
              <a:rPr lang="en-US" sz="1900" dirty="0" err="1">
                <a:solidFill>
                  <a:schemeClr val="tx1"/>
                </a:solidFill>
              </a:rPr>
              <a:t>src</a:t>
            </a:r>
            <a:r>
              <a:rPr lang="en-US" sz="1900" dirty="0">
                <a:solidFill>
                  <a:schemeClr val="tx1"/>
                </a:solidFill>
              </a:rPr>
              <a:t>/</a:t>
            </a:r>
            <a:r>
              <a:rPr lang="en-US" sz="1900" dirty="0" err="1">
                <a:solidFill>
                  <a:schemeClr val="tx1"/>
                </a:solidFill>
              </a:rPr>
              <a:t>ufo</a:t>
            </a:r>
            <a:r>
              <a:rPr lang="en-US" sz="1900" dirty="0">
                <a:solidFill>
                  <a:schemeClr val="tx1"/>
                </a:solidFill>
              </a:rPr>
              <a:t>/</a:t>
            </a:r>
            <a:r>
              <a:rPr lang="en-US" sz="1900" dirty="0" err="1">
                <a:solidFill>
                  <a:schemeClr val="tx1"/>
                </a:solidFill>
              </a:rPr>
              <a:t>sfcpcorrected</a:t>
            </a:r>
            <a:r>
              <a:rPr lang="en-US" sz="1900" dirty="0">
                <a:solidFill>
                  <a:schemeClr val="tx1"/>
                </a:solidFill>
              </a:rPr>
              <a:t>): </a:t>
            </a:r>
          </a:p>
          <a:p>
            <a:pPr lvl="1">
              <a:buSzPct val="100000"/>
            </a:pPr>
            <a:r>
              <a:rPr lang="en-US" sz="1500" dirty="0">
                <a:solidFill>
                  <a:schemeClr val="tx1"/>
                </a:solidFill>
              </a:rPr>
              <a:t>Apply terrain height correction for surface pressure simulation. Two options: WRFDA scheme and </a:t>
            </a:r>
            <a:r>
              <a:rPr lang="en-US" sz="1500" dirty="0" err="1">
                <a:solidFill>
                  <a:schemeClr val="tx1"/>
                </a:solidFill>
              </a:rPr>
              <a:t>UKMet</a:t>
            </a:r>
            <a:r>
              <a:rPr lang="en-US" sz="1500" dirty="0">
                <a:solidFill>
                  <a:schemeClr val="tx1"/>
                </a:solidFill>
              </a:rPr>
              <a:t> scheme (</a:t>
            </a:r>
            <a:r>
              <a:rPr lang="en-US" sz="1500" b="1" dirty="0" err="1"/>
              <a:t>sonde_gfs_HofX.yaml</a:t>
            </a:r>
            <a:r>
              <a:rPr lang="en-US" sz="1500" dirty="0">
                <a:solidFill>
                  <a:schemeClr val="tx1"/>
                </a:solidFill>
              </a:rPr>
              <a:t>)</a:t>
            </a:r>
          </a:p>
          <a:p>
            <a:pPr marL="482600" lvl="1" indent="0">
              <a:buSzPct val="100000"/>
              <a:buNone/>
            </a:pPr>
            <a:endParaRPr lang="en-US" sz="1400" dirty="0"/>
          </a:p>
          <a:p>
            <a:endParaRPr lang="en-US" sz="1800" dirty="0"/>
          </a:p>
        </p:txBody>
      </p:sp>
      <p:sp>
        <p:nvSpPr>
          <p:cNvPr id="4" name="Slide Number Placeholder 3">
            <a:extLst>
              <a:ext uri="{FF2B5EF4-FFF2-40B4-BE49-F238E27FC236}">
                <a16:creationId xmlns:a16="http://schemas.microsoft.com/office/drawing/2014/main" id="{AA5B95F6-CFB6-C049-871C-C137E0BB11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82525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A69F-2998-CA47-A252-8FCD7DA738D6}"/>
              </a:ext>
            </a:extLst>
          </p:cNvPr>
          <p:cNvSpPr>
            <a:spLocks noGrp="1"/>
          </p:cNvSpPr>
          <p:nvPr>
            <p:ph type="title"/>
          </p:nvPr>
        </p:nvSpPr>
        <p:spPr/>
        <p:txBody>
          <a:bodyPr/>
          <a:lstStyle/>
          <a:p>
            <a:r>
              <a:rPr lang="en-US" dirty="0"/>
              <a:t>UFO Operators: radiance</a:t>
            </a:r>
          </a:p>
        </p:txBody>
      </p:sp>
      <p:sp>
        <p:nvSpPr>
          <p:cNvPr id="3" name="Text Placeholder 2">
            <a:extLst>
              <a:ext uri="{FF2B5EF4-FFF2-40B4-BE49-F238E27FC236}">
                <a16:creationId xmlns:a16="http://schemas.microsoft.com/office/drawing/2014/main" id="{702A4EDE-463B-9B48-A9B8-7DEB152B275C}"/>
              </a:ext>
            </a:extLst>
          </p:cNvPr>
          <p:cNvSpPr>
            <a:spLocks noGrp="1"/>
          </p:cNvSpPr>
          <p:nvPr>
            <p:ph type="body" idx="1"/>
          </p:nvPr>
        </p:nvSpPr>
        <p:spPr>
          <a:xfrm>
            <a:off x="307492" y="1444142"/>
            <a:ext cx="8558100" cy="3916997"/>
          </a:xfrm>
        </p:spPr>
        <p:txBody>
          <a:bodyPr>
            <a:normAutofit/>
          </a:bodyPr>
          <a:lstStyle/>
          <a:p>
            <a:pPr marL="482600" lvl="1" indent="0">
              <a:buSzPct val="100000"/>
              <a:buNone/>
            </a:pPr>
            <a:endParaRPr lang="en-US" sz="1400" dirty="0"/>
          </a:p>
          <a:p>
            <a:endParaRPr lang="en-US" sz="1800" dirty="0"/>
          </a:p>
        </p:txBody>
      </p:sp>
      <p:sp>
        <p:nvSpPr>
          <p:cNvPr id="4" name="Slide Number Placeholder 3">
            <a:extLst>
              <a:ext uri="{FF2B5EF4-FFF2-40B4-BE49-F238E27FC236}">
                <a16:creationId xmlns:a16="http://schemas.microsoft.com/office/drawing/2014/main" id="{AA5B95F6-CFB6-C049-871C-C137E0BB11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5" name="Picture 4">
            <a:extLst>
              <a:ext uri="{FF2B5EF4-FFF2-40B4-BE49-F238E27FC236}">
                <a16:creationId xmlns:a16="http://schemas.microsoft.com/office/drawing/2014/main" id="{443206F9-1D4E-9240-88FE-53D52764374F}"/>
              </a:ext>
            </a:extLst>
          </p:cNvPr>
          <p:cNvPicPr>
            <a:picLocks noChangeAspect="1"/>
          </p:cNvPicPr>
          <p:nvPr/>
        </p:nvPicPr>
        <p:blipFill>
          <a:blip r:embed="rId3"/>
          <a:stretch>
            <a:fillRect/>
          </a:stretch>
        </p:blipFill>
        <p:spPr>
          <a:xfrm>
            <a:off x="745296" y="1197991"/>
            <a:ext cx="7565721" cy="4163148"/>
          </a:xfrm>
          <a:prstGeom prst="rect">
            <a:avLst/>
          </a:prstGeom>
        </p:spPr>
      </p:pic>
      <p:sp>
        <p:nvSpPr>
          <p:cNvPr id="6" name="Rectangle 5">
            <a:extLst>
              <a:ext uri="{FF2B5EF4-FFF2-40B4-BE49-F238E27FC236}">
                <a16:creationId xmlns:a16="http://schemas.microsoft.com/office/drawing/2014/main" id="{42C283BE-A975-4244-9538-EAE43A65F7B3}"/>
              </a:ext>
            </a:extLst>
          </p:cNvPr>
          <p:cNvSpPr/>
          <p:nvPr/>
        </p:nvSpPr>
        <p:spPr>
          <a:xfrm>
            <a:off x="964503" y="5652188"/>
            <a:ext cx="6801633" cy="707886"/>
          </a:xfrm>
          <a:prstGeom prst="rect">
            <a:avLst/>
          </a:prstGeom>
          <a:solidFill>
            <a:srgbClr val="FFFF00"/>
          </a:solidFill>
        </p:spPr>
        <p:txBody>
          <a:bodyPr wrap="square">
            <a:spAutoFit/>
          </a:bodyPr>
          <a:lstStyle/>
          <a:p>
            <a:r>
              <a:rPr lang="en-US" sz="2000" dirty="0"/>
              <a:t>CRTM (next talk) and RTTOV </a:t>
            </a:r>
          </a:p>
          <a:p>
            <a:pPr marL="342900" lvl="2" indent="-342900">
              <a:buFont typeface="Arial" panose="020B0604020202020204" pitchFamily="34" charset="0"/>
              <a:buChar char="•"/>
            </a:pPr>
            <a:r>
              <a:rPr lang="en-US" sz="2000" dirty="0"/>
              <a:t>RTTOV </a:t>
            </a:r>
            <a:r>
              <a:rPr lang="en-US" dirty="0"/>
              <a:t> </a:t>
            </a:r>
            <a:r>
              <a:rPr lang="en-US" sz="1800" dirty="0"/>
              <a:t>is only available for registered users</a:t>
            </a:r>
          </a:p>
        </p:txBody>
      </p:sp>
      <p:sp>
        <p:nvSpPr>
          <p:cNvPr id="7" name="TextBox 6">
            <a:extLst>
              <a:ext uri="{FF2B5EF4-FFF2-40B4-BE49-F238E27FC236}">
                <a16:creationId xmlns:a16="http://schemas.microsoft.com/office/drawing/2014/main" id="{D5690ED2-91C6-5C48-8139-E5A611948704}"/>
              </a:ext>
            </a:extLst>
          </p:cNvPr>
          <p:cNvSpPr txBox="1"/>
          <p:nvPr/>
        </p:nvSpPr>
        <p:spPr>
          <a:xfrm>
            <a:off x="7166452" y="5148197"/>
            <a:ext cx="1317990" cy="307777"/>
          </a:xfrm>
          <a:prstGeom prst="rect">
            <a:avLst/>
          </a:prstGeom>
          <a:noFill/>
        </p:spPr>
        <p:txBody>
          <a:bodyPr wrap="none" rtlCol="0">
            <a:spAutoFit/>
          </a:bodyPr>
          <a:lstStyle/>
          <a:p>
            <a:r>
              <a:rPr lang="en-US" dirty="0"/>
              <a:t>(Lars Isaksen)</a:t>
            </a:r>
          </a:p>
        </p:txBody>
      </p:sp>
    </p:spTree>
    <p:extLst>
      <p:ext uri="{BB962C8B-B14F-4D97-AF65-F5344CB8AC3E}">
        <p14:creationId xmlns:p14="http://schemas.microsoft.com/office/powerpoint/2010/main" val="325879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67"/>
          <p:cNvPicPr preferRelativeResize="0"/>
          <p:nvPr/>
        </p:nvPicPr>
        <p:blipFill rotWithShape="1">
          <a:blip r:embed="rId3">
            <a:alphaModFix/>
          </a:blip>
          <a:srcRect/>
          <a:stretch/>
        </p:blipFill>
        <p:spPr>
          <a:xfrm>
            <a:off x="146300" y="825825"/>
            <a:ext cx="2560320" cy="1920240"/>
          </a:xfrm>
          <a:prstGeom prst="rect">
            <a:avLst/>
          </a:prstGeom>
          <a:noFill/>
          <a:ln>
            <a:noFill/>
          </a:ln>
        </p:spPr>
      </p:pic>
      <p:pic>
        <p:nvPicPr>
          <p:cNvPr id="215" name="Google Shape;215;p67"/>
          <p:cNvPicPr preferRelativeResize="0"/>
          <p:nvPr/>
        </p:nvPicPr>
        <p:blipFill rotWithShape="1">
          <a:blip r:embed="rId4">
            <a:alphaModFix/>
          </a:blip>
          <a:srcRect/>
          <a:stretch/>
        </p:blipFill>
        <p:spPr>
          <a:xfrm>
            <a:off x="146300" y="4787450"/>
            <a:ext cx="2560320" cy="1920240"/>
          </a:xfrm>
          <a:prstGeom prst="rect">
            <a:avLst/>
          </a:prstGeom>
          <a:noFill/>
          <a:ln>
            <a:noFill/>
          </a:ln>
        </p:spPr>
      </p:pic>
      <p:pic>
        <p:nvPicPr>
          <p:cNvPr id="216" name="Google Shape;216;p67"/>
          <p:cNvPicPr preferRelativeResize="0"/>
          <p:nvPr/>
        </p:nvPicPr>
        <p:blipFill rotWithShape="1">
          <a:blip r:embed="rId5">
            <a:alphaModFix/>
          </a:blip>
          <a:srcRect/>
          <a:stretch/>
        </p:blipFill>
        <p:spPr>
          <a:xfrm>
            <a:off x="146300" y="2822263"/>
            <a:ext cx="2560320" cy="1920240"/>
          </a:xfrm>
          <a:prstGeom prst="rect">
            <a:avLst/>
          </a:prstGeom>
          <a:noFill/>
          <a:ln>
            <a:noFill/>
          </a:ln>
        </p:spPr>
      </p:pic>
      <p:sp>
        <p:nvSpPr>
          <p:cNvPr id="217" name="Google Shape;217;p67"/>
          <p:cNvSpPr txBox="1">
            <a:spLocks noGrp="1"/>
          </p:cNvSpPr>
          <p:nvPr>
            <p:ph type="title"/>
          </p:nvPr>
        </p:nvSpPr>
        <p:spPr>
          <a:xfrm>
            <a:off x="628650" y="121311"/>
            <a:ext cx="7886700" cy="820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sz="3600" b="1">
                <a:solidFill>
                  <a:schemeClr val="lt1"/>
                </a:solidFill>
              </a:rPr>
              <a:t>UFO development for AVHRR</a:t>
            </a:r>
            <a:endParaRPr sz="3600"/>
          </a:p>
        </p:txBody>
      </p:sp>
      <p:sp>
        <p:nvSpPr>
          <p:cNvPr id="218" name="Google Shape;218;p67"/>
          <p:cNvSpPr/>
          <p:nvPr/>
        </p:nvSpPr>
        <p:spPr>
          <a:xfrm>
            <a:off x="2706624" y="2307825"/>
            <a:ext cx="603600" cy="393300"/>
          </a:xfrm>
          <a:prstGeom prst="rightArrow">
            <a:avLst>
              <a:gd name="adj1" fmla="val 50000"/>
              <a:gd name="adj2" fmla="val 67863"/>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67"/>
          <p:cNvSpPr/>
          <p:nvPr/>
        </p:nvSpPr>
        <p:spPr>
          <a:xfrm flipH="1">
            <a:off x="2675275" y="4018775"/>
            <a:ext cx="704100" cy="393300"/>
          </a:xfrm>
          <a:prstGeom prst="rightArrow">
            <a:avLst>
              <a:gd name="adj1" fmla="val 50000"/>
              <a:gd name="adj2" fmla="val 67863"/>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67"/>
          <p:cNvSpPr txBox="1"/>
          <p:nvPr/>
        </p:nvSpPr>
        <p:spPr>
          <a:xfrm>
            <a:off x="518160" y="5986825"/>
            <a:ext cx="848400" cy="36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Filtered</a:t>
            </a:r>
            <a:endParaRPr sz="12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Reference</a:t>
            </a:r>
            <a:endParaRPr sz="1200" b="0" i="0" u="none" strike="noStrike" cap="none">
              <a:solidFill>
                <a:srgbClr val="000000"/>
              </a:solidFill>
              <a:latin typeface="Calibri"/>
              <a:ea typeface="Calibri"/>
              <a:cs typeface="Calibri"/>
              <a:sym typeface="Calibri"/>
            </a:endParaRPr>
          </a:p>
        </p:txBody>
      </p:sp>
      <p:sp>
        <p:nvSpPr>
          <p:cNvPr id="221" name="Google Shape;221;p67"/>
          <p:cNvSpPr txBox="1"/>
          <p:nvPr/>
        </p:nvSpPr>
        <p:spPr>
          <a:xfrm>
            <a:off x="518160" y="4046975"/>
            <a:ext cx="848400" cy="36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Filtered</a:t>
            </a:r>
            <a:endParaRPr sz="1200" b="0" i="0" u="none" strike="noStrike" cap="none">
              <a:solidFill>
                <a:srgbClr val="000000"/>
              </a:solidFill>
              <a:latin typeface="Calibri"/>
              <a:ea typeface="Calibri"/>
              <a:cs typeface="Calibri"/>
              <a:sym typeface="Calibri"/>
            </a:endParaRPr>
          </a:p>
        </p:txBody>
      </p:sp>
      <p:sp>
        <p:nvSpPr>
          <p:cNvPr id="222" name="Google Shape;222;p67"/>
          <p:cNvSpPr txBox="1"/>
          <p:nvPr/>
        </p:nvSpPr>
        <p:spPr>
          <a:xfrm>
            <a:off x="518160" y="2107125"/>
            <a:ext cx="848400" cy="36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Unfiltered</a:t>
            </a:r>
            <a:endParaRPr sz="1200" b="0" i="0" u="none" strike="noStrike" cap="none">
              <a:solidFill>
                <a:srgbClr val="000000"/>
              </a:solidFill>
              <a:latin typeface="Calibri"/>
              <a:ea typeface="Calibri"/>
              <a:cs typeface="Calibri"/>
              <a:sym typeface="Calibri"/>
            </a:endParaRPr>
          </a:p>
        </p:txBody>
      </p:sp>
      <p:sp>
        <p:nvSpPr>
          <p:cNvPr id="223" name="Google Shape;223;p67"/>
          <p:cNvSpPr txBox="1"/>
          <p:nvPr/>
        </p:nvSpPr>
        <p:spPr>
          <a:xfrm>
            <a:off x="636200" y="5233050"/>
            <a:ext cx="422700" cy="557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GSI</a:t>
            </a:r>
            <a:endParaRPr sz="1400" b="0" i="0" u="none" strike="noStrike" cap="none">
              <a:solidFill>
                <a:srgbClr val="000000"/>
              </a:solidFill>
              <a:latin typeface="Calibri"/>
              <a:ea typeface="Calibri"/>
              <a:cs typeface="Calibri"/>
              <a:sym typeface="Calibri"/>
            </a:endParaRPr>
          </a:p>
        </p:txBody>
      </p:sp>
      <p:sp>
        <p:nvSpPr>
          <p:cNvPr id="224" name="Google Shape;224;p67"/>
          <p:cNvSpPr txBox="1"/>
          <p:nvPr/>
        </p:nvSpPr>
        <p:spPr>
          <a:xfrm>
            <a:off x="586400" y="3266225"/>
            <a:ext cx="522300" cy="557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UFO</a:t>
            </a:r>
            <a:endParaRPr sz="1400" b="0" i="0" u="none" strike="noStrike" cap="none">
              <a:solidFill>
                <a:srgbClr val="000000"/>
              </a:solidFill>
              <a:latin typeface="Calibri"/>
              <a:ea typeface="Calibri"/>
              <a:cs typeface="Calibri"/>
              <a:sym typeface="Calibri"/>
            </a:endParaRPr>
          </a:p>
        </p:txBody>
      </p:sp>
      <p:sp>
        <p:nvSpPr>
          <p:cNvPr id="225" name="Google Shape;225;p67"/>
          <p:cNvSpPr txBox="1"/>
          <p:nvPr/>
        </p:nvSpPr>
        <p:spPr>
          <a:xfrm>
            <a:off x="3166175" y="4656575"/>
            <a:ext cx="5882700" cy="1756800"/>
          </a:xfrm>
          <a:prstGeom prst="rect">
            <a:avLst/>
          </a:prstGeom>
          <a:solidFill>
            <a:srgbClr val="FFF2CC"/>
          </a:solidFill>
          <a:ln>
            <a:noFill/>
          </a:ln>
        </p:spPr>
        <p:txBody>
          <a:bodyPr spcFirstLastPara="1" wrap="square" lIns="91425" tIns="91425" rIns="91425" bIns="91425" anchor="t" anchorCtr="0">
            <a:noAutofit/>
          </a:bodyPr>
          <a:lstStyle/>
          <a:p>
            <a:pPr marL="274320" marR="0" lvl="0" indent="-232407" algn="l" rtl="0">
              <a:lnSpc>
                <a:spcPct val="115000"/>
              </a:lnSpc>
              <a:spcBef>
                <a:spcPts val="0"/>
              </a:spcBef>
              <a:spcAft>
                <a:spcPts val="0"/>
              </a:spcAft>
              <a:buClr>
                <a:srgbClr val="000000"/>
              </a:buClr>
              <a:buSzPts val="1500"/>
              <a:buFont typeface="Calibri"/>
              <a:buChar char="■"/>
            </a:pPr>
            <a:r>
              <a:rPr lang="en-US" sz="1500" b="0" i="0" u="none" strike="noStrike" cap="none">
                <a:solidFill>
                  <a:srgbClr val="000000"/>
                </a:solidFill>
                <a:latin typeface="Calibri"/>
                <a:ea typeface="Calibri"/>
                <a:cs typeface="Calibri"/>
                <a:sym typeface="Calibri"/>
              </a:rPr>
              <a:t>Data filtering using combination of generic filters and obs functions</a:t>
            </a:r>
            <a:endParaRPr sz="1500" b="0" i="0" u="none" strike="noStrike" cap="none">
              <a:solidFill>
                <a:srgbClr val="000000"/>
              </a:solidFill>
              <a:latin typeface="Calibri"/>
              <a:ea typeface="Calibri"/>
              <a:cs typeface="Calibri"/>
              <a:sym typeface="Calibri"/>
            </a:endParaRPr>
          </a:p>
          <a:p>
            <a:pPr marL="274320" marR="0" lvl="0" indent="-232407" algn="l" rtl="0">
              <a:lnSpc>
                <a:spcPct val="115000"/>
              </a:lnSpc>
              <a:spcBef>
                <a:spcPts val="0"/>
              </a:spcBef>
              <a:spcAft>
                <a:spcPts val="0"/>
              </a:spcAft>
              <a:buClr>
                <a:srgbClr val="000000"/>
              </a:buClr>
              <a:buSzPts val="1500"/>
              <a:buFont typeface="Calibri"/>
              <a:buChar char="■"/>
            </a:pPr>
            <a:r>
              <a:rPr lang="en-US" sz="1500" b="0" i="0" u="none" strike="noStrike" cap="none">
                <a:solidFill>
                  <a:srgbClr val="000000"/>
                </a:solidFill>
                <a:latin typeface="Calibri"/>
                <a:ea typeface="Calibri"/>
                <a:cs typeface="Calibri"/>
                <a:sym typeface="Calibri"/>
              </a:rPr>
              <a:t>Parameters defined in GSI resource file (satinfo) for radiances are implemented in YAML</a:t>
            </a:r>
            <a:endParaRPr sz="1500" b="0" i="0" u="none" strike="noStrike" cap="none">
              <a:solidFill>
                <a:srgbClr val="000000"/>
              </a:solidFill>
              <a:latin typeface="Calibri"/>
              <a:ea typeface="Calibri"/>
              <a:cs typeface="Calibri"/>
              <a:sym typeface="Calibri"/>
            </a:endParaRPr>
          </a:p>
          <a:p>
            <a:pPr marL="274320" marR="0" lvl="0" indent="-232407" algn="l" rtl="0">
              <a:lnSpc>
                <a:spcPct val="115000"/>
              </a:lnSpc>
              <a:spcBef>
                <a:spcPts val="0"/>
              </a:spcBef>
              <a:spcAft>
                <a:spcPts val="0"/>
              </a:spcAft>
              <a:buClr>
                <a:srgbClr val="000000"/>
              </a:buClr>
              <a:buSzPts val="1500"/>
              <a:buFont typeface="Calibri"/>
              <a:buChar char="■"/>
            </a:pPr>
            <a:r>
              <a:rPr lang="en-US" sz="1500" b="0" i="0" u="none" strike="noStrike" cap="none">
                <a:solidFill>
                  <a:srgbClr val="000000"/>
                </a:solidFill>
                <a:latin typeface="Calibri"/>
                <a:ea typeface="Calibri"/>
                <a:cs typeface="Calibri"/>
                <a:sym typeface="Calibri"/>
              </a:rPr>
              <a:t>Each QC action implemented has an associated test in UFO</a:t>
            </a:r>
            <a:endParaRPr sz="1500" b="0" i="0" u="none" strike="noStrike" cap="none">
              <a:solidFill>
                <a:srgbClr val="000000"/>
              </a:solidFill>
              <a:latin typeface="Calibri"/>
              <a:ea typeface="Calibri"/>
              <a:cs typeface="Calibri"/>
              <a:sym typeface="Calibri"/>
            </a:endParaRPr>
          </a:p>
          <a:p>
            <a:pPr marL="274320" marR="0" lvl="0" indent="-232407" algn="l" rtl="0">
              <a:lnSpc>
                <a:spcPct val="115000"/>
              </a:lnSpc>
              <a:spcBef>
                <a:spcPts val="0"/>
              </a:spcBef>
              <a:spcAft>
                <a:spcPts val="0"/>
              </a:spcAft>
              <a:buClr>
                <a:srgbClr val="000000"/>
              </a:buClr>
              <a:buSzPts val="1500"/>
              <a:buFont typeface="Calibri"/>
              <a:buChar char="■"/>
            </a:pPr>
            <a:r>
              <a:rPr lang="en-US" sz="1500" b="0" i="0" u="none" strike="noStrike" cap="none">
                <a:solidFill>
                  <a:srgbClr val="000000"/>
                </a:solidFill>
                <a:latin typeface="Calibri"/>
                <a:ea typeface="Calibri"/>
                <a:cs typeface="Calibri"/>
                <a:sym typeface="Calibri"/>
              </a:rPr>
              <a:t>100% replication of GSI result in terms of error inflation, error bound adjustment, and number of observation passed QC filters</a:t>
            </a:r>
            <a:endParaRPr sz="15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pic>
        <p:nvPicPr>
          <p:cNvPr id="226" name="Google Shape;226;p67"/>
          <p:cNvPicPr preferRelativeResize="0"/>
          <p:nvPr/>
        </p:nvPicPr>
        <p:blipFill rotWithShape="1">
          <a:blip r:embed="rId6">
            <a:alphaModFix/>
          </a:blip>
          <a:srcRect/>
          <a:stretch/>
        </p:blipFill>
        <p:spPr>
          <a:xfrm>
            <a:off x="3323700" y="1235313"/>
            <a:ext cx="5765863" cy="3243298"/>
          </a:xfrm>
          <a:prstGeom prst="rect">
            <a:avLst/>
          </a:prstGeom>
          <a:noFill/>
          <a:ln>
            <a:noFill/>
          </a:ln>
        </p:spPr>
      </p:pic>
      <p:sp>
        <p:nvSpPr>
          <p:cNvPr id="228" name="Google Shape;228;p67"/>
          <p:cNvSpPr txBox="1">
            <a:spLocks noGrp="1"/>
          </p:cNvSpPr>
          <p:nvPr>
            <p:ph type="sldNum" idx="12"/>
          </p:nvPr>
        </p:nvSpPr>
        <p:spPr>
          <a:xfrm>
            <a:off x="6553200" y="6356353"/>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1738905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A69F-2998-CA47-A252-8FCD7DA738D6}"/>
              </a:ext>
            </a:extLst>
          </p:cNvPr>
          <p:cNvSpPr>
            <a:spLocks noGrp="1"/>
          </p:cNvSpPr>
          <p:nvPr>
            <p:ph type="title"/>
          </p:nvPr>
        </p:nvSpPr>
        <p:spPr/>
        <p:txBody>
          <a:bodyPr/>
          <a:lstStyle/>
          <a:p>
            <a:r>
              <a:rPr lang="en-US" dirty="0"/>
              <a:t>UFO Operators: GNSSRO</a:t>
            </a:r>
          </a:p>
        </p:txBody>
      </p:sp>
      <p:sp>
        <p:nvSpPr>
          <p:cNvPr id="3" name="Text Placeholder 2">
            <a:extLst>
              <a:ext uri="{FF2B5EF4-FFF2-40B4-BE49-F238E27FC236}">
                <a16:creationId xmlns:a16="http://schemas.microsoft.com/office/drawing/2014/main" id="{702A4EDE-463B-9B48-A9B8-7DEB152B275C}"/>
              </a:ext>
            </a:extLst>
          </p:cNvPr>
          <p:cNvSpPr>
            <a:spLocks noGrp="1"/>
          </p:cNvSpPr>
          <p:nvPr>
            <p:ph type="body" idx="1"/>
          </p:nvPr>
        </p:nvSpPr>
        <p:spPr>
          <a:xfrm>
            <a:off x="307492" y="1444142"/>
            <a:ext cx="8558100" cy="3916997"/>
          </a:xfrm>
        </p:spPr>
        <p:txBody>
          <a:bodyPr>
            <a:normAutofit/>
          </a:bodyPr>
          <a:lstStyle/>
          <a:p>
            <a:pPr marL="482600" lvl="1" indent="0">
              <a:buSzPct val="100000"/>
              <a:buNone/>
            </a:pPr>
            <a:endParaRPr lang="en-US" sz="1400" dirty="0"/>
          </a:p>
          <a:p>
            <a:endParaRPr lang="en-US" sz="1800" dirty="0"/>
          </a:p>
        </p:txBody>
      </p:sp>
      <p:sp>
        <p:nvSpPr>
          <p:cNvPr id="4" name="Slide Number Placeholder 3">
            <a:extLst>
              <a:ext uri="{FF2B5EF4-FFF2-40B4-BE49-F238E27FC236}">
                <a16:creationId xmlns:a16="http://schemas.microsoft.com/office/drawing/2014/main" id="{AA5B95F6-CFB6-C049-871C-C137E0BB11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7" name="TextBox 6">
            <a:extLst>
              <a:ext uri="{FF2B5EF4-FFF2-40B4-BE49-F238E27FC236}">
                <a16:creationId xmlns:a16="http://schemas.microsoft.com/office/drawing/2014/main" id="{E5EDFAF0-006C-A348-AE4E-C236C9A3FD85}"/>
              </a:ext>
            </a:extLst>
          </p:cNvPr>
          <p:cNvSpPr txBox="1"/>
          <p:nvPr/>
        </p:nvSpPr>
        <p:spPr>
          <a:xfrm>
            <a:off x="713983" y="1293830"/>
            <a:ext cx="7202465" cy="5047536"/>
          </a:xfrm>
          <a:prstGeom prst="rect">
            <a:avLst/>
          </a:prstGeom>
          <a:noFill/>
        </p:spPr>
        <p:txBody>
          <a:bodyPr wrap="square" rtlCol="0">
            <a:spAutoFit/>
          </a:bodyPr>
          <a:lstStyle/>
          <a:p>
            <a:r>
              <a:rPr lang="en-US" dirty="0"/>
              <a:t>Multiple operators are available for GNSSRO in UFO. The following was tested for FV3 background:</a:t>
            </a:r>
          </a:p>
          <a:p>
            <a:pPr lvl="1"/>
            <a:endParaRPr lang="en-US" dirty="0"/>
          </a:p>
          <a:p>
            <a:pPr lvl="1"/>
            <a:r>
              <a:rPr lang="en-US" dirty="0" err="1"/>
              <a:t>GnssroRef</a:t>
            </a:r>
            <a:r>
              <a:rPr lang="en-US" dirty="0"/>
              <a:t> (</a:t>
            </a:r>
            <a:r>
              <a:rPr lang="en-US" dirty="0" err="1"/>
              <a:t>ufo</a:t>
            </a:r>
            <a:r>
              <a:rPr lang="en-US" dirty="0"/>
              <a:t>/</a:t>
            </a:r>
            <a:r>
              <a:rPr lang="en-US" dirty="0" err="1"/>
              <a:t>src</a:t>
            </a:r>
            <a:r>
              <a:rPr lang="en-US" dirty="0"/>
              <a:t>/</a:t>
            </a:r>
            <a:r>
              <a:rPr lang="en-US" dirty="0" err="1"/>
              <a:t>ufo</a:t>
            </a:r>
            <a:r>
              <a:rPr lang="en-US" dirty="0"/>
              <a:t>/</a:t>
            </a:r>
            <a:r>
              <a:rPr lang="en-US" dirty="0" err="1"/>
              <a:t>gnssro</a:t>
            </a:r>
            <a:r>
              <a:rPr lang="en-US" dirty="0"/>
              <a:t>/Ref): </a:t>
            </a:r>
          </a:p>
          <a:p>
            <a:pPr marL="285750" lvl="3" indent="-285750">
              <a:buFont typeface="Arial" panose="020B0604020202020204" pitchFamily="34" charset="0"/>
              <a:buChar char="•"/>
            </a:pPr>
            <a:r>
              <a:rPr lang="en-US" dirty="0"/>
              <a:t>operator for refractivity</a:t>
            </a:r>
          </a:p>
          <a:p>
            <a:pPr marL="285750" lvl="3" indent="-285750">
              <a:buFont typeface="Arial" panose="020B0604020202020204" pitchFamily="34" charset="0"/>
              <a:buChar char="•"/>
            </a:pPr>
            <a:r>
              <a:rPr lang="en-US" dirty="0" err="1"/>
              <a:t>gnssroref.yaml</a:t>
            </a:r>
            <a:endParaRPr lang="en-US" dirty="0"/>
          </a:p>
          <a:p>
            <a:pPr marL="285750" lvl="3" indent="-285750">
              <a:buFont typeface="Arial" panose="020B0604020202020204" pitchFamily="34" charset="0"/>
              <a:buChar char="•"/>
            </a:pPr>
            <a:endParaRPr lang="en-US" dirty="0"/>
          </a:p>
          <a:p>
            <a:pPr marL="285750" lvl="3" indent="-285750">
              <a:buFont typeface="Arial" panose="020B0604020202020204" pitchFamily="34" charset="0"/>
              <a:buChar char="•"/>
            </a:pPr>
            <a:endParaRPr lang="en-US" dirty="0"/>
          </a:p>
          <a:p>
            <a:pPr lvl="1"/>
            <a:r>
              <a:rPr lang="en-US" dirty="0" err="1"/>
              <a:t>GnssroBndNBAM</a:t>
            </a:r>
            <a:r>
              <a:rPr lang="en-US" dirty="0"/>
              <a:t> (</a:t>
            </a:r>
            <a:r>
              <a:rPr lang="en-US" dirty="0" err="1"/>
              <a:t>ufo</a:t>
            </a:r>
            <a:r>
              <a:rPr lang="en-US" dirty="0"/>
              <a:t>/</a:t>
            </a:r>
            <a:r>
              <a:rPr lang="en-US" dirty="0" err="1"/>
              <a:t>src</a:t>
            </a:r>
            <a:r>
              <a:rPr lang="en-US" dirty="0"/>
              <a:t>/</a:t>
            </a:r>
            <a:r>
              <a:rPr lang="en-US" dirty="0" err="1"/>
              <a:t>ufo</a:t>
            </a:r>
            <a:r>
              <a:rPr lang="en-US" dirty="0"/>
              <a:t>/</a:t>
            </a:r>
            <a:r>
              <a:rPr lang="en-US" dirty="0" err="1"/>
              <a:t>gnssro</a:t>
            </a:r>
            <a:r>
              <a:rPr lang="en-US" dirty="0"/>
              <a:t>/</a:t>
            </a:r>
            <a:r>
              <a:rPr lang="en-US" dirty="0" err="1"/>
              <a:t>BndNBAM</a:t>
            </a:r>
            <a:r>
              <a:rPr lang="en-US" dirty="0"/>
              <a:t>): </a:t>
            </a:r>
          </a:p>
          <a:p>
            <a:pPr marL="285750" lvl="1" indent="-285750">
              <a:buFont typeface="Arial" panose="020B0604020202020204" pitchFamily="34" charset="0"/>
              <a:buChar char="•"/>
            </a:pPr>
            <a:r>
              <a:rPr lang="en-US" dirty="0"/>
              <a:t>1D bending angle operator</a:t>
            </a:r>
          </a:p>
          <a:p>
            <a:pPr marL="285750" lvl="1" indent="-285750">
              <a:buFont typeface="Arial" panose="020B0604020202020204" pitchFamily="34" charset="0"/>
              <a:buChar char="•"/>
            </a:pPr>
            <a:r>
              <a:rPr lang="en-US" dirty="0" err="1"/>
              <a:t>GnssroBnd_gfs.yaml</a:t>
            </a:r>
            <a:endParaRPr lang="en-US" dirty="0"/>
          </a:p>
          <a:p>
            <a:pPr marL="285750" lvl="1" indent="-285750">
              <a:buFont typeface="Arial" panose="020B0604020202020204" pitchFamily="34" charset="0"/>
              <a:buChar char="•"/>
            </a:pPr>
            <a:endParaRPr lang="en-US" dirty="0"/>
          </a:p>
          <a:p>
            <a:pPr lvl="1"/>
            <a:r>
              <a:rPr lang="en-US" dirty="0"/>
              <a:t>GnssroBndROPP1D (</a:t>
            </a:r>
            <a:r>
              <a:rPr lang="en-US" dirty="0" err="1"/>
              <a:t>uf</a:t>
            </a:r>
            <a:r>
              <a:rPr lang="en-US" dirty="0"/>
              <a:t>/</a:t>
            </a:r>
            <a:r>
              <a:rPr lang="en-US" dirty="0" err="1"/>
              <a:t>src</a:t>
            </a:r>
            <a:r>
              <a:rPr lang="en-US" dirty="0"/>
              <a:t>/</a:t>
            </a:r>
            <a:r>
              <a:rPr lang="en-US" dirty="0" err="1"/>
              <a:t>ufo</a:t>
            </a:r>
            <a:r>
              <a:rPr lang="en-US" dirty="0"/>
              <a:t>/</a:t>
            </a:r>
            <a:r>
              <a:rPr lang="en-US" dirty="0" err="1"/>
              <a:t>gnssro</a:t>
            </a:r>
            <a:r>
              <a:rPr lang="en-US" dirty="0"/>
              <a:t>/BndROPP1D): </a:t>
            </a:r>
          </a:p>
          <a:p>
            <a:pPr marL="285750" lvl="1" indent="-285750">
              <a:buFont typeface="Arial" panose="020B0604020202020204" pitchFamily="34" charset="0"/>
              <a:buChar char="•"/>
            </a:pPr>
            <a:r>
              <a:rPr lang="en-US" dirty="0"/>
              <a:t>1D bending angle operator following ROPP package managed by ROMSAF. Only available to ROPP registered users. </a:t>
            </a:r>
          </a:p>
          <a:p>
            <a:pPr marL="285750" lvl="1" indent="-285750">
              <a:buFont typeface="Arial" panose="020B0604020202020204" pitchFamily="34" charset="0"/>
              <a:buChar char="•"/>
            </a:pPr>
            <a:r>
              <a:rPr lang="en-US" dirty="0" err="1"/>
              <a:t>GnssroBnd_nrt.yaml</a:t>
            </a:r>
            <a:endParaRPr lang="en-US" dirty="0"/>
          </a:p>
          <a:p>
            <a:pPr marL="285750" lvl="1" indent="-285750">
              <a:buFont typeface="Arial" panose="020B0604020202020204" pitchFamily="34" charset="0"/>
              <a:buChar char="•"/>
            </a:pPr>
            <a:endParaRPr lang="en-US" dirty="0"/>
          </a:p>
          <a:p>
            <a:pPr lvl="1"/>
            <a:r>
              <a:rPr lang="en-US" dirty="0"/>
              <a:t>GnssroBndROPP2D (</a:t>
            </a:r>
            <a:r>
              <a:rPr lang="en-US" dirty="0" err="1"/>
              <a:t>uf</a:t>
            </a:r>
            <a:r>
              <a:rPr lang="en-US" dirty="0"/>
              <a:t>/</a:t>
            </a:r>
            <a:r>
              <a:rPr lang="en-US" dirty="0" err="1"/>
              <a:t>src</a:t>
            </a:r>
            <a:r>
              <a:rPr lang="en-US" dirty="0"/>
              <a:t>/</a:t>
            </a:r>
            <a:r>
              <a:rPr lang="en-US" dirty="0" err="1"/>
              <a:t>ufo</a:t>
            </a:r>
            <a:r>
              <a:rPr lang="en-US" dirty="0"/>
              <a:t>/</a:t>
            </a:r>
            <a:r>
              <a:rPr lang="en-US" dirty="0" err="1"/>
              <a:t>gnssro</a:t>
            </a:r>
            <a:r>
              <a:rPr lang="en-US" dirty="0"/>
              <a:t>/BndROPP2D): </a:t>
            </a:r>
          </a:p>
          <a:p>
            <a:pPr marL="285750" lvl="1" indent="-285750">
              <a:buFont typeface="Arial" panose="020B0604020202020204" pitchFamily="34" charset="0"/>
              <a:buChar char="•"/>
            </a:pPr>
            <a:r>
              <a:rPr lang="en-US" dirty="0"/>
              <a:t>2D ray-tracing operator for bending angle from ROPP. Only available to ROPP registered users. </a:t>
            </a:r>
          </a:p>
          <a:p>
            <a:pPr marL="285750" lvl="1" indent="-285750">
              <a:buFont typeface="Arial" panose="020B0604020202020204" pitchFamily="34" charset="0"/>
              <a:buChar char="•"/>
            </a:pPr>
            <a:r>
              <a:rPr lang="en-US" dirty="0" err="1"/>
              <a:t>GnssroBnd_nrt.yaml</a:t>
            </a:r>
            <a:endParaRPr lang="en-US" dirty="0"/>
          </a:p>
          <a:p>
            <a:pPr marL="2857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93030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7AA4-2789-6C40-B980-019E66CAC06E}"/>
              </a:ext>
            </a:extLst>
          </p:cNvPr>
          <p:cNvSpPr>
            <a:spLocks noGrp="1"/>
          </p:cNvSpPr>
          <p:nvPr>
            <p:ph type="title"/>
          </p:nvPr>
        </p:nvSpPr>
        <p:spPr>
          <a:xfrm>
            <a:off x="628650" y="83711"/>
            <a:ext cx="7886700" cy="820200"/>
          </a:xfrm>
        </p:spPr>
        <p:txBody>
          <a:bodyPr/>
          <a:lstStyle/>
          <a:p>
            <a:pPr algn="l"/>
            <a:r>
              <a:rPr lang="en-US" sz="3600" b="1" dirty="0" err="1">
                <a:solidFill>
                  <a:schemeClr val="bg1"/>
                </a:solidFill>
              </a:rPr>
              <a:t>Obs</a:t>
            </a:r>
            <a:r>
              <a:rPr lang="en-US" sz="3600" b="1" dirty="0">
                <a:solidFill>
                  <a:schemeClr val="bg1"/>
                </a:solidFill>
              </a:rPr>
              <a:t> </a:t>
            </a:r>
            <a:r>
              <a:rPr lang="en-US" sz="3600" b="1" dirty="0" err="1">
                <a:solidFill>
                  <a:schemeClr val="bg1"/>
                </a:solidFill>
              </a:rPr>
              <a:t>Monitoringc</a:t>
            </a:r>
            <a:endParaRPr lang="en-US" sz="3600" b="1" dirty="0">
              <a:solidFill>
                <a:schemeClr val="bg1"/>
              </a:solidFill>
            </a:endParaRPr>
          </a:p>
        </p:txBody>
      </p:sp>
      <p:sp>
        <p:nvSpPr>
          <p:cNvPr id="3" name="Slide Number Placeholder 2">
            <a:extLst>
              <a:ext uri="{FF2B5EF4-FFF2-40B4-BE49-F238E27FC236}">
                <a16:creationId xmlns:a16="http://schemas.microsoft.com/office/drawing/2014/main" id="{6F7EC152-C2B4-3E4B-A292-0F03F0A094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6" name="Oval 5">
            <a:extLst>
              <a:ext uri="{FF2B5EF4-FFF2-40B4-BE49-F238E27FC236}">
                <a16:creationId xmlns:a16="http://schemas.microsoft.com/office/drawing/2014/main" id="{7DBCCC6C-C47F-EF4F-9777-DE9E97B32BCC}"/>
              </a:ext>
            </a:extLst>
          </p:cNvPr>
          <p:cNvSpPr/>
          <p:nvPr/>
        </p:nvSpPr>
        <p:spPr>
          <a:xfrm>
            <a:off x="4572000" y="4292779"/>
            <a:ext cx="1480009" cy="4807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B1D336B-CF2C-5C4E-9EB5-14F327B15A36}"/>
              </a:ext>
            </a:extLst>
          </p:cNvPr>
          <p:cNvGrpSpPr/>
          <p:nvPr/>
        </p:nvGrpSpPr>
        <p:grpSpPr>
          <a:xfrm>
            <a:off x="4094452" y="162176"/>
            <a:ext cx="4912516" cy="6480928"/>
            <a:chOff x="4094452" y="162176"/>
            <a:chExt cx="4912516" cy="6480928"/>
          </a:xfrm>
        </p:grpSpPr>
        <p:pic>
          <p:nvPicPr>
            <p:cNvPr id="10" name="Picture 9">
              <a:extLst>
                <a:ext uri="{FF2B5EF4-FFF2-40B4-BE49-F238E27FC236}">
                  <a16:creationId xmlns:a16="http://schemas.microsoft.com/office/drawing/2014/main" id="{DADD9687-8A5F-F147-BF3B-295BE0105CED}"/>
                </a:ext>
              </a:extLst>
            </p:cNvPr>
            <p:cNvPicPr>
              <a:picLocks noChangeAspect="1"/>
            </p:cNvPicPr>
            <p:nvPr/>
          </p:nvPicPr>
          <p:blipFill>
            <a:blip r:embed="rId2"/>
            <a:stretch>
              <a:fillRect/>
            </a:stretch>
          </p:blipFill>
          <p:spPr>
            <a:xfrm>
              <a:off x="4094452" y="162176"/>
              <a:ext cx="4912516" cy="6480928"/>
            </a:xfrm>
            <a:prstGeom prst="rect">
              <a:avLst/>
            </a:prstGeom>
          </p:spPr>
        </p:pic>
        <p:sp>
          <p:nvSpPr>
            <p:cNvPr id="11" name="Oval 10">
              <a:extLst>
                <a:ext uri="{FF2B5EF4-FFF2-40B4-BE49-F238E27FC236}">
                  <a16:creationId xmlns:a16="http://schemas.microsoft.com/office/drawing/2014/main" id="{472523C7-39F3-EE49-B0FA-3A8812178505}"/>
                </a:ext>
              </a:extLst>
            </p:cNvPr>
            <p:cNvSpPr/>
            <p:nvPr/>
          </p:nvSpPr>
          <p:spPr>
            <a:xfrm>
              <a:off x="4703975" y="179109"/>
              <a:ext cx="1480009" cy="4807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110BB9-CE62-764A-85C2-BA086D5B8CC7}"/>
                </a:ext>
              </a:extLst>
            </p:cNvPr>
            <p:cNvSpPr/>
            <p:nvPr/>
          </p:nvSpPr>
          <p:spPr>
            <a:xfrm>
              <a:off x="4586542" y="4300194"/>
              <a:ext cx="1480009" cy="4807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9B9BAA3-D4C3-A24F-9D01-1A987C03ED4D}"/>
              </a:ext>
            </a:extLst>
          </p:cNvPr>
          <p:cNvPicPr>
            <a:picLocks noChangeAspect="1"/>
          </p:cNvPicPr>
          <p:nvPr/>
        </p:nvPicPr>
        <p:blipFill>
          <a:blip r:embed="rId3"/>
          <a:stretch>
            <a:fillRect/>
          </a:stretch>
        </p:blipFill>
        <p:spPr>
          <a:xfrm>
            <a:off x="74582" y="1385740"/>
            <a:ext cx="6069198" cy="4689835"/>
          </a:xfrm>
          <a:prstGeom prst="rect">
            <a:avLst/>
          </a:prstGeom>
        </p:spPr>
      </p:pic>
    </p:spTree>
    <p:extLst>
      <p:ext uri="{BB962C8B-B14F-4D97-AF65-F5344CB8AC3E}">
        <p14:creationId xmlns:p14="http://schemas.microsoft.com/office/powerpoint/2010/main" val="222515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571" name="Text Box 11">
                <a:extLst>
                  <a:ext uri="{FF2B5EF4-FFF2-40B4-BE49-F238E27FC236}">
                    <a16:creationId xmlns:a16="http://schemas.microsoft.com/office/drawing/2014/main" id="{E6BAD140-9D7A-6F47-B3CE-BC1158B43182}"/>
                  </a:ext>
                </a:extLst>
              </p:cNvPr>
              <p:cNvSpPr txBox="1">
                <a:spLocks noChangeArrowheads="1"/>
              </p:cNvSpPr>
              <p:nvPr/>
            </p:nvSpPr>
            <p:spPr bwMode="auto">
              <a:xfrm>
                <a:off x="819410" y="4492515"/>
                <a:ext cx="7259878" cy="954107"/>
              </a:xfrm>
              <a:prstGeom prst="rect">
                <a:avLst/>
              </a:prstGeom>
              <a:noFill/>
              <a:ln>
                <a:noFill/>
              </a:ln>
              <a:effectLst/>
              <a:extLst>
                <a:ext uri="{909E8E84-426E-40DD-AFC4-6F175D3DCCD1}">
                  <a14:hiddenFill>
                    <a:solidFill>
                      <a:srgbClr val="CCECFF"/>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177800" indent="-1778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spcBef>
                    <a:spcPct val="50000"/>
                  </a:spcBef>
                </a:pPr>
                <a14:m>
                  <m:oMath xmlns:m="http://schemas.openxmlformats.org/officeDocument/2006/math">
                    <m:r>
                      <a:rPr kumimoji="1" lang="en-US" altLang="zh-CN" sz="1600" b="0" i="1" smtClean="0">
                        <a:latin typeface="Cambria Math" panose="02040503050406030204" pitchFamily="18" charset="0"/>
                        <a:ea typeface="宋体" panose="02010600030101010101" pitchFamily="2" charset="-122"/>
                      </a:rPr>
                      <m:t>𝑎</m:t>
                    </m:r>
                  </m:oMath>
                </a14:m>
                <a:r>
                  <a:rPr kumimoji="1" lang="en-US" altLang="zh-CN" sz="1600" dirty="0">
                    <a:latin typeface="+mj-lt"/>
                    <a:ea typeface="宋体" panose="02010600030101010101" pitchFamily="2" charset="-122"/>
                  </a:rPr>
                  <a:t> is the impact parameter: </a:t>
                </a:r>
                <a:r>
                  <a:rPr lang="en-US" altLang="zh-CN" sz="1600" dirty="0">
                    <a:latin typeface="+mj-lt"/>
                    <a:ea typeface="宋体" panose="02010600030101010101" pitchFamily="2" charset="-122"/>
                  </a:rPr>
                  <a:t>The perpendicular distance from the center of the Earth to the ray path incident to the atmosphere. </a:t>
                </a:r>
              </a:p>
              <a:p>
                <a:pPr>
                  <a:spcBef>
                    <a:spcPct val="50000"/>
                  </a:spcBef>
                </a:pPr>
                <a:r>
                  <a:rPr kumimoji="1" lang="en-US" altLang="zh-CN" sz="1600" dirty="0">
                    <a:latin typeface="+mj-lt"/>
                    <a:ea typeface="宋体" panose="02010600030101010101" pitchFamily="2" charset="-122"/>
                  </a:rPr>
                  <a:t>The refractivity (</a:t>
                </a:r>
                <a:r>
                  <a:rPr kumimoji="1" lang="en-US" altLang="zh-CN" sz="1600" i="1" dirty="0">
                    <a:latin typeface="+mj-lt"/>
                    <a:ea typeface="宋体" panose="02010600030101010101" pitchFamily="2" charset="-122"/>
                  </a:rPr>
                  <a:t>N</a:t>
                </a:r>
                <a:r>
                  <a:rPr kumimoji="1" lang="en-US" altLang="zh-CN" sz="1600" dirty="0">
                    <a:latin typeface="+mj-lt"/>
                    <a:ea typeface="宋体" panose="02010600030101010101" pitchFamily="2" charset="-122"/>
                  </a:rPr>
                  <a:t>) and index of refractivity (</a:t>
                </a:r>
                <a:r>
                  <a:rPr kumimoji="1" lang="en-US" altLang="zh-CN" sz="1600" i="1" dirty="0">
                    <a:latin typeface="+mj-lt"/>
                    <a:ea typeface="宋体" panose="02010600030101010101" pitchFamily="2" charset="-122"/>
                  </a:rPr>
                  <a:t>n</a:t>
                </a:r>
                <a:r>
                  <a:rPr kumimoji="1" lang="en-US" altLang="zh-CN" sz="1600" dirty="0">
                    <a:latin typeface="+mj-lt"/>
                    <a:ea typeface="宋体" panose="02010600030101010101" pitchFamily="2" charset="-122"/>
                  </a:rPr>
                  <a:t>) are related by</a:t>
                </a:r>
                <a:endParaRPr kumimoji="1" lang="en-US" altLang="zh-CN" sz="1600" i="1" dirty="0">
                  <a:latin typeface="+mj-lt"/>
                  <a:ea typeface="宋体" panose="02010600030101010101" pitchFamily="2" charset="-122"/>
                </a:endParaRPr>
              </a:p>
            </p:txBody>
          </p:sp>
        </mc:Choice>
        <mc:Fallback xmlns="">
          <p:sp>
            <p:nvSpPr>
              <p:cNvPr id="66571" name="Text Box 11">
                <a:extLst>
                  <a:ext uri="{FF2B5EF4-FFF2-40B4-BE49-F238E27FC236}">
                    <a16:creationId xmlns:a16="http://schemas.microsoft.com/office/drawing/2014/main" id="{E6BAD140-9D7A-6F47-B3CE-BC1158B43182}"/>
                  </a:ext>
                </a:extLst>
              </p:cNvPr>
              <p:cNvSpPr txBox="1">
                <a:spLocks noRot="1" noChangeAspect="1" noMove="1" noResize="1" noEditPoints="1" noAdjustHandles="1" noChangeArrowheads="1" noChangeShapeType="1" noTextEdit="1"/>
              </p:cNvSpPr>
              <p:nvPr/>
            </p:nvSpPr>
            <p:spPr bwMode="auto">
              <a:xfrm>
                <a:off x="819410" y="4492515"/>
                <a:ext cx="7259878" cy="954107"/>
              </a:xfrm>
              <a:prstGeom prst="rect">
                <a:avLst/>
              </a:prstGeom>
              <a:blipFill>
                <a:blip r:embed="rId4"/>
                <a:stretch>
                  <a:fillRect l="-524" t="-1316" b="-6579"/>
                </a:stretch>
              </a:blip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66572" name="Text Box 12">
            <a:extLst>
              <a:ext uri="{FF2B5EF4-FFF2-40B4-BE49-F238E27FC236}">
                <a16:creationId xmlns:a16="http://schemas.microsoft.com/office/drawing/2014/main" id="{CD0F2B06-5985-2D41-90FB-3A4A9860019E}"/>
              </a:ext>
            </a:extLst>
          </p:cNvPr>
          <p:cNvSpPr txBox="1">
            <a:spLocks noChangeArrowheads="1"/>
          </p:cNvSpPr>
          <p:nvPr/>
        </p:nvSpPr>
        <p:spPr bwMode="auto">
          <a:xfrm>
            <a:off x="762000" y="1447800"/>
            <a:ext cx="7391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kumimoji="1" lang="zh-CN" altLang="en-US" sz="1800" dirty="0">
                <a:solidFill>
                  <a:schemeClr val="tx1"/>
                </a:solidFill>
                <a:ea typeface="宋体" panose="02010600030101010101" pitchFamily="2" charset="-122"/>
              </a:rPr>
              <a:t> </a:t>
            </a:r>
            <a:r>
              <a:rPr kumimoji="1" lang="en-US" altLang="zh-CN" sz="1800" dirty="0">
                <a:solidFill>
                  <a:schemeClr val="tx1"/>
                </a:solidFill>
                <a:ea typeface="宋体" panose="02010600030101010101" pitchFamily="2" charset="-122"/>
              </a:rPr>
              <a:t>Refractivity (N)</a:t>
            </a:r>
          </a:p>
        </p:txBody>
      </p:sp>
      <p:graphicFrame>
        <p:nvGraphicFramePr>
          <p:cNvPr id="66577" name="Object 17">
            <a:extLst>
              <a:ext uri="{FF2B5EF4-FFF2-40B4-BE49-F238E27FC236}">
                <a16:creationId xmlns:a16="http://schemas.microsoft.com/office/drawing/2014/main" id="{18988F91-16DA-D94C-9608-B09EB2C836F2}"/>
              </a:ext>
            </a:extLst>
          </p:cNvPr>
          <p:cNvGraphicFramePr>
            <a:graphicFrameLocks noChangeAspect="1"/>
          </p:cNvGraphicFramePr>
          <p:nvPr>
            <p:extLst>
              <p:ext uri="{D42A27DB-BD31-4B8C-83A1-F6EECF244321}">
                <p14:modId xmlns:p14="http://schemas.microsoft.com/office/powerpoint/2010/main" val="663486882"/>
              </p:ext>
            </p:extLst>
          </p:nvPr>
        </p:nvGraphicFramePr>
        <p:xfrm>
          <a:off x="6414838" y="5108550"/>
          <a:ext cx="1455107" cy="335887"/>
        </p:xfrm>
        <a:graphic>
          <a:graphicData uri="http://schemas.openxmlformats.org/presentationml/2006/ole">
            <mc:AlternateContent xmlns:mc="http://schemas.openxmlformats.org/markup-compatibility/2006">
              <mc:Choice xmlns:v="urn:schemas-microsoft-com:vml" Requires="v">
                <p:oleObj spid="_x0000_s4163" name="Equation" r:id="rId5" imgW="22821900" imgH="5270500" progId="Equation.3">
                  <p:embed/>
                </p:oleObj>
              </mc:Choice>
              <mc:Fallback>
                <p:oleObj name="Equation" r:id="rId5" imgW="22821900" imgH="5270500" progId="Equation.3">
                  <p:embed/>
                  <p:pic>
                    <p:nvPicPr>
                      <p:cNvPr id="66577" name="Object 17">
                        <a:extLst>
                          <a:ext uri="{FF2B5EF4-FFF2-40B4-BE49-F238E27FC236}">
                            <a16:creationId xmlns:a16="http://schemas.microsoft.com/office/drawing/2014/main" id="{18988F91-16DA-D94C-9608-B09EB2C83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4838" y="5108550"/>
                        <a:ext cx="1455107" cy="335887"/>
                      </a:xfrm>
                      <a:prstGeom prst="rect">
                        <a:avLst/>
                      </a:prstGeom>
                      <a:noFill/>
                      <a:ln>
                        <a:noFill/>
                      </a:ln>
                      <a:effectLst/>
                    </p:spPr>
                  </p:pic>
                </p:oleObj>
              </mc:Fallback>
            </mc:AlternateContent>
          </a:graphicData>
        </a:graphic>
      </p:graphicFrame>
      <p:sp>
        <p:nvSpPr>
          <p:cNvPr id="66578" name="Rectangle 18">
            <a:extLst>
              <a:ext uri="{FF2B5EF4-FFF2-40B4-BE49-F238E27FC236}">
                <a16:creationId xmlns:a16="http://schemas.microsoft.com/office/drawing/2014/main" id="{E1F82915-68CE-2043-A9D2-3F7283D07603}"/>
              </a:ext>
            </a:extLst>
          </p:cNvPr>
          <p:cNvSpPr>
            <a:spLocks noChangeArrowheads="1"/>
          </p:cNvSpPr>
          <p:nvPr/>
        </p:nvSpPr>
        <p:spPr bwMode="auto">
          <a:xfrm>
            <a:off x="557408" y="207963"/>
            <a:ext cx="594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3600">
                <a:solidFill>
                  <a:srgbClr val="000000"/>
                </a:solidFill>
                <a:latin typeface="Garamond" panose="02020404030301010803" pitchFamily="18" charset="0"/>
              </a:defRPr>
            </a:lvl1pPr>
            <a:lvl2pPr algn="l">
              <a:defRPr sz="3600">
                <a:solidFill>
                  <a:srgbClr val="000000"/>
                </a:solidFill>
                <a:latin typeface="Garamond" panose="02020404030301010803" pitchFamily="18" charset="0"/>
              </a:defRPr>
            </a:lvl2pPr>
            <a:lvl3pPr algn="l">
              <a:defRPr sz="3600">
                <a:solidFill>
                  <a:srgbClr val="000000"/>
                </a:solidFill>
                <a:latin typeface="Garamond" panose="02020404030301010803" pitchFamily="18" charset="0"/>
              </a:defRPr>
            </a:lvl3pPr>
            <a:lvl4pPr algn="l">
              <a:defRPr sz="3600">
                <a:solidFill>
                  <a:srgbClr val="000000"/>
                </a:solidFill>
                <a:latin typeface="Garamond" panose="02020404030301010803" pitchFamily="18" charset="0"/>
              </a:defRPr>
            </a:lvl4pPr>
            <a:lvl5pPr algn="l">
              <a:defRPr sz="3600">
                <a:solidFill>
                  <a:srgbClr val="000000"/>
                </a:solidFill>
                <a:latin typeface="Garamond" panose="02020404030301010803" pitchFamily="18" charset="0"/>
              </a:defRPr>
            </a:lvl5pPr>
            <a:lvl6pPr marL="457200" fontAlgn="base">
              <a:spcBef>
                <a:spcPct val="0"/>
              </a:spcBef>
              <a:spcAft>
                <a:spcPct val="0"/>
              </a:spcAft>
              <a:defRPr sz="3600">
                <a:solidFill>
                  <a:srgbClr val="000000"/>
                </a:solidFill>
                <a:latin typeface="Garamond" panose="02020404030301010803" pitchFamily="18" charset="0"/>
              </a:defRPr>
            </a:lvl6pPr>
            <a:lvl7pPr marL="914400" fontAlgn="base">
              <a:spcBef>
                <a:spcPct val="0"/>
              </a:spcBef>
              <a:spcAft>
                <a:spcPct val="0"/>
              </a:spcAft>
              <a:defRPr sz="3600">
                <a:solidFill>
                  <a:srgbClr val="000000"/>
                </a:solidFill>
                <a:latin typeface="Garamond" panose="02020404030301010803" pitchFamily="18" charset="0"/>
              </a:defRPr>
            </a:lvl7pPr>
            <a:lvl8pPr marL="1371600" fontAlgn="base">
              <a:spcBef>
                <a:spcPct val="0"/>
              </a:spcBef>
              <a:spcAft>
                <a:spcPct val="0"/>
              </a:spcAft>
              <a:defRPr sz="3600">
                <a:solidFill>
                  <a:srgbClr val="000000"/>
                </a:solidFill>
                <a:latin typeface="Garamond" panose="02020404030301010803" pitchFamily="18" charset="0"/>
              </a:defRPr>
            </a:lvl8pPr>
            <a:lvl9pPr marL="1828800" fontAlgn="base">
              <a:spcBef>
                <a:spcPct val="0"/>
              </a:spcBef>
              <a:spcAft>
                <a:spcPct val="0"/>
              </a:spcAft>
              <a:defRPr sz="3600">
                <a:solidFill>
                  <a:srgbClr val="000000"/>
                </a:solidFill>
                <a:latin typeface="Garamond" panose="02020404030301010803" pitchFamily="18" charset="0"/>
              </a:defRPr>
            </a:lvl9pPr>
          </a:lstStyle>
          <a:p>
            <a:r>
              <a:rPr lang="en-US" altLang="zh-CN" b="1" dirty="0">
                <a:solidFill>
                  <a:schemeClr val="bg1"/>
                </a:solidFill>
                <a:latin typeface="Calibri" panose="020F0502020204030204" pitchFamily="34" charset="0"/>
                <a:ea typeface="宋体" panose="02010600030101010101" pitchFamily="2" charset="-122"/>
                <a:cs typeface="Calibri" panose="020F0502020204030204" pitchFamily="34" charset="0"/>
              </a:rPr>
              <a:t>GNSSRO 1D Operators</a:t>
            </a:r>
          </a:p>
        </p:txBody>
      </p:sp>
      <mc:AlternateContent xmlns:mc="http://schemas.openxmlformats.org/markup-compatibility/2006" xmlns:a14="http://schemas.microsoft.com/office/drawing/2010/main">
        <mc:Choice Requires="a14">
          <p:sp>
            <p:nvSpPr>
              <p:cNvPr id="66581" name="Text Box 21">
                <a:extLst>
                  <a:ext uri="{FF2B5EF4-FFF2-40B4-BE49-F238E27FC236}">
                    <a16:creationId xmlns:a16="http://schemas.microsoft.com/office/drawing/2014/main" id="{419A4E35-8BAE-CF49-B774-919E36379DF8}"/>
                  </a:ext>
                </a:extLst>
              </p:cNvPr>
              <p:cNvSpPr txBox="1">
                <a:spLocks noChangeArrowheads="1"/>
              </p:cNvSpPr>
              <p:nvPr/>
            </p:nvSpPr>
            <p:spPr bwMode="auto">
              <a:xfrm>
                <a:off x="761999" y="2796532"/>
                <a:ext cx="4473879"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l">
                  <a:spcBef>
                    <a:spcPct val="50000"/>
                  </a:spcBef>
                  <a:buFont typeface="Times" pitchFamily="2" charset="0"/>
                  <a:buChar char="•"/>
                </a:pPr>
                <a:r>
                  <a:rPr kumimoji="1" lang="en-US" altLang="zh-CN" sz="1800" dirty="0">
                    <a:solidFill>
                      <a:schemeClr val="tx1"/>
                    </a:solidFill>
                    <a:ea typeface="宋体" panose="02010600030101010101" pitchFamily="2" charset="-122"/>
                  </a:rPr>
                  <a:t> Abel forward integral used by 1D bending angle (</a:t>
                </a:r>
                <a14:m>
                  <m:oMath xmlns:m="http://schemas.openxmlformats.org/officeDocument/2006/math">
                    <m:r>
                      <a:rPr kumimoji="1" lang="en-US" altLang="zh-CN" sz="1800" i="1" smtClean="0">
                        <a:solidFill>
                          <a:schemeClr val="tx1"/>
                        </a:solidFill>
                        <a:latin typeface="Cambria Math" panose="02040503050406030204" pitchFamily="18" charset="0"/>
                        <a:ea typeface="Cambria Math" panose="02040503050406030204" pitchFamily="18" charset="0"/>
                      </a:rPr>
                      <m:t>𝛼</m:t>
                    </m:r>
                  </m:oMath>
                </a14:m>
                <a:r>
                  <a:rPr kumimoji="1" lang="en-US" altLang="zh-CN" sz="1800" dirty="0">
                    <a:solidFill>
                      <a:schemeClr val="tx1"/>
                    </a:solidFill>
                    <a:ea typeface="宋体" panose="02010600030101010101" pitchFamily="2" charset="-122"/>
                  </a:rPr>
                  <a:t>) operator:</a:t>
                </a:r>
              </a:p>
            </p:txBody>
          </p:sp>
        </mc:Choice>
        <mc:Fallback xmlns="">
          <p:sp>
            <p:nvSpPr>
              <p:cNvPr id="66581" name="Text Box 21">
                <a:extLst>
                  <a:ext uri="{FF2B5EF4-FFF2-40B4-BE49-F238E27FC236}">
                    <a16:creationId xmlns:a16="http://schemas.microsoft.com/office/drawing/2014/main" id="{419A4E35-8BAE-CF49-B774-919E36379DF8}"/>
                  </a:ext>
                </a:extLst>
              </p:cNvPr>
              <p:cNvSpPr txBox="1">
                <a:spLocks noRot="1" noChangeAspect="1" noMove="1" noResize="1" noEditPoints="1" noAdjustHandles="1" noChangeArrowheads="1" noChangeShapeType="1" noTextEdit="1"/>
              </p:cNvSpPr>
              <p:nvPr/>
            </p:nvSpPr>
            <p:spPr bwMode="auto">
              <a:xfrm>
                <a:off x="761999" y="2796532"/>
                <a:ext cx="4473879" cy="646331"/>
              </a:xfrm>
              <a:prstGeom prst="rect">
                <a:avLst/>
              </a:prstGeom>
              <a:blipFill>
                <a:blip r:embed="rId7"/>
                <a:stretch>
                  <a:fillRect l="-1136" t="-3846" b="-115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66583" name="Object 23">
            <a:extLst>
              <a:ext uri="{FF2B5EF4-FFF2-40B4-BE49-F238E27FC236}">
                <a16:creationId xmlns:a16="http://schemas.microsoft.com/office/drawing/2014/main" id="{2991E7B7-947B-7549-B579-7871B0F9BB4F}"/>
              </a:ext>
            </a:extLst>
          </p:cNvPr>
          <p:cNvGraphicFramePr>
            <a:graphicFrameLocks noChangeAspect="1"/>
          </p:cNvGraphicFramePr>
          <p:nvPr>
            <p:extLst>
              <p:ext uri="{D42A27DB-BD31-4B8C-83A1-F6EECF244321}">
                <p14:modId xmlns:p14="http://schemas.microsoft.com/office/powerpoint/2010/main" val="1096706627"/>
              </p:ext>
            </p:extLst>
          </p:nvPr>
        </p:nvGraphicFramePr>
        <p:xfrm>
          <a:off x="1449555" y="3569818"/>
          <a:ext cx="2894440" cy="684230"/>
        </p:xfrm>
        <a:graphic>
          <a:graphicData uri="http://schemas.openxmlformats.org/presentationml/2006/ole">
            <mc:AlternateContent xmlns:mc="http://schemas.openxmlformats.org/markup-compatibility/2006">
              <mc:Choice xmlns:v="urn:schemas-microsoft-com:vml" Requires="v">
                <p:oleObj spid="_x0000_s4164" name="Equation" r:id="rId8" imgW="47104300" imgH="11112500" progId="Equation.3">
                  <p:embed/>
                </p:oleObj>
              </mc:Choice>
              <mc:Fallback>
                <p:oleObj name="Equation" r:id="rId8" imgW="47104300" imgH="11112500" progId="Equation.3">
                  <p:embed/>
                  <p:pic>
                    <p:nvPicPr>
                      <p:cNvPr id="66583" name="Object 23">
                        <a:extLst>
                          <a:ext uri="{FF2B5EF4-FFF2-40B4-BE49-F238E27FC236}">
                            <a16:creationId xmlns:a16="http://schemas.microsoft.com/office/drawing/2014/main" id="{2991E7B7-947B-7549-B579-7871B0F9BB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9555" y="3569818"/>
                        <a:ext cx="2894440" cy="684230"/>
                      </a:xfrm>
                      <a:prstGeom prst="rect">
                        <a:avLst/>
                      </a:prstGeom>
                      <a:noFill/>
                      <a:ln>
                        <a:noFill/>
                      </a:ln>
                      <a:effectLst/>
                    </p:spPr>
                  </p:pic>
                </p:oleObj>
              </mc:Fallback>
            </mc:AlternateContent>
          </a:graphicData>
        </a:graphic>
      </p:graphicFrame>
      <p:pic>
        <p:nvPicPr>
          <p:cNvPr id="13" name="Picture 46">
            <a:extLst>
              <a:ext uri="{FF2B5EF4-FFF2-40B4-BE49-F238E27FC236}">
                <a16:creationId xmlns:a16="http://schemas.microsoft.com/office/drawing/2014/main" id="{1612B5C1-1DDF-264E-821D-7949960335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933884" y="1332627"/>
            <a:ext cx="5124521" cy="3145686"/>
          </a:xfrm>
          <a:prstGeom prst="rect">
            <a:avLst/>
          </a:prstGeom>
          <a:ln/>
          <a:extLs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4" name="Text Box 48">
            <a:extLst>
              <a:ext uri="{FF2B5EF4-FFF2-40B4-BE49-F238E27FC236}">
                <a16:creationId xmlns:a16="http://schemas.microsoft.com/office/drawing/2014/main" id="{C85B1501-C20D-0E4E-AAAE-E506800F7CB4}"/>
              </a:ext>
            </a:extLst>
          </p:cNvPr>
          <p:cNvSpPr txBox="1">
            <a:spLocks noChangeArrowheads="1"/>
          </p:cNvSpPr>
          <p:nvPr/>
        </p:nvSpPr>
        <p:spPr bwMode="auto">
          <a:xfrm>
            <a:off x="6909146" y="1377594"/>
            <a:ext cx="19215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buClr>
                <a:schemeClr val="tx1"/>
              </a:buClr>
            </a:pPr>
            <a:r>
              <a:rPr lang="en-US" altLang="zh-CN" sz="1200" dirty="0">
                <a:solidFill>
                  <a:srgbClr val="FF3399"/>
                </a:solidFill>
                <a:ea typeface="宋体" panose="02010600030101010101" pitchFamily="2" charset="-122"/>
              </a:rPr>
              <a:t>Occultation plane</a:t>
            </a:r>
            <a:endParaRPr lang="zh-CN" altLang="en-US" sz="1200" dirty="0">
              <a:ea typeface="宋体" panose="02010600030101010101" pitchFamily="2" charset="-122"/>
            </a:endParaRPr>
          </a:p>
        </p:txBody>
      </p:sp>
      <p:sp>
        <p:nvSpPr>
          <p:cNvPr id="15" name="Text Box 12">
            <a:extLst>
              <a:ext uri="{FF2B5EF4-FFF2-40B4-BE49-F238E27FC236}">
                <a16:creationId xmlns:a16="http://schemas.microsoft.com/office/drawing/2014/main" id="{F3A2EF7C-65DE-9F43-A05D-0A394423BCA5}"/>
              </a:ext>
            </a:extLst>
          </p:cNvPr>
          <p:cNvSpPr txBox="1">
            <a:spLocks noChangeArrowheads="1"/>
          </p:cNvSpPr>
          <p:nvPr/>
        </p:nvSpPr>
        <p:spPr bwMode="auto">
          <a:xfrm>
            <a:off x="8526165" y="2459982"/>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600" dirty="0">
                <a:ea typeface="宋体" panose="02010600030101010101" pitchFamily="2" charset="-122"/>
              </a:rPr>
              <a:t>LEO</a:t>
            </a:r>
          </a:p>
        </p:txBody>
      </p:sp>
      <p:sp>
        <p:nvSpPr>
          <p:cNvPr id="16" name="Text Box 15">
            <a:extLst>
              <a:ext uri="{FF2B5EF4-FFF2-40B4-BE49-F238E27FC236}">
                <a16:creationId xmlns:a16="http://schemas.microsoft.com/office/drawing/2014/main" id="{5DBAC36C-155B-F84E-A94B-44DA8527A978}"/>
              </a:ext>
            </a:extLst>
          </p:cNvPr>
          <p:cNvSpPr txBox="1">
            <a:spLocks noChangeArrowheads="1"/>
          </p:cNvSpPr>
          <p:nvPr/>
        </p:nvSpPr>
        <p:spPr bwMode="auto">
          <a:xfrm>
            <a:off x="3675345" y="1332358"/>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zh-CN" sz="1600" dirty="0">
                <a:ea typeface="宋体" panose="02010600030101010101" pitchFamily="2" charset="-122"/>
              </a:rPr>
              <a:t>GPS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6F647F1-8472-7A4F-98EB-6B575872CCB4}"/>
                  </a:ext>
                </a:extLst>
              </p:cNvPr>
              <p:cNvSpPr/>
              <p:nvPr/>
            </p:nvSpPr>
            <p:spPr>
              <a:xfrm>
                <a:off x="1365360" y="1901711"/>
                <a:ext cx="2652719" cy="440633"/>
              </a:xfrm>
              <a:prstGeom prst="rect">
                <a:avLst/>
              </a:prstGeom>
            </p:spPr>
            <p:txBody>
              <a:bodyPr wrap="square">
                <a:spAutoFit/>
              </a:bodyPr>
              <a:lstStyle/>
              <a:p>
                <a14:m>
                  <m:oMath xmlns:m="http://schemas.openxmlformats.org/officeDocument/2006/math">
                    <m:r>
                      <a:rPr lang="en-US" sz="1600" i="1">
                        <a:latin typeface="Cambria Math" panose="02040503050406030204" pitchFamily="18" charset="0"/>
                      </a:rPr>
                      <m:t>𝑁</m:t>
                    </m:r>
                    <m:r>
                      <a:rPr lang="en-US" sz="1600" i="1">
                        <a:latin typeface="Cambria Math" panose="02040503050406030204" pitchFamily="18" charset="0"/>
                      </a:rPr>
                      <m:t>=</m:t>
                    </m:r>
                    <m:r>
                      <a:rPr lang="en-US" sz="1600" i="1">
                        <a:latin typeface="Cambria Math" panose="02040503050406030204" pitchFamily="18" charset="0"/>
                      </a:rPr>
                      <m:t>𝑘</m:t>
                    </m:r>
                    <m:r>
                      <a:rPr lang="en-US" sz="1600" i="1" baseline="-25000">
                        <a:latin typeface="Cambria Math" panose="02040503050406030204" pitchFamily="18" charset="0"/>
                      </a:rPr>
                      <m:t>1</m:t>
                    </m:r>
                    <m:f>
                      <m:fPr>
                        <m:ctrlPr>
                          <a:rPr lang="en-US" sz="1600" i="1">
                            <a:latin typeface="Cambria Math" panose="02040503050406030204" pitchFamily="18" charset="0"/>
                            <a:ea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𝑃</m:t>
                            </m:r>
                          </m:e>
                          <m:sub>
                            <m:r>
                              <a:rPr lang="en-US" sz="1600" i="1">
                                <a:latin typeface="Cambria Math" panose="02040503050406030204" pitchFamily="18" charset="0"/>
                                <a:ea typeface="Cambria Math" panose="02040503050406030204" pitchFamily="18" charset="0"/>
                              </a:rPr>
                              <m:t>𝑑</m:t>
                            </m:r>
                          </m:sub>
                        </m:sSub>
                      </m:num>
                      <m:den>
                        <m:r>
                          <a:rPr lang="en-US" sz="1600" i="1">
                            <a:latin typeface="Cambria Math" panose="02040503050406030204" pitchFamily="18" charset="0"/>
                            <a:ea typeface="Cambria Math" panose="02040503050406030204" pitchFamily="18" charset="0"/>
                          </a:rPr>
                          <m:t>𝑇</m:t>
                        </m:r>
                      </m:den>
                    </m:f>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𝑘</m:t>
                    </m:r>
                    <m:r>
                      <a:rPr lang="en-US" sz="1600" i="1" baseline="-25000">
                        <a:latin typeface="Cambria Math" panose="02040503050406030204" pitchFamily="18" charset="0"/>
                        <a:ea typeface="Cambria Math" panose="02040503050406030204" pitchFamily="18" charset="0"/>
                      </a:rPr>
                      <m:t>2</m:t>
                    </m:r>
                    <m:f>
                      <m:fPr>
                        <m:ctrlPr>
                          <a:rPr lang="en-US" sz="1600" i="1">
                            <a:latin typeface="Cambria Math" panose="02040503050406030204" pitchFamily="18" charset="0"/>
                            <a:ea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𝑃</m:t>
                            </m:r>
                          </m:e>
                          <m:sub>
                            <m:r>
                              <a:rPr lang="en-US" sz="1600" i="1">
                                <a:latin typeface="Cambria Math" panose="02040503050406030204" pitchFamily="18" charset="0"/>
                                <a:ea typeface="Cambria Math" panose="02040503050406030204" pitchFamily="18" charset="0"/>
                              </a:rPr>
                              <m:t>𝑤</m:t>
                            </m:r>
                          </m:sub>
                        </m:sSub>
                      </m:num>
                      <m:den>
                        <m:r>
                          <a:rPr lang="en-US" sz="1600" i="1">
                            <a:latin typeface="Cambria Math" panose="02040503050406030204" pitchFamily="18" charset="0"/>
                            <a:ea typeface="Cambria Math" panose="02040503050406030204" pitchFamily="18" charset="0"/>
                          </a:rPr>
                          <m:t>𝑇</m:t>
                        </m:r>
                      </m:den>
                    </m:f>
                  </m:oMath>
                </a14:m>
                <a:r>
                  <a:rPr lang="en-US" sz="1600" dirty="0"/>
                  <a:t>+</a:t>
                </a:r>
                <a:r>
                  <a:rPr lang="en-US" sz="1600" dirty="0">
                    <a:ea typeface="Cambria Math" panose="02040503050406030204" pitchFamily="18" charset="0"/>
                  </a:rPr>
                  <a:t> </a:t>
                </a:r>
                <a14:m>
                  <m:oMath xmlns:m="http://schemas.openxmlformats.org/officeDocument/2006/math">
                    <m:r>
                      <a:rPr lang="en-US" sz="1600" i="1" dirty="0">
                        <a:latin typeface="Cambria Math" panose="02040503050406030204" pitchFamily="18" charset="0"/>
                        <a:ea typeface="Cambria Math" panose="02040503050406030204" pitchFamily="18" charset="0"/>
                      </a:rPr>
                      <m:t>𝑘</m:t>
                    </m:r>
                    <m:r>
                      <a:rPr lang="en-US" sz="1600" i="1" baseline="-25000" dirty="0">
                        <a:latin typeface="Cambria Math" panose="02040503050406030204" pitchFamily="18" charset="0"/>
                        <a:ea typeface="Cambria Math" panose="02040503050406030204" pitchFamily="18" charset="0"/>
                      </a:rPr>
                      <m:t>3</m:t>
                    </m:r>
                    <m:f>
                      <m:fPr>
                        <m:ctrlPr>
                          <a:rPr lang="en-US" sz="1600" i="1">
                            <a:latin typeface="Cambria Math" panose="02040503050406030204" pitchFamily="18" charset="0"/>
                            <a:ea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𝑃</m:t>
                            </m:r>
                          </m:e>
                          <m:sub>
                            <m:r>
                              <a:rPr lang="en-US" sz="1600" i="1">
                                <a:latin typeface="Cambria Math" panose="02040503050406030204" pitchFamily="18" charset="0"/>
                                <a:ea typeface="Cambria Math" panose="02040503050406030204" pitchFamily="18" charset="0"/>
                              </a:rPr>
                              <m:t>𝑤</m:t>
                            </m:r>
                          </m:sub>
                        </m:sSub>
                      </m:num>
                      <m:den>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𝑇</m:t>
                            </m:r>
                          </m:e>
                          <m:sup>
                            <m:r>
                              <a:rPr lang="en-US" sz="1600" i="1">
                                <a:latin typeface="Cambria Math" panose="02040503050406030204" pitchFamily="18" charset="0"/>
                                <a:ea typeface="Cambria Math" panose="02040503050406030204" pitchFamily="18" charset="0"/>
                              </a:rPr>
                              <m:t>2</m:t>
                            </m:r>
                          </m:sup>
                        </m:sSup>
                      </m:den>
                    </m:f>
                  </m:oMath>
                </a14:m>
                <a:endParaRPr lang="en-US" sz="1600" dirty="0"/>
              </a:p>
            </p:txBody>
          </p:sp>
        </mc:Choice>
        <mc:Fallback xmlns="">
          <p:sp>
            <p:nvSpPr>
              <p:cNvPr id="2" name="Rectangle 1">
                <a:extLst>
                  <a:ext uri="{FF2B5EF4-FFF2-40B4-BE49-F238E27FC236}">
                    <a16:creationId xmlns:a16="http://schemas.microsoft.com/office/drawing/2014/main" id="{96F647F1-8472-7A4F-98EB-6B575872CCB4}"/>
                  </a:ext>
                </a:extLst>
              </p:cNvPr>
              <p:cNvSpPr>
                <a:spLocks noRot="1" noChangeAspect="1" noMove="1" noResize="1" noEditPoints="1" noAdjustHandles="1" noChangeArrowheads="1" noChangeShapeType="1" noTextEdit="1"/>
              </p:cNvSpPr>
              <p:nvPr/>
            </p:nvSpPr>
            <p:spPr>
              <a:xfrm>
                <a:off x="1365360" y="1901711"/>
                <a:ext cx="2652719" cy="440633"/>
              </a:xfrm>
              <a:prstGeom prst="rect">
                <a:avLst/>
              </a:prstGeom>
              <a:blipFill>
                <a:blip r:embed="rId11"/>
                <a:stretch>
                  <a:fillRect b="-571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F393519-860C-1A42-85C6-70CB056E4D08}"/>
              </a:ext>
            </a:extLst>
          </p:cNvPr>
          <p:cNvSpPr txBox="1"/>
          <p:nvPr/>
        </p:nvSpPr>
        <p:spPr>
          <a:xfrm>
            <a:off x="975627" y="2404176"/>
            <a:ext cx="2023311" cy="307777"/>
          </a:xfrm>
          <a:prstGeom prst="rect">
            <a:avLst/>
          </a:prstGeom>
          <a:noFill/>
        </p:spPr>
        <p:txBody>
          <a:bodyPr wrap="none" rtlCol="0">
            <a:spAutoFit/>
          </a:bodyPr>
          <a:lstStyle/>
          <a:p>
            <a:r>
              <a:rPr lang="en-US" dirty="0"/>
              <a:t>K</a:t>
            </a:r>
            <a:r>
              <a:rPr lang="en-US" baseline="-25000" dirty="0"/>
              <a:t>1</a:t>
            </a:r>
            <a:r>
              <a:rPr lang="en-US" dirty="0"/>
              <a:t>,k</a:t>
            </a:r>
            <a:r>
              <a:rPr lang="en-US" baseline="-25000" dirty="0"/>
              <a:t>2</a:t>
            </a:r>
            <a:r>
              <a:rPr lang="en-US" dirty="0"/>
              <a:t>,k</a:t>
            </a:r>
            <a:r>
              <a:rPr lang="en-US" baseline="-25000" dirty="0"/>
              <a:t>3</a:t>
            </a:r>
            <a:r>
              <a:rPr lang="en-US" dirty="0"/>
              <a:t> are constants. </a:t>
            </a:r>
          </a:p>
        </p:txBody>
      </p:sp>
    </p:spTree>
    <p:extLst>
      <p:ext uri="{BB962C8B-B14F-4D97-AF65-F5344CB8AC3E}">
        <p14:creationId xmlns:p14="http://schemas.microsoft.com/office/powerpoint/2010/main" val="46361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2E472-9382-694B-BD73-56121E905E63}"/>
              </a:ext>
            </a:extLst>
          </p:cNvPr>
          <p:cNvSpPr>
            <a:spLocks noGrp="1"/>
          </p:cNvSpPr>
          <p:nvPr>
            <p:ph type="sldNum" sz="quarter" idx="12"/>
          </p:nvPr>
        </p:nvSpPr>
        <p:spPr/>
        <p:txBody>
          <a:bodyPr/>
          <a:lstStyle/>
          <a:p>
            <a:fld id="{464D3740-6ED1-F845-93BD-27C684B2C932}" type="slidenum">
              <a:rPr lang="en-US" smtClean="0"/>
              <a:t>28</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8119FE-43E0-8F42-8662-8E3FA02E67A4}"/>
                  </a:ext>
                </a:extLst>
              </p:cNvPr>
              <p:cNvSpPr txBox="1"/>
              <p:nvPr/>
            </p:nvSpPr>
            <p:spPr>
              <a:xfrm>
                <a:off x="6195592" y="3426024"/>
                <a:ext cx="2367383" cy="420756"/>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1050" b="1" i="1">
                              <a:latin typeface="Cambria Math" panose="02040503050406030204" pitchFamily="18" charset="0"/>
                            </a:rPr>
                          </m:ctrlPr>
                        </m:fPr>
                        <m:num>
                          <m:sSup>
                            <m:sSupPr>
                              <m:ctrlPr>
                                <a:rPr lang="en-US" sz="1050" b="1" i="1">
                                  <a:latin typeface="Cambria Math" panose="02040503050406030204" pitchFamily="18" charset="0"/>
                                </a:rPr>
                              </m:ctrlPr>
                            </m:sSupPr>
                            <m:e>
                              <m:r>
                                <a:rPr lang="en-US" sz="1050" b="1" i="1">
                                  <a:latin typeface="Cambria Math" panose="02040503050406030204" pitchFamily="18" charset="0"/>
                                </a:rPr>
                                <m:t>𝒅</m:t>
                              </m:r>
                            </m:e>
                            <m:sup>
                              <m:r>
                                <a:rPr lang="en-US" sz="1050" b="1" i="1">
                                  <a:latin typeface="Cambria Math" panose="02040503050406030204" pitchFamily="18" charset="0"/>
                                </a:rPr>
                                <m:t>𝟐</m:t>
                              </m:r>
                            </m:sup>
                          </m:sSup>
                          <m:acc>
                            <m:accPr>
                              <m:chr m:val="⃗"/>
                              <m:ctrlPr>
                                <a:rPr lang="en-US" sz="1050" b="1" i="1">
                                  <a:latin typeface="Cambria Math" panose="02040503050406030204" pitchFamily="18" charset="0"/>
                                </a:rPr>
                              </m:ctrlPr>
                            </m:accPr>
                            <m:e>
                              <m:r>
                                <a:rPr lang="en-US" sz="1050" b="1" i="1">
                                  <a:latin typeface="Cambria Math" panose="02040503050406030204" pitchFamily="18" charset="0"/>
                                </a:rPr>
                                <m:t>𝒓</m:t>
                              </m:r>
                            </m:e>
                          </m:acc>
                        </m:num>
                        <m:den>
                          <m:sSup>
                            <m:sSupPr>
                              <m:ctrlPr>
                                <a:rPr lang="en-US" sz="1050" b="1" i="1">
                                  <a:latin typeface="Cambria Math" panose="02040503050406030204" pitchFamily="18" charset="0"/>
                                </a:rPr>
                              </m:ctrlPr>
                            </m:sSupPr>
                            <m:e>
                              <m:r>
                                <a:rPr lang="en-US" sz="1050" b="1" i="1">
                                  <a:latin typeface="Cambria Math" panose="02040503050406030204" pitchFamily="18" charset="0"/>
                                </a:rPr>
                                <m:t>𝒅</m:t>
                              </m:r>
                              <m:r>
                                <a:rPr lang="en-US" sz="1050" b="1" i="1">
                                  <a:latin typeface="Cambria Math" panose="02040503050406030204" pitchFamily="18" charset="0"/>
                                  <a:ea typeface="Cambria Math" panose="02040503050406030204" pitchFamily="18" charset="0"/>
                                </a:rPr>
                                <m:t>𝝉</m:t>
                              </m:r>
                            </m:e>
                            <m:sup>
                              <m:r>
                                <a:rPr lang="en-US" sz="1050" b="1" i="1">
                                  <a:latin typeface="Cambria Math" panose="02040503050406030204" pitchFamily="18" charset="0"/>
                                </a:rPr>
                                <m:t>𝟐</m:t>
                              </m:r>
                            </m:sup>
                          </m:sSup>
                        </m:den>
                      </m:f>
                      <m:r>
                        <a:rPr lang="en-US" sz="1050" b="1" i="1">
                          <a:latin typeface="Cambria Math" panose="02040503050406030204" pitchFamily="18" charset="0"/>
                        </a:rPr>
                        <m:t>=</m:t>
                      </m:r>
                      <m:r>
                        <a:rPr lang="en-US" sz="1050" b="1" i="1">
                          <a:latin typeface="Cambria Math" panose="02040503050406030204" pitchFamily="18" charset="0"/>
                        </a:rPr>
                        <m:t>𝒏</m:t>
                      </m:r>
                      <m:acc>
                        <m:accPr>
                          <m:chr m:val="⃗"/>
                          <m:ctrlPr>
                            <a:rPr lang="el-GR" sz="1050" b="1" i="1">
                              <a:latin typeface="Cambria Math" panose="02040503050406030204" pitchFamily="18" charset="0"/>
                            </a:rPr>
                          </m:ctrlPr>
                        </m:accPr>
                        <m:e>
                          <m:r>
                            <a:rPr lang="el-GR" sz="1050" b="1" i="1">
                              <a:latin typeface="Cambria Math" panose="02040503050406030204" pitchFamily="18" charset="0"/>
                              <a:ea typeface="Cambria Math" panose="02040503050406030204" pitchFamily="18" charset="0"/>
                            </a:rPr>
                            <m:t>𝛁</m:t>
                          </m:r>
                        </m:e>
                      </m:acc>
                      <m:r>
                        <a:rPr lang="en-US" sz="1050" b="1" i="1">
                          <a:latin typeface="Cambria Math" panose="02040503050406030204" pitchFamily="18" charset="0"/>
                          <a:ea typeface="Cambria Math" panose="02040503050406030204" pitchFamily="18" charset="0"/>
                        </a:rPr>
                        <m:t>𝒏</m:t>
                      </m:r>
                    </m:oMath>
                  </m:oMathPara>
                </a14:m>
                <a:endParaRPr lang="en-US" sz="1050" b="1" dirty="0"/>
              </a:p>
            </p:txBody>
          </p:sp>
        </mc:Choice>
        <mc:Fallback xmlns="">
          <p:sp>
            <p:nvSpPr>
              <p:cNvPr id="10" name="TextBox 9">
                <a:extLst>
                  <a:ext uri="{FF2B5EF4-FFF2-40B4-BE49-F238E27FC236}">
                    <a16:creationId xmlns:a16="http://schemas.microsoft.com/office/drawing/2014/main" id="{588119FE-43E0-8F42-8662-8E3FA02E67A4}"/>
                  </a:ext>
                </a:extLst>
              </p:cNvPr>
              <p:cNvSpPr txBox="1">
                <a:spLocks noRot="1" noChangeAspect="1" noMove="1" noResize="1" noEditPoints="1" noAdjustHandles="1" noChangeArrowheads="1" noChangeShapeType="1" noTextEdit="1"/>
              </p:cNvSpPr>
              <p:nvPr/>
            </p:nvSpPr>
            <p:spPr>
              <a:xfrm>
                <a:off x="6195592" y="3426024"/>
                <a:ext cx="2367383" cy="420756"/>
              </a:xfrm>
              <a:prstGeom prst="rect">
                <a:avLst/>
              </a:prstGeom>
              <a:blipFill>
                <a:blip r:embed="rId3"/>
                <a:stretch>
                  <a:fillRect/>
                </a:stretch>
              </a:blipFill>
              <a:ln w="12700">
                <a:noFill/>
              </a:ln>
            </p:spPr>
            <p:txBody>
              <a:bodyPr/>
              <a:lstStyle/>
              <a:p>
                <a:r>
                  <a:rPr lang="en-US">
                    <a:noFill/>
                  </a:rPr>
                  <a:t> </a:t>
                </a:r>
              </a:p>
            </p:txBody>
          </p:sp>
        </mc:Fallback>
      </mc:AlternateContent>
      <p:sp>
        <p:nvSpPr>
          <p:cNvPr id="28" name="Title 27">
            <a:extLst>
              <a:ext uri="{FF2B5EF4-FFF2-40B4-BE49-F238E27FC236}">
                <a16:creationId xmlns:a16="http://schemas.microsoft.com/office/drawing/2014/main" id="{004E9CD5-F3A5-C84E-A0C9-0883D60E0FB1}"/>
              </a:ext>
            </a:extLst>
          </p:cNvPr>
          <p:cNvSpPr>
            <a:spLocks noGrp="1"/>
          </p:cNvSpPr>
          <p:nvPr>
            <p:ph type="title"/>
          </p:nvPr>
        </p:nvSpPr>
        <p:spPr>
          <a:xfrm>
            <a:off x="176215" y="115304"/>
            <a:ext cx="7701429" cy="857250"/>
          </a:xfrm>
        </p:spPr>
        <p:txBody>
          <a:bodyPr>
            <a:noAutofit/>
          </a:bodyPr>
          <a:lstStyle/>
          <a:p>
            <a:r>
              <a:rPr lang="en-US" sz="3600" dirty="0">
                <a:solidFill>
                  <a:schemeClr val="bg1"/>
                </a:solidFill>
              </a:rPr>
              <a:t>Ray tracing method</a:t>
            </a:r>
          </a:p>
        </p:txBody>
      </p:sp>
      <p:sp>
        <p:nvSpPr>
          <p:cNvPr id="3" name="TextBox 2">
            <a:extLst>
              <a:ext uri="{FF2B5EF4-FFF2-40B4-BE49-F238E27FC236}">
                <a16:creationId xmlns:a16="http://schemas.microsoft.com/office/drawing/2014/main" id="{AF9CFA02-430D-5E4C-BEAF-58D5D5404F58}"/>
              </a:ext>
            </a:extLst>
          </p:cNvPr>
          <p:cNvSpPr txBox="1"/>
          <p:nvPr/>
        </p:nvSpPr>
        <p:spPr>
          <a:xfrm>
            <a:off x="6768176" y="2998033"/>
            <a:ext cx="1200970"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2) Ray Equation</a:t>
            </a:r>
          </a:p>
        </p:txBody>
      </p:sp>
      <p:sp>
        <p:nvSpPr>
          <p:cNvPr id="5" name="Rectangle 4">
            <a:extLst>
              <a:ext uri="{FF2B5EF4-FFF2-40B4-BE49-F238E27FC236}">
                <a16:creationId xmlns:a16="http://schemas.microsoft.com/office/drawing/2014/main" id="{234F94EE-A7DD-284F-9D3C-4ABAAE293D3C}"/>
              </a:ext>
            </a:extLst>
          </p:cNvPr>
          <p:cNvSpPr/>
          <p:nvPr/>
        </p:nvSpPr>
        <p:spPr>
          <a:xfrm>
            <a:off x="1829675" y="3311526"/>
            <a:ext cx="2743200" cy="2189798"/>
          </a:xfrm>
          <a:prstGeom prst="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12" name="Straight Connector 11">
            <a:extLst>
              <a:ext uri="{FF2B5EF4-FFF2-40B4-BE49-F238E27FC236}">
                <a16:creationId xmlns:a16="http://schemas.microsoft.com/office/drawing/2014/main" id="{AE147202-6654-874A-909E-3F52545B924C}"/>
              </a:ext>
            </a:extLst>
          </p:cNvPr>
          <p:cNvCxnSpPr>
            <a:cxnSpLocks/>
          </p:cNvCxnSpPr>
          <p:nvPr/>
        </p:nvCxnSpPr>
        <p:spPr>
          <a:xfrm flipV="1">
            <a:off x="1848377" y="2056863"/>
            <a:ext cx="1053635" cy="125466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9B7AEE1-30FD-0E48-8F84-296D31D1DC3C}"/>
              </a:ext>
            </a:extLst>
          </p:cNvPr>
          <p:cNvCxnSpPr>
            <a:cxnSpLocks/>
          </p:cNvCxnSpPr>
          <p:nvPr/>
        </p:nvCxnSpPr>
        <p:spPr>
          <a:xfrm flipV="1">
            <a:off x="1354553" y="3872809"/>
            <a:ext cx="2118969" cy="6982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84DF01D-870F-3242-B032-7FF43EB9A823}"/>
              </a:ext>
            </a:extLst>
          </p:cNvPr>
          <p:cNvCxnSpPr>
            <a:cxnSpLocks/>
          </p:cNvCxnSpPr>
          <p:nvPr/>
        </p:nvCxnSpPr>
        <p:spPr>
          <a:xfrm flipV="1">
            <a:off x="3732766" y="3678185"/>
            <a:ext cx="1514732" cy="157218"/>
          </a:xfrm>
          <a:prstGeom prst="line">
            <a:avLst/>
          </a:prstGeom>
          <a:ln w="25400">
            <a:tailEnd type="triangle"/>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111B0DDC-9B81-B94B-A28E-68D8E02ACDB0}"/>
              </a:ext>
            </a:extLst>
          </p:cNvPr>
          <p:cNvSpPr/>
          <p:nvPr/>
        </p:nvSpPr>
        <p:spPr>
          <a:xfrm>
            <a:off x="2902012" y="2056863"/>
            <a:ext cx="2743200" cy="2189798"/>
          </a:xfrm>
          <a:prstGeom prst="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29" name="Straight Connector 28">
            <a:extLst>
              <a:ext uri="{FF2B5EF4-FFF2-40B4-BE49-F238E27FC236}">
                <a16:creationId xmlns:a16="http://schemas.microsoft.com/office/drawing/2014/main" id="{3BA9D3EE-80BC-7440-AD71-BA8B01547721}"/>
              </a:ext>
            </a:extLst>
          </p:cNvPr>
          <p:cNvCxnSpPr>
            <a:cxnSpLocks/>
          </p:cNvCxnSpPr>
          <p:nvPr/>
        </p:nvCxnSpPr>
        <p:spPr>
          <a:xfrm flipV="1">
            <a:off x="1850455" y="4228563"/>
            <a:ext cx="1053635" cy="125466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53FE9CA-74FE-AD44-997B-CD2926F8EBEE}"/>
              </a:ext>
            </a:extLst>
          </p:cNvPr>
          <p:cNvCxnSpPr>
            <a:cxnSpLocks/>
          </p:cNvCxnSpPr>
          <p:nvPr/>
        </p:nvCxnSpPr>
        <p:spPr>
          <a:xfrm flipV="1">
            <a:off x="4570796" y="4242431"/>
            <a:ext cx="1053635" cy="125466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5583569-6001-2B43-BC90-B2CA257D138E}"/>
              </a:ext>
            </a:extLst>
          </p:cNvPr>
          <p:cNvCxnSpPr>
            <a:cxnSpLocks/>
          </p:cNvCxnSpPr>
          <p:nvPr/>
        </p:nvCxnSpPr>
        <p:spPr>
          <a:xfrm flipV="1">
            <a:off x="4570796" y="2078670"/>
            <a:ext cx="1053635" cy="125466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D923E1D-B258-5746-8A29-9352A79A8536}"/>
                  </a:ext>
                </a:extLst>
              </p:cNvPr>
              <p:cNvSpPr txBox="1"/>
              <p:nvPr/>
            </p:nvSpPr>
            <p:spPr>
              <a:xfrm>
                <a:off x="3418516" y="3762720"/>
                <a:ext cx="1506420" cy="273601"/>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𝒏</m:t>
                      </m:r>
                      <m:acc>
                        <m:accPr>
                          <m:chr m:val="⃗"/>
                          <m:ctrlPr>
                            <a:rPr lang="el-GR" sz="1050" b="1" i="1">
                              <a:latin typeface="Cambria Math" panose="02040503050406030204" pitchFamily="18" charset="0"/>
                            </a:rPr>
                          </m:ctrlPr>
                        </m:accPr>
                        <m:e>
                          <m:r>
                            <a:rPr lang="el-GR" sz="1050" b="1" i="1">
                              <a:latin typeface="Cambria Math" panose="02040503050406030204" pitchFamily="18" charset="0"/>
                              <a:ea typeface="Cambria Math" panose="02040503050406030204" pitchFamily="18" charset="0"/>
                            </a:rPr>
                            <m:t>𝛁</m:t>
                          </m:r>
                        </m:e>
                      </m:acc>
                      <m:r>
                        <a:rPr lang="en-US" sz="1050" b="1" i="1">
                          <a:latin typeface="Cambria Math" panose="02040503050406030204" pitchFamily="18" charset="0"/>
                          <a:ea typeface="Cambria Math" panose="02040503050406030204" pitchFamily="18" charset="0"/>
                        </a:rPr>
                        <m:t>𝒏</m:t>
                      </m:r>
                    </m:oMath>
                  </m:oMathPara>
                </a14:m>
                <a:endParaRPr lang="en-US" sz="1050" b="1" dirty="0"/>
              </a:p>
            </p:txBody>
          </p:sp>
        </mc:Choice>
        <mc:Fallback xmlns="">
          <p:sp>
            <p:nvSpPr>
              <p:cNvPr id="38" name="TextBox 37">
                <a:extLst>
                  <a:ext uri="{FF2B5EF4-FFF2-40B4-BE49-F238E27FC236}">
                    <a16:creationId xmlns:a16="http://schemas.microsoft.com/office/drawing/2014/main" id="{1D923E1D-B258-5746-8A29-9352A79A8536}"/>
                  </a:ext>
                </a:extLst>
              </p:cNvPr>
              <p:cNvSpPr txBox="1">
                <a:spLocks noRot="1" noChangeAspect="1" noMove="1" noResize="1" noEditPoints="1" noAdjustHandles="1" noChangeArrowheads="1" noChangeShapeType="1" noTextEdit="1"/>
              </p:cNvSpPr>
              <p:nvPr/>
            </p:nvSpPr>
            <p:spPr>
              <a:xfrm>
                <a:off x="3418516" y="3762720"/>
                <a:ext cx="1506420" cy="273601"/>
              </a:xfrm>
              <a:prstGeom prst="rect">
                <a:avLst/>
              </a:prstGeom>
              <a:blipFill>
                <a:blip r:embed="rId4"/>
                <a:stretch>
                  <a:fillRect/>
                </a:stretch>
              </a:blipFill>
              <a:ln w="12700">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3E00EFD9-D26C-FC4A-A9A0-5A23414BC19E}"/>
              </a:ext>
            </a:extLst>
          </p:cNvPr>
          <p:cNvSpPr txBox="1"/>
          <p:nvPr/>
        </p:nvSpPr>
        <p:spPr>
          <a:xfrm>
            <a:off x="2793986" y="1680520"/>
            <a:ext cx="955711"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ij+1k+1</a:t>
            </a:r>
          </a:p>
        </p:txBody>
      </p:sp>
      <p:sp>
        <p:nvSpPr>
          <p:cNvPr id="44" name="TextBox 43">
            <a:extLst>
              <a:ext uri="{FF2B5EF4-FFF2-40B4-BE49-F238E27FC236}">
                <a16:creationId xmlns:a16="http://schemas.microsoft.com/office/drawing/2014/main" id="{116E2058-D1A2-EE4C-B89F-0845AA039D0B}"/>
              </a:ext>
            </a:extLst>
          </p:cNvPr>
          <p:cNvSpPr txBox="1"/>
          <p:nvPr/>
        </p:nvSpPr>
        <p:spPr>
          <a:xfrm>
            <a:off x="5358983" y="1644271"/>
            <a:ext cx="1159292"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i+1j+1k+1</a:t>
            </a:r>
          </a:p>
        </p:txBody>
      </p:sp>
      <p:sp>
        <p:nvSpPr>
          <p:cNvPr id="46" name="TextBox 45">
            <a:extLst>
              <a:ext uri="{FF2B5EF4-FFF2-40B4-BE49-F238E27FC236}">
                <a16:creationId xmlns:a16="http://schemas.microsoft.com/office/drawing/2014/main" id="{2B70362C-E2D7-5947-8349-BDCDB69AC8A2}"/>
              </a:ext>
            </a:extLst>
          </p:cNvPr>
          <p:cNvSpPr txBox="1"/>
          <p:nvPr/>
        </p:nvSpPr>
        <p:spPr>
          <a:xfrm>
            <a:off x="4832119" y="3861657"/>
            <a:ext cx="955711"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i+1jk+1</a:t>
            </a:r>
          </a:p>
        </p:txBody>
      </p:sp>
      <p:sp>
        <p:nvSpPr>
          <p:cNvPr id="58" name="TextBox 57">
            <a:extLst>
              <a:ext uri="{FF2B5EF4-FFF2-40B4-BE49-F238E27FC236}">
                <a16:creationId xmlns:a16="http://schemas.microsoft.com/office/drawing/2014/main" id="{FD927039-5F19-134F-8981-E1728E0CBB9A}"/>
              </a:ext>
            </a:extLst>
          </p:cNvPr>
          <p:cNvSpPr txBox="1"/>
          <p:nvPr/>
        </p:nvSpPr>
        <p:spPr>
          <a:xfrm>
            <a:off x="1443098" y="5446563"/>
            <a:ext cx="548548" cy="415498"/>
          </a:xfrm>
          <a:prstGeom prst="rect">
            <a:avLst/>
          </a:prstGeom>
          <a:noFill/>
        </p:spPr>
        <p:txBody>
          <a:bodyPr wrap="none" rtlCol="0">
            <a:spAutoFit/>
          </a:bodyPr>
          <a:lstStyle/>
          <a:p>
            <a:r>
              <a:rPr lang="en-US" sz="2100" b="1" i="1" dirty="0" err="1">
                <a:solidFill>
                  <a:schemeClr val="accent1"/>
                </a:solidFill>
                <a:latin typeface="Arial" panose="020B0604020202020204" pitchFamily="34" charset="0"/>
                <a:cs typeface="Arial" panose="020B0604020202020204" pitchFamily="34" charset="0"/>
              </a:rPr>
              <a:t>n</a:t>
            </a:r>
            <a:r>
              <a:rPr lang="en-US" sz="2100" b="1" i="1" baseline="-25000" dirty="0" err="1">
                <a:solidFill>
                  <a:schemeClr val="accent1"/>
                </a:solidFill>
                <a:latin typeface="Arial" panose="020B0604020202020204" pitchFamily="34" charset="0"/>
                <a:cs typeface="Arial" panose="020B0604020202020204" pitchFamily="34" charset="0"/>
              </a:rPr>
              <a:t>ijk</a:t>
            </a:r>
            <a:endParaRPr lang="en-US" sz="2100" b="1" i="1" baseline="-25000" dirty="0">
              <a:solidFill>
                <a:schemeClr val="accent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2237B2C5-1058-BB46-A084-0393D93DE5B0}"/>
              </a:ext>
            </a:extLst>
          </p:cNvPr>
          <p:cNvSpPr txBox="1"/>
          <p:nvPr/>
        </p:nvSpPr>
        <p:spPr>
          <a:xfrm>
            <a:off x="2804761" y="4187680"/>
            <a:ext cx="955711"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i+1j+1k</a:t>
            </a:r>
          </a:p>
        </p:txBody>
      </p:sp>
      <p:sp>
        <p:nvSpPr>
          <p:cNvPr id="60" name="TextBox 59">
            <a:extLst>
              <a:ext uri="{FF2B5EF4-FFF2-40B4-BE49-F238E27FC236}">
                <a16:creationId xmlns:a16="http://schemas.microsoft.com/office/drawing/2014/main" id="{0E1225B7-4D94-6148-93F9-A4FE947A151C}"/>
              </a:ext>
            </a:extLst>
          </p:cNvPr>
          <p:cNvSpPr txBox="1"/>
          <p:nvPr/>
        </p:nvSpPr>
        <p:spPr>
          <a:xfrm>
            <a:off x="4367976" y="5485249"/>
            <a:ext cx="752129"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i+1jk</a:t>
            </a:r>
          </a:p>
        </p:txBody>
      </p:sp>
      <p:sp>
        <p:nvSpPr>
          <p:cNvPr id="61" name="TextBox 60">
            <a:extLst>
              <a:ext uri="{FF2B5EF4-FFF2-40B4-BE49-F238E27FC236}">
                <a16:creationId xmlns:a16="http://schemas.microsoft.com/office/drawing/2014/main" id="{623E1F3C-3113-7246-A11F-FA940F4F0697}"/>
              </a:ext>
            </a:extLst>
          </p:cNvPr>
          <p:cNvSpPr txBox="1"/>
          <p:nvPr/>
        </p:nvSpPr>
        <p:spPr>
          <a:xfrm>
            <a:off x="1478349" y="2885717"/>
            <a:ext cx="752129"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ij+1k</a:t>
            </a:r>
          </a:p>
        </p:txBody>
      </p:sp>
      <p:sp>
        <p:nvSpPr>
          <p:cNvPr id="64" name="TextBox 63">
            <a:extLst>
              <a:ext uri="{FF2B5EF4-FFF2-40B4-BE49-F238E27FC236}">
                <a16:creationId xmlns:a16="http://schemas.microsoft.com/office/drawing/2014/main" id="{0F679895-BF22-CC4D-923F-47B8955F108E}"/>
              </a:ext>
            </a:extLst>
          </p:cNvPr>
          <p:cNvSpPr txBox="1"/>
          <p:nvPr/>
        </p:nvSpPr>
        <p:spPr>
          <a:xfrm>
            <a:off x="4140025" y="2838058"/>
            <a:ext cx="955711" cy="415498"/>
          </a:xfrm>
          <a:prstGeom prst="rect">
            <a:avLst/>
          </a:prstGeom>
          <a:noFill/>
        </p:spPr>
        <p:txBody>
          <a:bodyPr wrap="none" rtlCol="0">
            <a:spAutoFit/>
          </a:bodyPr>
          <a:lstStyle/>
          <a:p>
            <a:r>
              <a:rPr lang="en-US" sz="2100" b="1" i="1" dirty="0">
                <a:solidFill>
                  <a:schemeClr val="accent1"/>
                </a:solidFill>
                <a:latin typeface="Arial" panose="020B0604020202020204" pitchFamily="34" charset="0"/>
                <a:cs typeface="Arial" panose="020B0604020202020204" pitchFamily="34" charset="0"/>
              </a:rPr>
              <a:t>n</a:t>
            </a:r>
            <a:r>
              <a:rPr lang="en-US" sz="2100" b="1" i="1" baseline="-25000" dirty="0">
                <a:solidFill>
                  <a:schemeClr val="accent1"/>
                </a:solidFill>
                <a:latin typeface="Arial" panose="020B0604020202020204" pitchFamily="34" charset="0"/>
                <a:cs typeface="Arial" panose="020B0604020202020204" pitchFamily="34" charset="0"/>
              </a:rPr>
              <a:t>i+1j+1k</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ADF6F40-ADB8-8A45-8C01-A7D7B72B5DF9}"/>
                  </a:ext>
                </a:extLst>
              </p:cNvPr>
              <p:cNvSpPr txBox="1"/>
              <p:nvPr/>
            </p:nvSpPr>
            <p:spPr>
              <a:xfrm>
                <a:off x="6537911" y="2380274"/>
                <a:ext cx="2000420" cy="253916"/>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𝒏</m:t>
                      </m:r>
                      <m:r>
                        <a:rPr lang="en-US" sz="1050" b="1" i="1">
                          <a:latin typeface="Cambria Math" panose="02040503050406030204" pitchFamily="18" charset="0"/>
                        </a:rPr>
                        <m:t>=</m:t>
                      </m:r>
                      <m:r>
                        <a:rPr lang="en-US" sz="1050" b="1" i="1">
                          <a:latin typeface="Cambria Math" panose="02040503050406030204" pitchFamily="18" charset="0"/>
                        </a:rPr>
                        <m:t>𝒇</m:t>
                      </m:r>
                      <m:r>
                        <a:rPr lang="en-US" sz="1050" b="1" i="1">
                          <a:latin typeface="Cambria Math" panose="02040503050406030204" pitchFamily="18" charset="0"/>
                        </a:rPr>
                        <m:t>(</m:t>
                      </m:r>
                      <m:r>
                        <a:rPr lang="en-US" sz="1050" b="1" i="1">
                          <a:latin typeface="Cambria Math" panose="02040503050406030204" pitchFamily="18" charset="0"/>
                        </a:rPr>
                        <m:t>𝑷</m:t>
                      </m:r>
                      <m:r>
                        <a:rPr lang="en-US" sz="1050" b="1" i="1">
                          <a:latin typeface="Cambria Math" panose="02040503050406030204" pitchFamily="18" charset="0"/>
                        </a:rPr>
                        <m:t>,</m:t>
                      </m:r>
                      <m:r>
                        <a:rPr lang="en-US" sz="1050" b="1" i="1">
                          <a:latin typeface="Cambria Math" panose="02040503050406030204" pitchFamily="18" charset="0"/>
                        </a:rPr>
                        <m:t>𝑻</m:t>
                      </m:r>
                      <m:r>
                        <a:rPr lang="en-US" sz="1050" b="1" i="1">
                          <a:latin typeface="Cambria Math" panose="02040503050406030204" pitchFamily="18" charset="0"/>
                        </a:rPr>
                        <m:t>,</m:t>
                      </m:r>
                      <m:r>
                        <a:rPr lang="en-US" sz="1050" b="1" i="1">
                          <a:latin typeface="Cambria Math" panose="02040503050406030204" pitchFamily="18" charset="0"/>
                        </a:rPr>
                        <m:t>𝑸</m:t>
                      </m:r>
                      <m:r>
                        <a:rPr lang="en-US" sz="1050" b="1" i="1">
                          <a:latin typeface="Cambria Math" panose="02040503050406030204" pitchFamily="18" charset="0"/>
                        </a:rPr>
                        <m:t>)</m:t>
                      </m:r>
                    </m:oMath>
                  </m:oMathPara>
                </a14:m>
                <a:endParaRPr lang="en-US" sz="1050" b="1" dirty="0"/>
              </a:p>
            </p:txBody>
          </p:sp>
        </mc:Choice>
        <mc:Fallback xmlns="">
          <p:sp>
            <p:nvSpPr>
              <p:cNvPr id="65" name="TextBox 64">
                <a:extLst>
                  <a:ext uri="{FF2B5EF4-FFF2-40B4-BE49-F238E27FC236}">
                    <a16:creationId xmlns:a16="http://schemas.microsoft.com/office/drawing/2014/main" id="{5ADF6F40-ADB8-8A45-8C01-A7D7B72B5DF9}"/>
                  </a:ext>
                </a:extLst>
              </p:cNvPr>
              <p:cNvSpPr txBox="1">
                <a:spLocks noRot="1" noChangeAspect="1" noMove="1" noResize="1" noEditPoints="1" noAdjustHandles="1" noChangeArrowheads="1" noChangeShapeType="1" noTextEdit="1"/>
              </p:cNvSpPr>
              <p:nvPr/>
            </p:nvSpPr>
            <p:spPr>
              <a:xfrm>
                <a:off x="6537911" y="2380274"/>
                <a:ext cx="2000420" cy="253916"/>
              </a:xfrm>
              <a:prstGeom prst="rect">
                <a:avLst/>
              </a:prstGeom>
              <a:blipFill>
                <a:blip r:embed="rId5"/>
                <a:stretch>
                  <a:fillRect/>
                </a:stretch>
              </a:blipFill>
              <a:ln w="12700">
                <a:noFill/>
              </a:ln>
            </p:spPr>
            <p:txBody>
              <a:bodyPr/>
              <a:lstStyle/>
              <a:p>
                <a:r>
                  <a:rPr lang="en-US">
                    <a:noFill/>
                  </a:rPr>
                  <a:t> </a:t>
                </a:r>
              </a:p>
            </p:txBody>
          </p:sp>
        </mc:Fallback>
      </mc:AlternateContent>
      <p:sp>
        <p:nvSpPr>
          <p:cNvPr id="66" name="Oval 65">
            <a:extLst>
              <a:ext uri="{FF2B5EF4-FFF2-40B4-BE49-F238E27FC236}">
                <a16:creationId xmlns:a16="http://schemas.microsoft.com/office/drawing/2014/main" id="{56B0B073-38B7-794E-ACFA-D39A8B2088C9}"/>
              </a:ext>
            </a:extLst>
          </p:cNvPr>
          <p:cNvSpPr/>
          <p:nvPr/>
        </p:nvSpPr>
        <p:spPr>
          <a:xfrm>
            <a:off x="3487141" y="3737960"/>
            <a:ext cx="236912" cy="224132"/>
          </a:xfrm>
          <a:prstGeom prst="ellipse">
            <a:avLst/>
          </a:prstGeom>
          <a:gradFill>
            <a:gsLst>
              <a:gs pos="0">
                <a:schemeClr val="accent1">
                  <a:tint val="100000"/>
                  <a:shade val="100000"/>
                  <a:satMod val="130000"/>
                </a:schemeClr>
              </a:gs>
              <a:gs pos="100000">
                <a:schemeClr val="accent1">
                  <a:tint val="50000"/>
                  <a:shade val="100000"/>
                  <a:satMod val="350000"/>
                  <a:alpha val="35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67" name="Straight Connector 66">
            <a:extLst>
              <a:ext uri="{FF2B5EF4-FFF2-40B4-BE49-F238E27FC236}">
                <a16:creationId xmlns:a16="http://schemas.microsoft.com/office/drawing/2014/main" id="{8728A944-5DEF-2D40-B0D4-95446461AE73}"/>
              </a:ext>
            </a:extLst>
          </p:cNvPr>
          <p:cNvCxnSpPr>
            <a:cxnSpLocks/>
          </p:cNvCxnSpPr>
          <p:nvPr/>
        </p:nvCxnSpPr>
        <p:spPr>
          <a:xfrm flipV="1">
            <a:off x="3712378" y="3328571"/>
            <a:ext cx="1519369" cy="471338"/>
          </a:xfrm>
          <a:prstGeom prst="line">
            <a:avLst/>
          </a:prstGeom>
          <a:ln w="9525">
            <a:prstDash val="sysDash"/>
          </a:ln>
        </p:spPr>
        <p:style>
          <a:lnRef idx="2">
            <a:schemeClr val="accent1"/>
          </a:lnRef>
          <a:fillRef idx="0">
            <a:schemeClr val="accent1"/>
          </a:fillRef>
          <a:effectRef idx="1">
            <a:schemeClr val="accent1"/>
          </a:effectRef>
          <a:fontRef idx="minor">
            <a:schemeClr val="tx1"/>
          </a:fontRef>
        </p:style>
      </p:cxnSp>
      <p:sp>
        <p:nvSpPr>
          <p:cNvPr id="20" name="Arc 19">
            <a:extLst>
              <a:ext uri="{FF2B5EF4-FFF2-40B4-BE49-F238E27FC236}">
                <a16:creationId xmlns:a16="http://schemas.microsoft.com/office/drawing/2014/main" id="{C462C17E-74BA-244F-A507-279B6EA08AEC}"/>
              </a:ext>
            </a:extLst>
          </p:cNvPr>
          <p:cNvSpPr/>
          <p:nvPr/>
        </p:nvSpPr>
        <p:spPr>
          <a:xfrm>
            <a:off x="5106601" y="3366726"/>
            <a:ext cx="77579" cy="551318"/>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C3D3A85-915F-0F46-BA73-DF6829954A21}"/>
                  </a:ext>
                </a:extLst>
              </p:cNvPr>
              <p:cNvSpPr txBox="1"/>
              <p:nvPr/>
            </p:nvSpPr>
            <p:spPr>
              <a:xfrm>
                <a:off x="4957452" y="3287640"/>
                <a:ext cx="871594" cy="253916"/>
              </a:xfrm>
              <a:prstGeom prst="rect">
                <a:avLst/>
              </a:prstGeom>
              <a:noFill/>
              <a:ln w="127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ea typeface="Cambria Math" panose="02040503050406030204" pitchFamily="18" charset="0"/>
                        </a:rPr>
                        <m:t>𝒅</m:t>
                      </m:r>
                      <m:r>
                        <a:rPr lang="en-US" sz="1050" b="1" i="1">
                          <a:latin typeface="Cambria Math" panose="02040503050406030204" pitchFamily="18" charset="0"/>
                          <a:ea typeface="Cambria Math" panose="02040503050406030204" pitchFamily="18" charset="0"/>
                        </a:rPr>
                        <m:t>𝜺</m:t>
                      </m:r>
                    </m:oMath>
                  </m:oMathPara>
                </a14:m>
                <a:endParaRPr lang="en-US" sz="1050" b="1" dirty="0"/>
              </a:p>
            </p:txBody>
          </p:sp>
        </mc:Choice>
        <mc:Fallback xmlns="">
          <p:sp>
            <p:nvSpPr>
              <p:cNvPr id="68" name="TextBox 67">
                <a:extLst>
                  <a:ext uri="{FF2B5EF4-FFF2-40B4-BE49-F238E27FC236}">
                    <a16:creationId xmlns:a16="http://schemas.microsoft.com/office/drawing/2014/main" id="{EC3D3A85-915F-0F46-BA73-DF6829954A21}"/>
                  </a:ext>
                </a:extLst>
              </p:cNvPr>
              <p:cNvSpPr txBox="1">
                <a:spLocks noRot="1" noChangeAspect="1" noMove="1" noResize="1" noEditPoints="1" noAdjustHandles="1" noChangeArrowheads="1" noChangeShapeType="1" noTextEdit="1"/>
              </p:cNvSpPr>
              <p:nvPr/>
            </p:nvSpPr>
            <p:spPr>
              <a:xfrm>
                <a:off x="4957452" y="3287640"/>
                <a:ext cx="871594" cy="253916"/>
              </a:xfrm>
              <a:prstGeom prst="rect">
                <a:avLst/>
              </a:prstGeom>
              <a:blipFill>
                <a:blip r:embed="rId6"/>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58C50AB9-5223-C14E-B4B3-8051DFC07B05}"/>
                  </a:ext>
                </a:extLst>
              </p:cNvPr>
              <p:cNvSpPr txBox="1"/>
              <p:nvPr/>
            </p:nvSpPr>
            <p:spPr>
              <a:xfrm>
                <a:off x="6434755" y="4774293"/>
                <a:ext cx="2083058" cy="315664"/>
              </a:xfrm>
              <a:prstGeom prst="rect">
                <a:avLst/>
              </a:prstGeom>
              <a:noFill/>
              <a:ln w="12700">
                <a:noFill/>
              </a:ln>
            </p:spPr>
            <p:txBody>
              <a:bodyPr wrap="square" rtlCol="0">
                <a:spAutoFit/>
              </a:bodyPr>
              <a:lstStyle/>
              <a:p>
                <a:pPr algn="ctr"/>
                <a14:m>
                  <m:oMath xmlns:m="http://schemas.openxmlformats.org/officeDocument/2006/math">
                    <m:r>
                      <a:rPr lang="en-US" sz="1050" b="1" i="1" dirty="0">
                        <a:latin typeface="Cambria Math" panose="02040503050406030204" pitchFamily="18" charset="0"/>
                      </a:rPr>
                      <m:t>𝒂</m:t>
                    </m:r>
                    <m:r>
                      <a:rPr lang="en-US" sz="1050" b="1" i="1" dirty="0">
                        <a:latin typeface="Cambria Math" panose="02040503050406030204" pitchFamily="18" charset="0"/>
                      </a:rPr>
                      <m:t>=</m:t>
                    </m:r>
                    <m:nary>
                      <m:naryPr>
                        <m:ctrlPr>
                          <a:rPr lang="en-US" sz="1050" b="1" i="1" dirty="0">
                            <a:latin typeface="Cambria Math" panose="02040503050406030204" pitchFamily="18" charset="0"/>
                          </a:rPr>
                        </m:ctrlPr>
                      </m:naryPr>
                      <m:sub>
                        <m:r>
                          <m:rPr>
                            <m:brk m:alnAt="23"/>
                          </m:rPr>
                          <a:rPr lang="en-US" sz="1050" b="1" i="1" dirty="0">
                            <a:latin typeface="Cambria Math" panose="02040503050406030204" pitchFamily="18" charset="0"/>
                          </a:rPr>
                          <m:t>𝑮</m:t>
                        </m:r>
                        <m:r>
                          <a:rPr lang="en-US" sz="1050" b="1" i="1" dirty="0">
                            <a:latin typeface="Cambria Math" panose="02040503050406030204" pitchFamily="18" charset="0"/>
                          </a:rPr>
                          <m:t>𝑷𝑺</m:t>
                        </m:r>
                      </m:sub>
                      <m:sup>
                        <m:r>
                          <a:rPr lang="en-US" sz="1050" b="1" i="1" dirty="0">
                            <a:latin typeface="Cambria Math" panose="02040503050406030204" pitchFamily="18" charset="0"/>
                          </a:rPr>
                          <m:t>𝑳𝑬𝑶</m:t>
                        </m:r>
                      </m:sup>
                      <m:e>
                        <m:r>
                          <a:rPr lang="en-US" sz="1050" b="1" i="1" dirty="0">
                            <a:latin typeface="Cambria Math" panose="02040503050406030204" pitchFamily="18" charset="0"/>
                          </a:rPr>
                          <m:t>𝒅</m:t>
                        </m:r>
                        <m:r>
                          <a:rPr lang="en-US" sz="1050" b="1" i="1" dirty="0">
                            <a:latin typeface="Cambria Math" panose="02040503050406030204" pitchFamily="18" charset="0"/>
                            <a:ea typeface="Cambria Math" panose="02040503050406030204" pitchFamily="18" charset="0"/>
                          </a:rPr>
                          <m:t>𝜺</m:t>
                        </m:r>
                      </m:e>
                    </m:nary>
                  </m:oMath>
                </a14:m>
                <a:r>
                  <a:rPr lang="en-US" sz="1050" b="1" dirty="0"/>
                  <a:t>  </a:t>
                </a:r>
              </a:p>
            </p:txBody>
          </p:sp>
        </mc:Choice>
        <mc:Fallback xmlns="">
          <p:sp>
            <p:nvSpPr>
              <p:cNvPr id="69" name="TextBox 68">
                <a:extLst>
                  <a:ext uri="{FF2B5EF4-FFF2-40B4-BE49-F238E27FC236}">
                    <a16:creationId xmlns:a16="http://schemas.microsoft.com/office/drawing/2014/main" id="{58C50AB9-5223-C14E-B4B3-8051DFC07B05}"/>
                  </a:ext>
                </a:extLst>
              </p:cNvPr>
              <p:cNvSpPr txBox="1">
                <a:spLocks noRot="1" noChangeAspect="1" noMove="1" noResize="1" noEditPoints="1" noAdjustHandles="1" noChangeArrowheads="1" noChangeShapeType="1" noTextEdit="1"/>
              </p:cNvSpPr>
              <p:nvPr/>
            </p:nvSpPr>
            <p:spPr>
              <a:xfrm>
                <a:off x="6434755" y="4774293"/>
                <a:ext cx="2083058" cy="315664"/>
              </a:xfrm>
              <a:prstGeom prst="rect">
                <a:avLst/>
              </a:prstGeom>
              <a:blipFill>
                <a:blip r:embed="rId7"/>
                <a:stretch>
                  <a:fillRect t="-88462" b="-138462"/>
                </a:stretch>
              </a:blipFill>
              <a:ln w="12700">
                <a:noFill/>
              </a:ln>
            </p:spPr>
            <p:txBody>
              <a:bodyPr/>
              <a:lstStyle/>
              <a:p>
                <a:r>
                  <a:rPr lang="en-US">
                    <a:noFill/>
                  </a:rPr>
                  <a:t> </a:t>
                </a:r>
              </a:p>
            </p:txBody>
          </p:sp>
        </mc:Fallback>
      </mc:AlternateContent>
      <p:sp>
        <p:nvSpPr>
          <p:cNvPr id="70" name="TextBox 69">
            <a:extLst>
              <a:ext uri="{FF2B5EF4-FFF2-40B4-BE49-F238E27FC236}">
                <a16:creationId xmlns:a16="http://schemas.microsoft.com/office/drawing/2014/main" id="{08308C28-50BA-D54A-8423-C490CF44D81E}"/>
              </a:ext>
            </a:extLst>
          </p:cNvPr>
          <p:cNvSpPr txBox="1"/>
          <p:nvPr/>
        </p:nvSpPr>
        <p:spPr>
          <a:xfrm>
            <a:off x="6773147" y="4410165"/>
            <a:ext cx="1266693"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3) Bending angle</a:t>
            </a:r>
          </a:p>
        </p:txBody>
      </p:sp>
      <p:sp>
        <p:nvSpPr>
          <p:cNvPr id="71" name="TextBox 70">
            <a:extLst>
              <a:ext uri="{FF2B5EF4-FFF2-40B4-BE49-F238E27FC236}">
                <a16:creationId xmlns:a16="http://schemas.microsoft.com/office/drawing/2014/main" id="{E2FE9747-F4FD-3647-A498-D91E1036A3D0}"/>
              </a:ext>
            </a:extLst>
          </p:cNvPr>
          <p:cNvSpPr txBox="1"/>
          <p:nvPr/>
        </p:nvSpPr>
        <p:spPr>
          <a:xfrm>
            <a:off x="6773148" y="1975575"/>
            <a:ext cx="1077539" cy="253916"/>
          </a:xfrm>
          <a:prstGeom prst="rect">
            <a:avLst/>
          </a:prstGeom>
          <a:noFill/>
        </p:spPr>
        <p:txBody>
          <a:bodyPr wrap="none" rtlCol="0">
            <a:spAutoFit/>
          </a:bodyPr>
          <a:lstStyle/>
          <a:p>
            <a:r>
              <a:rPr lang="en-US" sz="1050" b="1" dirty="0">
                <a:latin typeface="Arial" panose="020B0604020202020204" pitchFamily="34" charset="0"/>
                <a:cs typeface="Arial" panose="020B0604020202020204" pitchFamily="34" charset="0"/>
              </a:rPr>
              <a:t>1) Refractivity</a:t>
            </a:r>
          </a:p>
        </p:txBody>
      </p:sp>
      <p:sp>
        <p:nvSpPr>
          <p:cNvPr id="4" name="TextBox 3">
            <a:extLst>
              <a:ext uri="{FF2B5EF4-FFF2-40B4-BE49-F238E27FC236}">
                <a16:creationId xmlns:a16="http://schemas.microsoft.com/office/drawing/2014/main" id="{C5AB127B-7CB6-F246-80D2-39D8C57723DF}"/>
              </a:ext>
            </a:extLst>
          </p:cNvPr>
          <p:cNvSpPr txBox="1"/>
          <p:nvPr/>
        </p:nvSpPr>
        <p:spPr>
          <a:xfrm>
            <a:off x="6276238" y="5326252"/>
            <a:ext cx="2523765" cy="415498"/>
          </a:xfrm>
          <a:prstGeom prst="rect">
            <a:avLst/>
          </a:prstGeom>
          <a:solidFill>
            <a:srgbClr val="FFFF00"/>
          </a:solidFill>
        </p:spPr>
        <p:txBody>
          <a:bodyPr wrap="square" rtlCol="0">
            <a:spAutoFit/>
          </a:bodyPr>
          <a:lstStyle/>
          <a:p>
            <a:r>
              <a:rPr lang="en-US" sz="1050" dirty="0"/>
              <a:t>The bending angle is computed from the initial and final ray direction. </a:t>
            </a:r>
          </a:p>
        </p:txBody>
      </p:sp>
    </p:spTree>
    <p:extLst>
      <p:ext uri="{BB962C8B-B14F-4D97-AF65-F5344CB8AC3E}">
        <p14:creationId xmlns:p14="http://schemas.microsoft.com/office/powerpoint/2010/main" val="3914980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915A-F9E4-834E-854B-3CF16CCBB140}"/>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462CAC3E-5927-9D43-A5A8-D397816D0DF5}"/>
              </a:ext>
            </a:extLst>
          </p:cNvPr>
          <p:cNvSpPr>
            <a:spLocks noGrp="1"/>
          </p:cNvSpPr>
          <p:nvPr>
            <p:ph type="body" idx="1"/>
          </p:nvPr>
        </p:nvSpPr>
        <p:spPr/>
        <p:txBody>
          <a:bodyPr/>
          <a:lstStyle/>
          <a:p>
            <a:r>
              <a:rPr lang="en-US" sz="2400" dirty="0"/>
              <a:t>UFO is actively being developed, incorporating research and operational capabilities</a:t>
            </a:r>
          </a:p>
          <a:p>
            <a:r>
              <a:rPr lang="en-US" sz="2400" dirty="0"/>
              <a:t>Some of the UFO operators have been validated by the OBS core team</a:t>
            </a:r>
          </a:p>
          <a:p>
            <a:r>
              <a:rPr lang="en-US" sz="2400" dirty="0"/>
              <a:t>All available capabilities, including unit test/validated </a:t>
            </a:r>
            <a:r>
              <a:rPr lang="en-US" sz="2400" dirty="0" err="1"/>
              <a:t>yaml</a:t>
            </a:r>
            <a:r>
              <a:rPr lang="en-US" sz="2400" dirty="0"/>
              <a:t> files, can be found in the UFO </a:t>
            </a:r>
            <a:r>
              <a:rPr lang="en-US" sz="2400" dirty="0" err="1"/>
              <a:t>github</a:t>
            </a:r>
            <a:r>
              <a:rPr lang="en-US" sz="2400" dirty="0"/>
              <a:t> repository</a:t>
            </a:r>
          </a:p>
          <a:p>
            <a:r>
              <a:rPr lang="en-US" sz="2400" dirty="0"/>
              <a:t>Upstream data conversion/ingest development and scientific validation are in progress </a:t>
            </a:r>
          </a:p>
        </p:txBody>
      </p:sp>
      <p:sp>
        <p:nvSpPr>
          <p:cNvPr id="4" name="Slide Number Placeholder 3">
            <a:extLst>
              <a:ext uri="{FF2B5EF4-FFF2-40B4-BE49-F238E27FC236}">
                <a16:creationId xmlns:a16="http://schemas.microsoft.com/office/drawing/2014/main" id="{903028B7-377B-A246-88C7-2DAA16AFF6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324648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C0E1-61D6-E644-B355-BF2BB7271237}"/>
              </a:ext>
            </a:extLst>
          </p:cNvPr>
          <p:cNvSpPr>
            <a:spLocks noGrp="1"/>
          </p:cNvSpPr>
          <p:nvPr>
            <p:ph type="title"/>
          </p:nvPr>
        </p:nvSpPr>
        <p:spPr>
          <a:xfrm>
            <a:off x="457200" y="17460"/>
            <a:ext cx="8229600" cy="1143000"/>
          </a:xfrm>
        </p:spPr>
        <p:txBody>
          <a:bodyPr/>
          <a:lstStyle/>
          <a:p>
            <a:pPr algn="l"/>
            <a:r>
              <a:rPr lang="en-US" dirty="0">
                <a:solidFill>
                  <a:schemeClr val="bg1"/>
                </a:solidFill>
              </a:rPr>
              <a:t>Outline for OBS Sessions</a:t>
            </a:r>
          </a:p>
        </p:txBody>
      </p:sp>
      <p:sp>
        <p:nvSpPr>
          <p:cNvPr id="3" name="Text Placeholder 2">
            <a:extLst>
              <a:ext uri="{FF2B5EF4-FFF2-40B4-BE49-F238E27FC236}">
                <a16:creationId xmlns:a16="http://schemas.microsoft.com/office/drawing/2014/main" id="{869371CE-64A6-034D-9470-861966E65809}"/>
              </a:ext>
            </a:extLst>
          </p:cNvPr>
          <p:cNvSpPr>
            <a:spLocks noGrp="1"/>
          </p:cNvSpPr>
          <p:nvPr>
            <p:ph type="body" idx="1"/>
          </p:nvPr>
        </p:nvSpPr>
        <p:spPr>
          <a:xfrm>
            <a:off x="328924" y="1160460"/>
            <a:ext cx="8558100" cy="4799495"/>
          </a:xfrm>
        </p:spPr>
        <p:txBody>
          <a:bodyPr/>
          <a:lstStyle/>
          <a:p>
            <a:r>
              <a:rPr lang="en-US" sz="2400" dirty="0"/>
              <a:t>Intro to UFO operators: </a:t>
            </a:r>
          </a:p>
          <a:p>
            <a:pPr lvl="1"/>
            <a:r>
              <a:rPr lang="en-US" sz="2000" dirty="0"/>
              <a:t>What are available, development and validation processes, introduction to common operators </a:t>
            </a:r>
          </a:p>
          <a:p>
            <a:r>
              <a:rPr lang="en-US" sz="2400" dirty="0"/>
              <a:t>CRTM: </a:t>
            </a:r>
          </a:p>
          <a:p>
            <a:pPr lvl="1"/>
            <a:r>
              <a:rPr lang="en-US" sz="2000" dirty="0"/>
              <a:t>one of the radiative transfer model UFO is interfaced with</a:t>
            </a:r>
          </a:p>
          <a:p>
            <a:r>
              <a:rPr lang="en-US" sz="2400" dirty="0"/>
              <a:t>Observation Operators and QC: general</a:t>
            </a:r>
          </a:p>
          <a:p>
            <a:r>
              <a:rPr lang="en-US" sz="2400" dirty="0"/>
              <a:t>Observation Operators and QC: development</a:t>
            </a:r>
          </a:p>
          <a:p>
            <a:r>
              <a:rPr lang="en-US" sz="2400" dirty="0"/>
              <a:t>QC, </a:t>
            </a:r>
            <a:r>
              <a:rPr lang="en-US" sz="2400" dirty="0" err="1"/>
              <a:t>ObsFunctions</a:t>
            </a:r>
            <a:endParaRPr lang="en-US" sz="2400" dirty="0"/>
          </a:p>
        </p:txBody>
      </p:sp>
      <p:sp>
        <p:nvSpPr>
          <p:cNvPr id="4" name="Slide Number Placeholder 3">
            <a:extLst>
              <a:ext uri="{FF2B5EF4-FFF2-40B4-BE49-F238E27FC236}">
                <a16:creationId xmlns:a16="http://schemas.microsoft.com/office/drawing/2014/main" id="{EA83CD45-C30B-3043-BEEC-A1B3B536F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5" name="Right Brace 4">
            <a:extLst>
              <a:ext uri="{FF2B5EF4-FFF2-40B4-BE49-F238E27FC236}">
                <a16:creationId xmlns:a16="http://schemas.microsoft.com/office/drawing/2014/main" id="{1E72FB9E-3312-4345-8056-C1937DCB7112}"/>
              </a:ext>
            </a:extLst>
          </p:cNvPr>
          <p:cNvSpPr/>
          <p:nvPr/>
        </p:nvSpPr>
        <p:spPr>
          <a:xfrm>
            <a:off x="6513922" y="3346515"/>
            <a:ext cx="150829" cy="1112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C386842-99B9-0D41-B723-0CFDC2F15AA6}"/>
              </a:ext>
            </a:extLst>
          </p:cNvPr>
          <p:cNvSpPr txBox="1"/>
          <p:nvPr/>
        </p:nvSpPr>
        <p:spPr>
          <a:xfrm>
            <a:off x="6681343" y="3641086"/>
            <a:ext cx="2005457" cy="523220"/>
          </a:xfrm>
          <a:prstGeom prst="rect">
            <a:avLst/>
          </a:prstGeom>
          <a:noFill/>
        </p:spPr>
        <p:txBody>
          <a:bodyPr wrap="square" rtlCol="0">
            <a:spAutoFit/>
          </a:bodyPr>
          <a:lstStyle/>
          <a:p>
            <a:r>
              <a:rPr lang="en-US" dirty="0"/>
              <a:t>How to config, run, and add new UFO/QC/BC</a:t>
            </a:r>
          </a:p>
        </p:txBody>
      </p:sp>
    </p:spTree>
    <p:extLst>
      <p:ext uri="{BB962C8B-B14F-4D97-AF65-F5344CB8AC3E}">
        <p14:creationId xmlns:p14="http://schemas.microsoft.com/office/powerpoint/2010/main" val="360205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A0D9-9E89-3444-9C5A-19C78A8170FC}"/>
              </a:ext>
            </a:extLst>
          </p:cNvPr>
          <p:cNvSpPr>
            <a:spLocks noGrp="1"/>
          </p:cNvSpPr>
          <p:nvPr>
            <p:ph type="title"/>
          </p:nvPr>
        </p:nvSpPr>
        <p:spPr/>
        <p:txBody>
          <a:bodyPr/>
          <a:lstStyle/>
          <a:p>
            <a:r>
              <a:rPr lang="en-US" dirty="0"/>
              <a:t>Reference</a:t>
            </a:r>
          </a:p>
        </p:txBody>
      </p:sp>
      <p:sp>
        <p:nvSpPr>
          <p:cNvPr id="3" name="Text Placeholder 2">
            <a:extLst>
              <a:ext uri="{FF2B5EF4-FFF2-40B4-BE49-F238E27FC236}">
                <a16:creationId xmlns:a16="http://schemas.microsoft.com/office/drawing/2014/main" id="{B8D474C0-844C-6A4F-AE80-2BB4ED0078C2}"/>
              </a:ext>
            </a:extLst>
          </p:cNvPr>
          <p:cNvSpPr>
            <a:spLocks noGrp="1"/>
          </p:cNvSpPr>
          <p:nvPr>
            <p:ph type="body" idx="1"/>
          </p:nvPr>
        </p:nvSpPr>
        <p:spPr/>
        <p:txBody>
          <a:bodyPr/>
          <a:lstStyle/>
          <a:p>
            <a:r>
              <a:rPr lang="en-US" dirty="0"/>
              <a:t>Aspects of using observations in Data Assimilation (Lars Isaksen, ECWMF training courses)</a:t>
            </a:r>
          </a:p>
          <a:p>
            <a:r>
              <a:rPr lang="en-US" dirty="0"/>
              <a:t>JEDI doc for UFO: </a:t>
            </a:r>
            <a:r>
              <a:rPr lang="en-US" dirty="0">
                <a:hlinkClick r:id="rId2"/>
              </a:rPr>
              <a:t>https://jointcenterforsatellitedataassimilation-jedi-docs.readthedocs-hosted.com/en/latest/inside/jedi-components/ufo/index.html</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DDC537C-D3D2-2D43-A170-22C1E53438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10863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3185-CA25-DE44-AB23-D1CEB8D40C5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EB094B8-28DD-E149-9FEF-FCE2342FAC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4" name="Picture 3">
            <a:extLst>
              <a:ext uri="{FF2B5EF4-FFF2-40B4-BE49-F238E27FC236}">
                <a16:creationId xmlns:a16="http://schemas.microsoft.com/office/drawing/2014/main" id="{20FF0CB4-98E9-F341-9928-B4E219225736}"/>
              </a:ext>
            </a:extLst>
          </p:cNvPr>
          <p:cNvPicPr>
            <a:picLocks noChangeAspect="1"/>
          </p:cNvPicPr>
          <p:nvPr/>
        </p:nvPicPr>
        <p:blipFill>
          <a:blip r:embed="rId2"/>
          <a:stretch>
            <a:fillRect/>
          </a:stretch>
        </p:blipFill>
        <p:spPr>
          <a:xfrm>
            <a:off x="317066" y="400769"/>
            <a:ext cx="8198284" cy="6457231"/>
          </a:xfrm>
          <a:prstGeom prst="rect">
            <a:avLst/>
          </a:prstGeom>
        </p:spPr>
      </p:pic>
      <p:sp>
        <p:nvSpPr>
          <p:cNvPr id="5" name="TextBox 4">
            <a:extLst>
              <a:ext uri="{FF2B5EF4-FFF2-40B4-BE49-F238E27FC236}">
                <a16:creationId xmlns:a16="http://schemas.microsoft.com/office/drawing/2014/main" id="{B1D627BD-5EF2-CF4E-BA29-21F6262D93B9}"/>
              </a:ext>
            </a:extLst>
          </p:cNvPr>
          <p:cNvSpPr txBox="1"/>
          <p:nvPr/>
        </p:nvSpPr>
        <p:spPr>
          <a:xfrm>
            <a:off x="6151844" y="6538903"/>
            <a:ext cx="1317990" cy="307777"/>
          </a:xfrm>
          <a:prstGeom prst="rect">
            <a:avLst/>
          </a:prstGeom>
          <a:noFill/>
        </p:spPr>
        <p:txBody>
          <a:bodyPr wrap="none" rtlCol="0">
            <a:spAutoFit/>
          </a:bodyPr>
          <a:lstStyle/>
          <a:p>
            <a:r>
              <a:rPr lang="en-US" dirty="0"/>
              <a:t>(Lars Isaksen)</a:t>
            </a:r>
          </a:p>
        </p:txBody>
      </p:sp>
    </p:spTree>
    <p:extLst>
      <p:ext uri="{BB962C8B-B14F-4D97-AF65-F5344CB8AC3E}">
        <p14:creationId xmlns:p14="http://schemas.microsoft.com/office/powerpoint/2010/main" val="126223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7491-5E7B-BE47-8427-C2A251620DCB}"/>
              </a:ext>
            </a:extLst>
          </p:cNvPr>
          <p:cNvSpPr>
            <a:spLocks noGrp="1"/>
          </p:cNvSpPr>
          <p:nvPr>
            <p:ph type="title"/>
          </p:nvPr>
        </p:nvSpPr>
        <p:spPr>
          <a:xfrm>
            <a:off x="457200" y="5330"/>
            <a:ext cx="8229600" cy="1143000"/>
          </a:xfrm>
        </p:spPr>
        <p:txBody>
          <a:bodyPr/>
          <a:lstStyle/>
          <a:p>
            <a:r>
              <a:rPr lang="en-US" b="1" dirty="0">
                <a:solidFill>
                  <a:schemeClr val="bg1"/>
                </a:solidFill>
              </a:rPr>
              <a:t>Analysis: based on background and observations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3D53475-AAB1-6C4E-AB51-6EA4034D4DA6}"/>
                  </a:ext>
                </a:extLst>
              </p:cNvPr>
              <p:cNvSpPr>
                <a:spLocks noGrp="1"/>
              </p:cNvSpPr>
              <p:nvPr>
                <p:ph type="body" idx="1"/>
              </p:nvPr>
            </p:nvSpPr>
            <p:spPr/>
            <p:txBody>
              <a:bodyPr/>
              <a:lstStyle/>
              <a:p>
                <a:pPr marL="254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b="1" i="1" smtClean="0">
                          <a:latin typeface="Cambria Math" panose="02040503050406030204" pitchFamily="18" charset="0"/>
                        </a:rPr>
                        <m:t>𝑲</m:t>
                      </m:r>
                      <m:d>
                        <m:dPr>
                          <m:ctrlPr>
                            <a:rPr lang="en-US" b="1" i="1" smtClean="0">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𝐻</m:t>
                          </m:r>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sub>
                              </m:sSub>
                            </m:e>
                          </m:d>
                        </m:e>
                      </m:d>
                    </m:oMath>
                  </m:oMathPara>
                </a14:m>
                <a:endParaRPr lang="en-US" dirty="0"/>
              </a:p>
              <a:p>
                <a:pPr marL="25400" indent="0">
                  <a:buNone/>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𝑎</m:t>
                        </m:r>
                      </m:sub>
                    </m:sSub>
                  </m:oMath>
                </a14:m>
                <a:r>
                  <a:rPr lang="en-US" sz="2400" dirty="0"/>
                  <a:t>: analysis</a:t>
                </a:r>
              </a:p>
              <a:p>
                <a:pPr marL="25400" indent="0">
                  <a:buNone/>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𝑏</m:t>
                        </m:r>
                      </m:sub>
                    </m:sSub>
                  </m:oMath>
                </a14:m>
                <a:r>
                  <a:rPr lang="en-US" sz="2400" dirty="0"/>
                  <a:t>: background, prior information to the analysis. In a cycling system, the background usually comes from the previous forecast</a:t>
                </a:r>
              </a:p>
              <a:p>
                <a:pPr marL="25400" indent="0">
                  <a:buNone/>
                </a:pPr>
                <a14:m>
                  <m:oMath xmlns:m="http://schemas.openxmlformats.org/officeDocument/2006/math">
                    <m:r>
                      <a:rPr lang="en-US" sz="2400" i="1">
                        <a:latin typeface="Cambria Math" panose="02040503050406030204" pitchFamily="18" charset="0"/>
                      </a:rPr>
                      <m:t>𝑦</m:t>
                    </m:r>
                  </m:oMath>
                </a14:m>
                <a:r>
                  <a:rPr lang="en-US" sz="2400" dirty="0"/>
                  <a:t>: observations (</a:t>
                </a:r>
                <a:r>
                  <a:rPr lang="en-US" sz="2400" dirty="0" err="1"/>
                  <a:t>Obs</a:t>
                </a:r>
                <a:r>
                  <a:rPr lang="en-US" sz="2400" dirty="0"/>
                  <a:t>)</a:t>
                </a:r>
              </a:p>
              <a:p>
                <a:pPr marL="25400" indent="0">
                  <a:buNone/>
                </a:pPr>
                <a14:m>
                  <m:oMath xmlns:m="http://schemas.openxmlformats.org/officeDocument/2006/math">
                    <m:r>
                      <a:rPr lang="en-US" sz="2400" i="1">
                        <a:latin typeface="Cambria Math" panose="02040503050406030204" pitchFamily="18" charset="0"/>
                      </a:rPr>
                      <m:t>𝐻</m:t>
                    </m:r>
                    <m:r>
                      <a:rPr lang="en-US" sz="2400" b="0" i="1" smtClean="0">
                        <a:latin typeface="Cambria Math" panose="02040503050406030204" pitchFamily="18" charset="0"/>
                      </a:rPr>
                      <m:t>:</m:t>
                    </m:r>
                    <m:r>
                      <a:rPr lang="en-US" sz="2400" b="0" i="1" smtClean="0">
                        <a:latin typeface="Cambria Math" panose="02040503050406030204" pitchFamily="18" charset="0"/>
                      </a:rPr>
                      <m:t>𝑓𝑜𝑟𝑤𝑎𝑟</m:t>
                    </m:r>
                  </m:oMath>
                </a14:m>
                <a:r>
                  <a:rPr lang="en-US" sz="2400" dirty="0"/>
                  <a:t>d (observation) operator</a:t>
                </a:r>
              </a:p>
              <a:p>
                <a:pPr marL="25400" indent="0">
                  <a:buNone/>
                </a:pPr>
                <a14:m>
                  <m:oMath xmlns:m="http://schemas.openxmlformats.org/officeDocument/2006/math">
                    <m:r>
                      <a:rPr lang="en-US" sz="2400" b="1" i="1">
                        <a:latin typeface="Cambria Math" panose="02040503050406030204" pitchFamily="18" charset="0"/>
                      </a:rPr>
                      <m:t>𝑲</m:t>
                    </m:r>
                    <m:r>
                      <a:rPr lang="en-US" sz="2400" b="1" i="1" smtClean="0">
                        <a:latin typeface="Cambria Math" panose="02040503050406030204" pitchFamily="18" charset="0"/>
                      </a:rPr>
                      <m:t>:</m:t>
                    </m:r>
                    <m:r>
                      <m:rPr>
                        <m:sty m:val="p"/>
                      </m:rPr>
                      <a:rPr lang="en-US" sz="2400" b="0" i="0" smtClean="0">
                        <a:latin typeface="Cambria Math" panose="02040503050406030204" pitchFamily="18" charset="0"/>
                      </a:rPr>
                      <m:t>gain</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matrix</m:t>
                    </m:r>
                  </m:oMath>
                </a14:m>
                <a:r>
                  <a:rPr lang="en-US" sz="2400" b="0" dirty="0"/>
                  <a:t>, which defines the weight for the observation term in the analysis</a:t>
                </a:r>
              </a:p>
              <a:p>
                <a:pPr marL="25400" indent="0">
                  <a:buNone/>
                </a:pPr>
                <a:endParaRPr lang="en-US" sz="2400" dirty="0"/>
              </a:p>
              <a:p>
                <a:pPr marL="25400" indent="0">
                  <a:buNone/>
                </a:pPr>
                <a:endParaRPr lang="en-US" dirty="0"/>
              </a:p>
            </p:txBody>
          </p:sp>
        </mc:Choice>
        <mc:Fallback>
          <p:sp>
            <p:nvSpPr>
              <p:cNvPr id="3" name="Text Placeholder 2">
                <a:extLst>
                  <a:ext uri="{FF2B5EF4-FFF2-40B4-BE49-F238E27FC236}">
                    <a16:creationId xmlns:a16="http://schemas.microsoft.com/office/drawing/2014/main" id="{03D53475-AAB1-6C4E-AB51-6EA4034D4DA6}"/>
                  </a:ext>
                </a:extLst>
              </p:cNvPr>
              <p:cNvSpPr>
                <a:spLocks noGrp="1" noRot="1" noChangeAspect="1" noMove="1" noResize="1" noEditPoints="1" noAdjustHandles="1" noChangeArrowheads="1" noChangeShapeType="1" noTextEdit="1"/>
              </p:cNvSpPr>
              <p:nvPr>
                <p:ph type="body" idx="1"/>
              </p:nvPr>
            </p:nvSpPr>
            <p:spPr>
              <a:blipFill>
                <a:blip r:embed="rId2"/>
                <a:stretch>
                  <a:fillRect l="-890" r="-4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C1C3778-4F96-764D-B40A-E3BDA9F2EB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5" name="Rectangle 4">
            <a:extLst>
              <a:ext uri="{FF2B5EF4-FFF2-40B4-BE49-F238E27FC236}">
                <a16:creationId xmlns:a16="http://schemas.microsoft.com/office/drawing/2014/main" id="{CBB1A02D-5F30-D440-A8D2-7AB365C61619}"/>
              </a:ext>
            </a:extLst>
          </p:cNvPr>
          <p:cNvSpPr/>
          <p:nvPr/>
        </p:nvSpPr>
        <p:spPr>
          <a:xfrm>
            <a:off x="307492" y="3739019"/>
            <a:ext cx="4726421" cy="55114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04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AB62-C3BC-7B46-88F5-83DD893D32BF}"/>
              </a:ext>
            </a:extLst>
          </p:cNvPr>
          <p:cNvSpPr>
            <a:spLocks noGrp="1"/>
          </p:cNvSpPr>
          <p:nvPr>
            <p:ph type="title"/>
          </p:nvPr>
        </p:nvSpPr>
        <p:spPr>
          <a:xfrm>
            <a:off x="628650" y="124110"/>
            <a:ext cx="7886700" cy="820200"/>
          </a:xfrm>
        </p:spPr>
        <p:txBody>
          <a:bodyPr/>
          <a:lstStyle/>
          <a:p>
            <a:r>
              <a:rPr lang="en-US" sz="3600" b="1" dirty="0">
                <a:solidFill>
                  <a:schemeClr val="bg1"/>
                </a:solidFill>
              </a:rPr>
              <a:t>Forward Operator</a:t>
            </a:r>
          </a:p>
        </p:txBody>
      </p:sp>
      <p:sp>
        <p:nvSpPr>
          <p:cNvPr id="3" name="Slide Number Placeholder 2">
            <a:extLst>
              <a:ext uri="{FF2B5EF4-FFF2-40B4-BE49-F238E27FC236}">
                <a16:creationId xmlns:a16="http://schemas.microsoft.com/office/drawing/2014/main" id="{D1CE1F35-C28A-2442-9F6C-E2E1AE5D19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graphicFrame>
        <p:nvGraphicFramePr>
          <p:cNvPr id="4" name="Table 3">
            <a:extLst>
              <a:ext uri="{FF2B5EF4-FFF2-40B4-BE49-F238E27FC236}">
                <a16:creationId xmlns:a16="http://schemas.microsoft.com/office/drawing/2014/main" id="{236CA17F-B49C-DF43-A4FF-77D82E5BC9BE}"/>
              </a:ext>
            </a:extLst>
          </p:cNvPr>
          <p:cNvGraphicFramePr>
            <a:graphicFrameLocks noGrp="1"/>
          </p:cNvGraphicFramePr>
          <p:nvPr>
            <p:extLst>
              <p:ext uri="{D42A27DB-BD31-4B8C-83A1-F6EECF244321}">
                <p14:modId xmlns:p14="http://schemas.microsoft.com/office/powerpoint/2010/main" val="3418837126"/>
              </p:ext>
            </p:extLst>
          </p:nvPr>
        </p:nvGraphicFramePr>
        <p:xfrm>
          <a:off x="327766" y="1390737"/>
          <a:ext cx="2296440" cy="1884820"/>
        </p:xfrm>
        <a:graphic>
          <a:graphicData uri="http://schemas.openxmlformats.org/drawingml/2006/table">
            <a:tbl>
              <a:tblPr firstRow="1" bandRow="1">
                <a:tableStyleId>{867EC04B-405F-4FDE-AC71-4A0FA4AA7462}</a:tableStyleId>
              </a:tblPr>
              <a:tblGrid>
                <a:gridCol w="382740">
                  <a:extLst>
                    <a:ext uri="{9D8B030D-6E8A-4147-A177-3AD203B41FA5}">
                      <a16:colId xmlns:a16="http://schemas.microsoft.com/office/drawing/2014/main" val="1419507309"/>
                    </a:ext>
                  </a:extLst>
                </a:gridCol>
                <a:gridCol w="382740">
                  <a:extLst>
                    <a:ext uri="{9D8B030D-6E8A-4147-A177-3AD203B41FA5}">
                      <a16:colId xmlns:a16="http://schemas.microsoft.com/office/drawing/2014/main" val="166660153"/>
                    </a:ext>
                  </a:extLst>
                </a:gridCol>
                <a:gridCol w="382740">
                  <a:extLst>
                    <a:ext uri="{9D8B030D-6E8A-4147-A177-3AD203B41FA5}">
                      <a16:colId xmlns:a16="http://schemas.microsoft.com/office/drawing/2014/main" val="1443200241"/>
                    </a:ext>
                  </a:extLst>
                </a:gridCol>
                <a:gridCol w="382740">
                  <a:extLst>
                    <a:ext uri="{9D8B030D-6E8A-4147-A177-3AD203B41FA5}">
                      <a16:colId xmlns:a16="http://schemas.microsoft.com/office/drawing/2014/main" val="2731134870"/>
                    </a:ext>
                  </a:extLst>
                </a:gridCol>
                <a:gridCol w="382740">
                  <a:extLst>
                    <a:ext uri="{9D8B030D-6E8A-4147-A177-3AD203B41FA5}">
                      <a16:colId xmlns:a16="http://schemas.microsoft.com/office/drawing/2014/main" val="2604070585"/>
                    </a:ext>
                  </a:extLst>
                </a:gridCol>
                <a:gridCol w="382740">
                  <a:extLst>
                    <a:ext uri="{9D8B030D-6E8A-4147-A177-3AD203B41FA5}">
                      <a16:colId xmlns:a16="http://schemas.microsoft.com/office/drawing/2014/main" val="2522207521"/>
                    </a:ext>
                  </a:extLst>
                </a:gridCol>
              </a:tblGrid>
              <a:tr h="376964">
                <a:tc>
                  <a:txBody>
                    <a:bodyPr/>
                    <a:lstStyle/>
                    <a:p>
                      <a:endParaRPr lang="en-US"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dirty="0"/>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670678156"/>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2272697973"/>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741029115"/>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249128477"/>
                  </a:ext>
                </a:extLst>
              </a:tr>
              <a:tr h="376964">
                <a:tc>
                  <a:txBody>
                    <a:bodyPr/>
                    <a:lstStyle/>
                    <a:p>
                      <a:endParaRPr lang="en-US"/>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651888646"/>
                  </a:ext>
                </a:extLst>
              </a:tr>
            </a:tbl>
          </a:graphicData>
        </a:graphic>
      </p:graphicFrame>
      <p:graphicFrame>
        <p:nvGraphicFramePr>
          <p:cNvPr id="6" name="Table 5">
            <a:extLst>
              <a:ext uri="{FF2B5EF4-FFF2-40B4-BE49-F238E27FC236}">
                <a16:creationId xmlns:a16="http://schemas.microsoft.com/office/drawing/2014/main" id="{CED86906-AE04-634B-A404-32CDFA77B4ED}"/>
              </a:ext>
            </a:extLst>
          </p:cNvPr>
          <p:cNvGraphicFramePr>
            <a:graphicFrameLocks noGrp="1"/>
          </p:cNvGraphicFramePr>
          <p:nvPr>
            <p:extLst>
              <p:ext uri="{D42A27DB-BD31-4B8C-83A1-F6EECF244321}">
                <p14:modId xmlns:p14="http://schemas.microsoft.com/office/powerpoint/2010/main" val="1226140733"/>
              </p:ext>
            </p:extLst>
          </p:nvPr>
        </p:nvGraphicFramePr>
        <p:xfrm>
          <a:off x="3029980" y="1390737"/>
          <a:ext cx="2296440" cy="1884820"/>
        </p:xfrm>
        <a:graphic>
          <a:graphicData uri="http://schemas.openxmlformats.org/drawingml/2006/table">
            <a:tbl>
              <a:tblPr firstRow="1" bandRow="1">
                <a:tableStyleId>{867EC04B-405F-4FDE-AC71-4A0FA4AA7462}</a:tableStyleId>
              </a:tblPr>
              <a:tblGrid>
                <a:gridCol w="382740">
                  <a:extLst>
                    <a:ext uri="{9D8B030D-6E8A-4147-A177-3AD203B41FA5}">
                      <a16:colId xmlns:a16="http://schemas.microsoft.com/office/drawing/2014/main" val="1419507309"/>
                    </a:ext>
                  </a:extLst>
                </a:gridCol>
                <a:gridCol w="382740">
                  <a:extLst>
                    <a:ext uri="{9D8B030D-6E8A-4147-A177-3AD203B41FA5}">
                      <a16:colId xmlns:a16="http://schemas.microsoft.com/office/drawing/2014/main" val="166660153"/>
                    </a:ext>
                  </a:extLst>
                </a:gridCol>
                <a:gridCol w="382740">
                  <a:extLst>
                    <a:ext uri="{9D8B030D-6E8A-4147-A177-3AD203B41FA5}">
                      <a16:colId xmlns:a16="http://schemas.microsoft.com/office/drawing/2014/main" val="1443200241"/>
                    </a:ext>
                  </a:extLst>
                </a:gridCol>
                <a:gridCol w="382740">
                  <a:extLst>
                    <a:ext uri="{9D8B030D-6E8A-4147-A177-3AD203B41FA5}">
                      <a16:colId xmlns:a16="http://schemas.microsoft.com/office/drawing/2014/main" val="2731134870"/>
                    </a:ext>
                  </a:extLst>
                </a:gridCol>
                <a:gridCol w="382740">
                  <a:extLst>
                    <a:ext uri="{9D8B030D-6E8A-4147-A177-3AD203B41FA5}">
                      <a16:colId xmlns:a16="http://schemas.microsoft.com/office/drawing/2014/main" val="2604070585"/>
                    </a:ext>
                  </a:extLst>
                </a:gridCol>
                <a:gridCol w="382740">
                  <a:extLst>
                    <a:ext uri="{9D8B030D-6E8A-4147-A177-3AD203B41FA5}">
                      <a16:colId xmlns:a16="http://schemas.microsoft.com/office/drawing/2014/main" val="2522207521"/>
                    </a:ext>
                  </a:extLst>
                </a:gridCol>
              </a:tblGrid>
              <a:tr h="376964">
                <a:tc>
                  <a:txBody>
                    <a:bodyPr/>
                    <a:lstStyle/>
                    <a:p>
                      <a:endParaRPr lang="en-US"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670678156"/>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2272697973"/>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741029115"/>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249128477"/>
                  </a:ext>
                </a:extLst>
              </a:tr>
              <a:tr h="376964">
                <a:tc>
                  <a:txBody>
                    <a:bodyPr/>
                    <a:lstStyle/>
                    <a:p>
                      <a:endParaRPr lang="en-US"/>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651888646"/>
                  </a:ext>
                </a:extLst>
              </a:tr>
            </a:tbl>
          </a:graphicData>
        </a:graphic>
      </p:graphicFrame>
      <p:grpSp>
        <p:nvGrpSpPr>
          <p:cNvPr id="59" name="Group 58">
            <a:extLst>
              <a:ext uri="{FF2B5EF4-FFF2-40B4-BE49-F238E27FC236}">
                <a16:creationId xmlns:a16="http://schemas.microsoft.com/office/drawing/2014/main" id="{3D59B65C-C098-0B42-BFD8-4B5D0375EA80}"/>
              </a:ext>
            </a:extLst>
          </p:cNvPr>
          <p:cNvGrpSpPr/>
          <p:nvPr/>
        </p:nvGrpSpPr>
        <p:grpSpPr>
          <a:xfrm>
            <a:off x="3455864" y="1643325"/>
            <a:ext cx="1419614" cy="1213254"/>
            <a:chOff x="5133583" y="1643325"/>
            <a:chExt cx="1419614" cy="1213254"/>
          </a:xfrm>
          <a:solidFill>
            <a:schemeClr val="accent1"/>
          </a:solidFill>
        </p:grpSpPr>
        <p:sp>
          <p:nvSpPr>
            <p:cNvPr id="33" name="Oval 32">
              <a:extLst>
                <a:ext uri="{FF2B5EF4-FFF2-40B4-BE49-F238E27FC236}">
                  <a16:creationId xmlns:a16="http://schemas.microsoft.com/office/drawing/2014/main" id="{EF4F17E0-87A2-DF4F-B91F-55C47C51DFC3}"/>
                </a:ext>
              </a:extLst>
            </p:cNvPr>
            <p:cNvSpPr/>
            <p:nvPr/>
          </p:nvSpPr>
          <p:spPr>
            <a:xfrm>
              <a:off x="5133583" y="2620156"/>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E35807C-C09D-6142-8EF4-B6AFB1E7D88E}"/>
                </a:ext>
              </a:extLst>
            </p:cNvPr>
            <p:cNvSpPr/>
            <p:nvPr/>
          </p:nvSpPr>
          <p:spPr>
            <a:xfrm>
              <a:off x="5384104" y="2355991"/>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718606F-B75B-DD4A-9CB9-F4BC7167CE15}"/>
                </a:ext>
              </a:extLst>
            </p:cNvPr>
            <p:cNvSpPr/>
            <p:nvPr/>
          </p:nvSpPr>
          <p:spPr>
            <a:xfrm>
              <a:off x="6062596" y="2025368"/>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0A18781-AF51-9F41-BB47-3E68DFE1AED2}"/>
                </a:ext>
              </a:extLst>
            </p:cNvPr>
            <p:cNvSpPr/>
            <p:nvPr/>
          </p:nvSpPr>
          <p:spPr>
            <a:xfrm>
              <a:off x="5590783" y="2787142"/>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9CF3153-D62D-324D-8F3A-F9A09777C437}"/>
                </a:ext>
              </a:extLst>
            </p:cNvPr>
            <p:cNvSpPr/>
            <p:nvPr/>
          </p:nvSpPr>
          <p:spPr>
            <a:xfrm>
              <a:off x="5511453" y="1793038"/>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F433222-571A-BA49-B989-6A51961336BE}"/>
                </a:ext>
              </a:extLst>
            </p:cNvPr>
            <p:cNvSpPr/>
            <p:nvPr/>
          </p:nvSpPr>
          <p:spPr>
            <a:xfrm>
              <a:off x="6473867" y="2717705"/>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4BB5045-5034-F44F-A110-3DC4F6D5A977}"/>
                </a:ext>
              </a:extLst>
            </p:cNvPr>
            <p:cNvSpPr/>
            <p:nvPr/>
          </p:nvSpPr>
          <p:spPr>
            <a:xfrm>
              <a:off x="5983266" y="2475161"/>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B4637AB-A75F-A34B-A134-CAA104FC281D}"/>
                </a:ext>
              </a:extLst>
            </p:cNvPr>
            <p:cNvSpPr/>
            <p:nvPr/>
          </p:nvSpPr>
          <p:spPr>
            <a:xfrm>
              <a:off x="6473867" y="1643325"/>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9998B0F-4A61-5040-9E56-9B411D1D8439}"/>
                </a:ext>
              </a:extLst>
            </p:cNvPr>
            <p:cNvSpPr/>
            <p:nvPr/>
          </p:nvSpPr>
          <p:spPr>
            <a:xfrm>
              <a:off x="6294328" y="2194641"/>
              <a:ext cx="79330" cy="694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50C49D58-90BE-4D42-9952-C9B2B8A207D9}"/>
              </a:ext>
            </a:extLst>
          </p:cNvPr>
          <p:cNvGrpSpPr/>
          <p:nvPr/>
        </p:nvGrpSpPr>
        <p:grpSpPr>
          <a:xfrm>
            <a:off x="565059" y="1595310"/>
            <a:ext cx="1878983" cy="1436294"/>
            <a:chOff x="1379250" y="1595310"/>
            <a:chExt cx="1878983" cy="1436294"/>
          </a:xfrm>
        </p:grpSpPr>
        <p:sp>
          <p:nvSpPr>
            <p:cNvPr id="18" name="TextBox 17">
              <a:extLst>
                <a:ext uri="{FF2B5EF4-FFF2-40B4-BE49-F238E27FC236}">
                  <a16:creationId xmlns:a16="http://schemas.microsoft.com/office/drawing/2014/main" id="{70B15D35-2A85-794F-8D57-6DBFD94A65BA}"/>
                </a:ext>
              </a:extLst>
            </p:cNvPr>
            <p:cNvSpPr txBox="1"/>
            <p:nvPr/>
          </p:nvSpPr>
          <p:spPr>
            <a:xfrm>
              <a:off x="1768257" y="1595311"/>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19" name="TextBox 18">
              <a:extLst>
                <a:ext uri="{FF2B5EF4-FFF2-40B4-BE49-F238E27FC236}">
                  <a16:creationId xmlns:a16="http://schemas.microsoft.com/office/drawing/2014/main" id="{1B8C6FF1-C226-664B-A2A6-2EDFE0770940}"/>
                </a:ext>
              </a:extLst>
            </p:cNvPr>
            <p:cNvSpPr txBox="1"/>
            <p:nvPr/>
          </p:nvSpPr>
          <p:spPr>
            <a:xfrm>
              <a:off x="2139167" y="1595311"/>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20" name="TextBox 19">
              <a:extLst>
                <a:ext uri="{FF2B5EF4-FFF2-40B4-BE49-F238E27FC236}">
                  <a16:creationId xmlns:a16="http://schemas.microsoft.com/office/drawing/2014/main" id="{471D00C1-83AC-6C48-B867-84EB8564EE96}"/>
                </a:ext>
              </a:extLst>
            </p:cNvPr>
            <p:cNvSpPr txBox="1"/>
            <p:nvPr/>
          </p:nvSpPr>
          <p:spPr>
            <a:xfrm>
              <a:off x="2517731" y="1595310"/>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21" name="TextBox 20">
              <a:extLst>
                <a:ext uri="{FF2B5EF4-FFF2-40B4-BE49-F238E27FC236}">
                  <a16:creationId xmlns:a16="http://schemas.microsoft.com/office/drawing/2014/main" id="{3D79FDAB-0DB8-B64E-96D3-75020C86CB36}"/>
                </a:ext>
              </a:extLst>
            </p:cNvPr>
            <p:cNvSpPr txBox="1"/>
            <p:nvPr/>
          </p:nvSpPr>
          <p:spPr>
            <a:xfrm>
              <a:off x="2910909" y="1595310"/>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22" name="TextBox 21">
              <a:extLst>
                <a:ext uri="{FF2B5EF4-FFF2-40B4-BE49-F238E27FC236}">
                  <a16:creationId xmlns:a16="http://schemas.microsoft.com/office/drawing/2014/main" id="{5889E682-92C8-B14F-B681-4479B737BF6B}"/>
                </a:ext>
              </a:extLst>
            </p:cNvPr>
            <p:cNvSpPr txBox="1"/>
            <p:nvPr/>
          </p:nvSpPr>
          <p:spPr>
            <a:xfrm>
              <a:off x="1385515" y="1601572"/>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3" name="TextBox 42">
              <a:extLst>
                <a:ext uri="{FF2B5EF4-FFF2-40B4-BE49-F238E27FC236}">
                  <a16:creationId xmlns:a16="http://schemas.microsoft.com/office/drawing/2014/main" id="{59D07D8C-CC23-6C40-8FE7-A8D8338FE46B}"/>
                </a:ext>
              </a:extLst>
            </p:cNvPr>
            <p:cNvSpPr txBox="1"/>
            <p:nvPr/>
          </p:nvSpPr>
          <p:spPr>
            <a:xfrm>
              <a:off x="1761992" y="1966296"/>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4" name="TextBox 43">
              <a:extLst>
                <a:ext uri="{FF2B5EF4-FFF2-40B4-BE49-F238E27FC236}">
                  <a16:creationId xmlns:a16="http://schemas.microsoft.com/office/drawing/2014/main" id="{3AB6F4E9-C1E8-8B4D-8C22-5F8B85E20AD6}"/>
                </a:ext>
              </a:extLst>
            </p:cNvPr>
            <p:cNvSpPr txBox="1"/>
            <p:nvPr/>
          </p:nvSpPr>
          <p:spPr>
            <a:xfrm>
              <a:off x="2132902" y="1966296"/>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5" name="TextBox 44">
              <a:extLst>
                <a:ext uri="{FF2B5EF4-FFF2-40B4-BE49-F238E27FC236}">
                  <a16:creationId xmlns:a16="http://schemas.microsoft.com/office/drawing/2014/main" id="{8B4315D2-68A2-1F44-9945-A50145556C2E}"/>
                </a:ext>
              </a:extLst>
            </p:cNvPr>
            <p:cNvSpPr txBox="1"/>
            <p:nvPr/>
          </p:nvSpPr>
          <p:spPr>
            <a:xfrm>
              <a:off x="2511466" y="1966295"/>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6" name="TextBox 45">
              <a:extLst>
                <a:ext uri="{FF2B5EF4-FFF2-40B4-BE49-F238E27FC236}">
                  <a16:creationId xmlns:a16="http://schemas.microsoft.com/office/drawing/2014/main" id="{C87F108A-6826-CA44-A03F-83E9127864F0}"/>
                </a:ext>
              </a:extLst>
            </p:cNvPr>
            <p:cNvSpPr txBox="1"/>
            <p:nvPr/>
          </p:nvSpPr>
          <p:spPr>
            <a:xfrm>
              <a:off x="2904644" y="1966295"/>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7" name="TextBox 46">
              <a:extLst>
                <a:ext uri="{FF2B5EF4-FFF2-40B4-BE49-F238E27FC236}">
                  <a16:creationId xmlns:a16="http://schemas.microsoft.com/office/drawing/2014/main" id="{2B74BDFA-E497-7642-A462-5443FC0EED38}"/>
                </a:ext>
              </a:extLst>
            </p:cNvPr>
            <p:cNvSpPr txBox="1"/>
            <p:nvPr/>
          </p:nvSpPr>
          <p:spPr>
            <a:xfrm>
              <a:off x="1379250" y="1972557"/>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8" name="TextBox 47">
              <a:extLst>
                <a:ext uri="{FF2B5EF4-FFF2-40B4-BE49-F238E27FC236}">
                  <a16:creationId xmlns:a16="http://schemas.microsoft.com/office/drawing/2014/main" id="{B2CB736D-F814-7E42-86F7-A4D4CC3806A6}"/>
                </a:ext>
              </a:extLst>
            </p:cNvPr>
            <p:cNvSpPr txBox="1"/>
            <p:nvPr/>
          </p:nvSpPr>
          <p:spPr>
            <a:xfrm>
              <a:off x="1773821" y="2338800"/>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49" name="TextBox 48">
              <a:extLst>
                <a:ext uri="{FF2B5EF4-FFF2-40B4-BE49-F238E27FC236}">
                  <a16:creationId xmlns:a16="http://schemas.microsoft.com/office/drawing/2014/main" id="{A56BE429-55A1-DB48-82A2-A905E2D74B1C}"/>
                </a:ext>
              </a:extLst>
            </p:cNvPr>
            <p:cNvSpPr txBox="1"/>
            <p:nvPr/>
          </p:nvSpPr>
          <p:spPr>
            <a:xfrm>
              <a:off x="2144731" y="2338800"/>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0" name="TextBox 49">
              <a:extLst>
                <a:ext uri="{FF2B5EF4-FFF2-40B4-BE49-F238E27FC236}">
                  <a16:creationId xmlns:a16="http://schemas.microsoft.com/office/drawing/2014/main" id="{FCF76A90-D5CA-E445-93F0-F10E49ADEC74}"/>
                </a:ext>
              </a:extLst>
            </p:cNvPr>
            <p:cNvSpPr txBox="1"/>
            <p:nvPr/>
          </p:nvSpPr>
          <p:spPr>
            <a:xfrm>
              <a:off x="2523295" y="2338799"/>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1" name="TextBox 50">
              <a:extLst>
                <a:ext uri="{FF2B5EF4-FFF2-40B4-BE49-F238E27FC236}">
                  <a16:creationId xmlns:a16="http://schemas.microsoft.com/office/drawing/2014/main" id="{C406F0EA-A8DA-0543-9A9C-C88E04C1122A}"/>
                </a:ext>
              </a:extLst>
            </p:cNvPr>
            <p:cNvSpPr txBox="1"/>
            <p:nvPr/>
          </p:nvSpPr>
          <p:spPr>
            <a:xfrm>
              <a:off x="2916473" y="2338799"/>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2" name="TextBox 51">
              <a:extLst>
                <a:ext uri="{FF2B5EF4-FFF2-40B4-BE49-F238E27FC236}">
                  <a16:creationId xmlns:a16="http://schemas.microsoft.com/office/drawing/2014/main" id="{9125394C-2934-5943-B0A9-CA8A70043D0D}"/>
                </a:ext>
              </a:extLst>
            </p:cNvPr>
            <p:cNvSpPr txBox="1"/>
            <p:nvPr/>
          </p:nvSpPr>
          <p:spPr>
            <a:xfrm>
              <a:off x="1391079" y="2345061"/>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3" name="TextBox 52">
              <a:extLst>
                <a:ext uri="{FF2B5EF4-FFF2-40B4-BE49-F238E27FC236}">
                  <a16:creationId xmlns:a16="http://schemas.microsoft.com/office/drawing/2014/main" id="{2F8E73BA-D724-6044-8A1F-B37D5FB359DB}"/>
                </a:ext>
              </a:extLst>
            </p:cNvPr>
            <p:cNvSpPr txBox="1"/>
            <p:nvPr/>
          </p:nvSpPr>
          <p:spPr>
            <a:xfrm>
              <a:off x="1773819" y="2717566"/>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4" name="TextBox 53">
              <a:extLst>
                <a:ext uri="{FF2B5EF4-FFF2-40B4-BE49-F238E27FC236}">
                  <a16:creationId xmlns:a16="http://schemas.microsoft.com/office/drawing/2014/main" id="{925E56DC-2A0B-0E40-BE73-4AD794E2829D}"/>
                </a:ext>
              </a:extLst>
            </p:cNvPr>
            <p:cNvSpPr txBox="1"/>
            <p:nvPr/>
          </p:nvSpPr>
          <p:spPr>
            <a:xfrm>
              <a:off x="2144729" y="2717566"/>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5" name="TextBox 54">
              <a:extLst>
                <a:ext uri="{FF2B5EF4-FFF2-40B4-BE49-F238E27FC236}">
                  <a16:creationId xmlns:a16="http://schemas.microsoft.com/office/drawing/2014/main" id="{690CF813-C842-2948-99DB-5F0BC0CA03AA}"/>
                </a:ext>
              </a:extLst>
            </p:cNvPr>
            <p:cNvSpPr txBox="1"/>
            <p:nvPr/>
          </p:nvSpPr>
          <p:spPr>
            <a:xfrm>
              <a:off x="2523293" y="2717565"/>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6" name="TextBox 55">
              <a:extLst>
                <a:ext uri="{FF2B5EF4-FFF2-40B4-BE49-F238E27FC236}">
                  <a16:creationId xmlns:a16="http://schemas.microsoft.com/office/drawing/2014/main" id="{0EF51C9D-DF95-E748-A7ED-59DA93DB0DA7}"/>
                </a:ext>
              </a:extLst>
            </p:cNvPr>
            <p:cNvSpPr txBox="1"/>
            <p:nvPr/>
          </p:nvSpPr>
          <p:spPr>
            <a:xfrm>
              <a:off x="2916471" y="2717565"/>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sp>
          <p:nvSpPr>
            <p:cNvPr id="57" name="TextBox 56">
              <a:extLst>
                <a:ext uri="{FF2B5EF4-FFF2-40B4-BE49-F238E27FC236}">
                  <a16:creationId xmlns:a16="http://schemas.microsoft.com/office/drawing/2014/main" id="{69216B98-A361-BB4C-8BFD-0E778C4D857B}"/>
                </a:ext>
              </a:extLst>
            </p:cNvPr>
            <p:cNvSpPr txBox="1"/>
            <p:nvPr/>
          </p:nvSpPr>
          <p:spPr>
            <a:xfrm>
              <a:off x="1391077" y="2723827"/>
              <a:ext cx="341760" cy="307777"/>
            </a:xfrm>
            <a:prstGeom prst="rect">
              <a:avLst/>
            </a:prstGeom>
            <a:noFill/>
          </p:spPr>
          <p:txBody>
            <a:bodyPr wrap="none" rtlCol="0">
              <a:spAutoFit/>
            </a:bodyPr>
            <a:lstStyle/>
            <a:p>
              <a:r>
                <a:rPr lang="en-US" dirty="0" err="1"/>
                <a:t>x</a:t>
              </a:r>
              <a:r>
                <a:rPr lang="en-US" baseline="-25000" dirty="0" err="1"/>
                <a:t>b</a:t>
              </a:r>
              <a:endParaRPr lang="en-US" baseline="-25000" dirty="0"/>
            </a:p>
          </p:txBody>
        </p:sp>
      </p:grpSp>
      <p:graphicFrame>
        <p:nvGraphicFramePr>
          <p:cNvPr id="60" name="Table 59">
            <a:extLst>
              <a:ext uri="{FF2B5EF4-FFF2-40B4-BE49-F238E27FC236}">
                <a16:creationId xmlns:a16="http://schemas.microsoft.com/office/drawing/2014/main" id="{120E0150-2EC8-BF48-A7EF-048BA90E2FB5}"/>
              </a:ext>
            </a:extLst>
          </p:cNvPr>
          <p:cNvGraphicFramePr>
            <a:graphicFrameLocks noGrp="1"/>
          </p:cNvGraphicFramePr>
          <p:nvPr>
            <p:extLst>
              <p:ext uri="{D42A27DB-BD31-4B8C-83A1-F6EECF244321}">
                <p14:modId xmlns:p14="http://schemas.microsoft.com/office/powerpoint/2010/main" val="617169163"/>
              </p:ext>
            </p:extLst>
          </p:nvPr>
        </p:nvGraphicFramePr>
        <p:xfrm>
          <a:off x="6050836" y="1390737"/>
          <a:ext cx="2296440" cy="1884820"/>
        </p:xfrm>
        <a:graphic>
          <a:graphicData uri="http://schemas.openxmlformats.org/drawingml/2006/table">
            <a:tbl>
              <a:tblPr firstRow="1" bandRow="1">
                <a:tableStyleId>{867EC04B-405F-4FDE-AC71-4A0FA4AA7462}</a:tableStyleId>
              </a:tblPr>
              <a:tblGrid>
                <a:gridCol w="382740">
                  <a:extLst>
                    <a:ext uri="{9D8B030D-6E8A-4147-A177-3AD203B41FA5}">
                      <a16:colId xmlns:a16="http://schemas.microsoft.com/office/drawing/2014/main" val="1419507309"/>
                    </a:ext>
                  </a:extLst>
                </a:gridCol>
                <a:gridCol w="382740">
                  <a:extLst>
                    <a:ext uri="{9D8B030D-6E8A-4147-A177-3AD203B41FA5}">
                      <a16:colId xmlns:a16="http://schemas.microsoft.com/office/drawing/2014/main" val="166660153"/>
                    </a:ext>
                  </a:extLst>
                </a:gridCol>
                <a:gridCol w="382740">
                  <a:extLst>
                    <a:ext uri="{9D8B030D-6E8A-4147-A177-3AD203B41FA5}">
                      <a16:colId xmlns:a16="http://schemas.microsoft.com/office/drawing/2014/main" val="1443200241"/>
                    </a:ext>
                  </a:extLst>
                </a:gridCol>
                <a:gridCol w="382740">
                  <a:extLst>
                    <a:ext uri="{9D8B030D-6E8A-4147-A177-3AD203B41FA5}">
                      <a16:colId xmlns:a16="http://schemas.microsoft.com/office/drawing/2014/main" val="2731134870"/>
                    </a:ext>
                  </a:extLst>
                </a:gridCol>
                <a:gridCol w="382740">
                  <a:extLst>
                    <a:ext uri="{9D8B030D-6E8A-4147-A177-3AD203B41FA5}">
                      <a16:colId xmlns:a16="http://schemas.microsoft.com/office/drawing/2014/main" val="2604070585"/>
                    </a:ext>
                  </a:extLst>
                </a:gridCol>
                <a:gridCol w="382740">
                  <a:extLst>
                    <a:ext uri="{9D8B030D-6E8A-4147-A177-3AD203B41FA5}">
                      <a16:colId xmlns:a16="http://schemas.microsoft.com/office/drawing/2014/main" val="2522207521"/>
                    </a:ext>
                  </a:extLst>
                </a:gridCol>
              </a:tblGrid>
              <a:tr h="376964">
                <a:tc>
                  <a:txBody>
                    <a:bodyPr/>
                    <a:lstStyle/>
                    <a:p>
                      <a:endParaRPr lang="en-US"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T w="12700" cap="flat" cmpd="sng" algn="ctr">
                      <a:noFill/>
                      <a:prstDash val="solid"/>
                      <a:round/>
                      <a:headEnd type="none" w="med" len="med"/>
                      <a:tailEnd type="none" w="med" len="med"/>
                    </a:lnT>
                  </a:tcPr>
                </a:tc>
                <a:tc>
                  <a:txBody>
                    <a:bodyPr/>
                    <a:lstStyle/>
                    <a:p>
                      <a:endParaRPr lang="en-US"/>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670678156"/>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2272697973"/>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741029115"/>
                  </a:ext>
                </a:extLst>
              </a:tr>
              <a:tr h="376964">
                <a:tc>
                  <a:txBody>
                    <a:bodyPr/>
                    <a:lstStyle/>
                    <a:p>
                      <a:endParaRPr lang="en-US"/>
                    </a:p>
                  </a:txBody>
                  <a:tcPr>
                    <a:lnL w="12700" cap="flat" cmpd="sng" algn="ctr">
                      <a:noFill/>
                      <a:prstDash val="solid"/>
                      <a:round/>
                      <a:headEnd type="none" w="med" len="med"/>
                      <a:tailEnd type="none" w="med" len="med"/>
                    </a:ln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3249128477"/>
                  </a:ext>
                </a:extLst>
              </a:tr>
              <a:tr h="376964">
                <a:tc>
                  <a:txBody>
                    <a:bodyPr/>
                    <a:lstStyle/>
                    <a:p>
                      <a:endParaRPr lang="en-US" dirty="0"/>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a:p>
                  </a:txBody>
                  <a:tcPr>
                    <a:lnB w="12700" cap="flat" cmpd="sng" algn="ctr">
                      <a:no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651888646"/>
                  </a:ext>
                </a:extLst>
              </a:tr>
            </a:tbl>
          </a:graphicData>
        </a:graphic>
      </p:graphicFrame>
      <p:grpSp>
        <p:nvGrpSpPr>
          <p:cNvPr id="61" name="Group 60">
            <a:extLst>
              <a:ext uri="{FF2B5EF4-FFF2-40B4-BE49-F238E27FC236}">
                <a16:creationId xmlns:a16="http://schemas.microsoft.com/office/drawing/2014/main" id="{74C7A517-30D6-6045-8152-47F9EC4B1551}"/>
              </a:ext>
            </a:extLst>
          </p:cNvPr>
          <p:cNvGrpSpPr/>
          <p:nvPr/>
        </p:nvGrpSpPr>
        <p:grpSpPr>
          <a:xfrm>
            <a:off x="6476720" y="1643325"/>
            <a:ext cx="1419614" cy="1213254"/>
            <a:chOff x="5133583" y="1643325"/>
            <a:chExt cx="1419614" cy="1213254"/>
          </a:xfrm>
        </p:grpSpPr>
        <p:sp>
          <p:nvSpPr>
            <p:cNvPr id="62" name="Oval 61">
              <a:extLst>
                <a:ext uri="{FF2B5EF4-FFF2-40B4-BE49-F238E27FC236}">
                  <a16:creationId xmlns:a16="http://schemas.microsoft.com/office/drawing/2014/main" id="{43F7BAD6-0F2F-3A47-B73E-1D55D648193D}"/>
                </a:ext>
              </a:extLst>
            </p:cNvPr>
            <p:cNvSpPr/>
            <p:nvPr/>
          </p:nvSpPr>
          <p:spPr>
            <a:xfrm>
              <a:off x="5133583" y="2620156"/>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38CFCC7-C7E1-4340-B92F-E59AC8638BFF}"/>
                </a:ext>
              </a:extLst>
            </p:cNvPr>
            <p:cNvSpPr/>
            <p:nvPr/>
          </p:nvSpPr>
          <p:spPr>
            <a:xfrm>
              <a:off x="5384104" y="2355991"/>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3CD64D6-4768-D94F-AFB1-9D7627717D59}"/>
                </a:ext>
              </a:extLst>
            </p:cNvPr>
            <p:cNvSpPr/>
            <p:nvPr/>
          </p:nvSpPr>
          <p:spPr>
            <a:xfrm>
              <a:off x="6062596" y="2025368"/>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C8629C8-396A-A249-8226-AA5F4526AC1E}"/>
                </a:ext>
              </a:extLst>
            </p:cNvPr>
            <p:cNvSpPr/>
            <p:nvPr/>
          </p:nvSpPr>
          <p:spPr>
            <a:xfrm>
              <a:off x="5590783" y="2787142"/>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7160353-F606-CC4C-8910-F85D6D30FBDA}"/>
                </a:ext>
              </a:extLst>
            </p:cNvPr>
            <p:cNvSpPr/>
            <p:nvPr/>
          </p:nvSpPr>
          <p:spPr>
            <a:xfrm>
              <a:off x="5511453" y="1793038"/>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17DBBF1-F89B-D04B-8404-CC87C00E4160}"/>
                </a:ext>
              </a:extLst>
            </p:cNvPr>
            <p:cNvSpPr/>
            <p:nvPr/>
          </p:nvSpPr>
          <p:spPr>
            <a:xfrm>
              <a:off x="6473867" y="2717705"/>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BD4A40F-696C-434D-81F4-523D1C3D646D}"/>
                </a:ext>
              </a:extLst>
            </p:cNvPr>
            <p:cNvSpPr/>
            <p:nvPr/>
          </p:nvSpPr>
          <p:spPr>
            <a:xfrm>
              <a:off x="5983266" y="2475161"/>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4FC07EC-C4AC-C641-B073-3F5A00A4BAEE}"/>
                </a:ext>
              </a:extLst>
            </p:cNvPr>
            <p:cNvSpPr/>
            <p:nvPr/>
          </p:nvSpPr>
          <p:spPr>
            <a:xfrm>
              <a:off x="6473867" y="1643325"/>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B7694FB-63B0-5540-A88D-4B684DF9A57A}"/>
                </a:ext>
              </a:extLst>
            </p:cNvPr>
            <p:cNvSpPr/>
            <p:nvPr/>
          </p:nvSpPr>
          <p:spPr>
            <a:xfrm>
              <a:off x="6294328" y="2194641"/>
              <a:ext cx="79330" cy="694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39BD644B-4F63-BB45-8394-4DEED649917D}"/>
              </a:ext>
            </a:extLst>
          </p:cNvPr>
          <p:cNvSpPr txBox="1"/>
          <p:nvPr/>
        </p:nvSpPr>
        <p:spPr>
          <a:xfrm>
            <a:off x="3657616" y="1514861"/>
            <a:ext cx="590226" cy="307777"/>
          </a:xfrm>
          <a:prstGeom prst="rect">
            <a:avLst/>
          </a:prstGeom>
          <a:noFill/>
        </p:spPr>
        <p:txBody>
          <a:bodyPr wrap="none" rtlCol="0">
            <a:spAutoFit/>
          </a:bodyPr>
          <a:lstStyle/>
          <a:p>
            <a:r>
              <a:rPr lang="en-US" dirty="0"/>
              <a:t>H(</a:t>
            </a:r>
            <a:r>
              <a:rPr lang="en-US" dirty="0" err="1"/>
              <a:t>x</a:t>
            </a:r>
            <a:r>
              <a:rPr lang="en-US" baseline="-25000" dirty="0" err="1"/>
              <a:t>b</a:t>
            </a:r>
            <a:r>
              <a:rPr lang="en-US" dirty="0"/>
              <a:t>)</a:t>
            </a:r>
          </a:p>
        </p:txBody>
      </p:sp>
      <p:sp>
        <p:nvSpPr>
          <p:cNvPr id="73" name="TextBox 72">
            <a:extLst>
              <a:ext uri="{FF2B5EF4-FFF2-40B4-BE49-F238E27FC236}">
                <a16:creationId xmlns:a16="http://schemas.microsoft.com/office/drawing/2014/main" id="{8B42FEE1-7731-A24A-9250-9C545B01ED0E}"/>
              </a:ext>
            </a:extLst>
          </p:cNvPr>
          <p:cNvSpPr txBox="1"/>
          <p:nvPr/>
        </p:nvSpPr>
        <p:spPr>
          <a:xfrm>
            <a:off x="6757038" y="1489436"/>
            <a:ext cx="274434" cy="307777"/>
          </a:xfrm>
          <a:prstGeom prst="rect">
            <a:avLst/>
          </a:prstGeom>
          <a:noFill/>
        </p:spPr>
        <p:txBody>
          <a:bodyPr wrap="none" rtlCol="0">
            <a:spAutoFit/>
          </a:bodyPr>
          <a:lstStyle/>
          <a:p>
            <a:r>
              <a:rPr lang="en-US" dirty="0"/>
              <a:t>y</a:t>
            </a:r>
          </a:p>
        </p:txBody>
      </p:sp>
      <p:sp>
        <p:nvSpPr>
          <p:cNvPr id="74" name="Right Arrow 73">
            <a:extLst>
              <a:ext uri="{FF2B5EF4-FFF2-40B4-BE49-F238E27FC236}">
                <a16:creationId xmlns:a16="http://schemas.microsoft.com/office/drawing/2014/main" id="{EF1A8E29-FA9C-ED4B-A8DF-DD7764DA36CF}"/>
              </a:ext>
            </a:extLst>
          </p:cNvPr>
          <p:cNvSpPr/>
          <p:nvPr/>
        </p:nvSpPr>
        <p:spPr>
          <a:xfrm>
            <a:off x="2624206" y="2194641"/>
            <a:ext cx="405774" cy="196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ft-Right Arrow 74">
            <a:extLst>
              <a:ext uri="{FF2B5EF4-FFF2-40B4-BE49-F238E27FC236}">
                <a16:creationId xmlns:a16="http://schemas.microsoft.com/office/drawing/2014/main" id="{B94D9CE9-05EA-C042-86F8-1B7E33EDFDE5}"/>
              </a:ext>
            </a:extLst>
          </p:cNvPr>
          <p:cNvSpPr/>
          <p:nvPr/>
        </p:nvSpPr>
        <p:spPr>
          <a:xfrm>
            <a:off x="5485741" y="2194641"/>
            <a:ext cx="420281" cy="1960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53F58506-8F98-A548-B23B-B178CBAF9A80}"/>
              </a:ext>
            </a:extLst>
          </p:cNvPr>
          <p:cNvSpPr txBox="1"/>
          <p:nvPr/>
        </p:nvSpPr>
        <p:spPr>
          <a:xfrm>
            <a:off x="938131" y="3351504"/>
            <a:ext cx="1199367" cy="307777"/>
          </a:xfrm>
          <a:prstGeom prst="rect">
            <a:avLst/>
          </a:prstGeom>
          <a:noFill/>
        </p:spPr>
        <p:txBody>
          <a:bodyPr wrap="none" rtlCol="0">
            <a:spAutoFit/>
          </a:bodyPr>
          <a:lstStyle/>
          <a:p>
            <a:r>
              <a:rPr lang="en-US" dirty="0"/>
              <a:t>Model space</a:t>
            </a:r>
          </a:p>
        </p:txBody>
      </p:sp>
      <p:sp>
        <p:nvSpPr>
          <p:cNvPr id="77" name="TextBox 76">
            <a:extLst>
              <a:ext uri="{FF2B5EF4-FFF2-40B4-BE49-F238E27FC236}">
                <a16:creationId xmlns:a16="http://schemas.microsoft.com/office/drawing/2014/main" id="{BCAAA2F3-71D4-AF48-9812-ACDFB4081C61}"/>
              </a:ext>
            </a:extLst>
          </p:cNvPr>
          <p:cNvSpPr txBox="1"/>
          <p:nvPr/>
        </p:nvSpPr>
        <p:spPr>
          <a:xfrm>
            <a:off x="3655269" y="3351503"/>
            <a:ext cx="1040670" cy="307777"/>
          </a:xfrm>
          <a:prstGeom prst="rect">
            <a:avLst/>
          </a:prstGeom>
          <a:noFill/>
        </p:spPr>
        <p:txBody>
          <a:bodyPr wrap="none" rtlCol="0">
            <a:spAutoFit/>
          </a:bodyPr>
          <a:lstStyle/>
          <a:p>
            <a:r>
              <a:rPr lang="en-US" dirty="0" err="1"/>
              <a:t>Obs</a:t>
            </a:r>
            <a:r>
              <a:rPr lang="en-US" dirty="0"/>
              <a:t> space</a:t>
            </a:r>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0B5A2168-9DFC-D245-B9DC-A6B67ABFB8F4}"/>
                  </a:ext>
                </a:extLst>
              </p:cNvPr>
              <p:cNvSpPr/>
              <p:nvPr/>
            </p:nvSpPr>
            <p:spPr>
              <a:xfrm>
                <a:off x="327766" y="3922106"/>
                <a:ext cx="8609555" cy="2246769"/>
              </a:xfrm>
              <a:prstGeom prst="rect">
                <a:avLst/>
              </a:prstGeom>
            </p:spPr>
            <p:txBody>
              <a:bodyPr wrap="square">
                <a:spAutoFit/>
              </a:bodyPr>
              <a:lstStyle/>
              <a:p>
                <a:pPr marL="25400" indent="0">
                  <a:buNone/>
                </a:pPr>
                <a14:m>
                  <m:oMath xmlns:m="http://schemas.openxmlformats.org/officeDocument/2006/math">
                    <m:r>
                      <a:rPr lang="en-US" i="1">
                        <a:latin typeface="Cambria Math" panose="02040503050406030204" pitchFamily="18" charset="0"/>
                      </a:rPr>
                      <m:t>𝐻</m:t>
                    </m:r>
                    <m:r>
                      <a:rPr lang="en-US" i="1">
                        <a:latin typeface="Cambria Math" panose="02040503050406030204" pitchFamily="18" charset="0"/>
                      </a:rPr>
                      <m:t>:</m:t>
                    </m:r>
                    <m:r>
                      <a:rPr lang="en-US" i="1">
                        <a:latin typeface="Cambria Math" panose="02040503050406030204" pitchFamily="18" charset="0"/>
                      </a:rPr>
                      <m:t>𝑓𝑜𝑟𝑤𝑎𝑟</m:t>
                    </m:r>
                  </m:oMath>
                </a14:m>
                <a:r>
                  <a:rPr lang="en-US" dirty="0"/>
                  <a:t>d (observation) operator, which computes the observational equivalent at the observation locations from model background. It could be just an interpolation between model space to </a:t>
                </a:r>
                <a:r>
                  <a:rPr lang="en-US" dirty="0" err="1"/>
                  <a:t>obs</a:t>
                </a:r>
                <a:r>
                  <a:rPr lang="en-US" dirty="0"/>
                  <a:t> space or as complicated as radiative transfer models. For 4D-Var forward operator, </a:t>
                </a:r>
                <a14:m>
                  <m:oMath xmlns:m="http://schemas.openxmlformats.org/officeDocument/2006/math">
                    <m:r>
                      <a:rPr lang="en-US" i="1">
                        <a:latin typeface="Cambria Math" panose="02040503050406030204" pitchFamily="18" charset="0"/>
                      </a:rPr>
                      <m:t>𝐻</m:t>
                    </m:r>
                    <m:r>
                      <a:rPr lang="en-US" i="1">
                        <a:latin typeface="Cambria Math" panose="02040503050406030204" pitchFamily="18" charset="0"/>
                      </a:rPr>
                      <m:t> </m:t>
                    </m:r>
                  </m:oMath>
                </a14:m>
                <a:r>
                  <a:rPr lang="en-US" dirty="0"/>
                  <a:t>also involves the forecast model, which forwards the background to the observational time (window).  </a:t>
                </a:r>
              </a:p>
              <a:p>
                <a:pPr marL="25400" indent="0">
                  <a:buNone/>
                </a:pPr>
                <a:endParaRPr lang="en-US" dirty="0"/>
              </a:p>
              <a:p>
                <a:pPr marL="25400" indent="0">
                  <a:buNone/>
                </a:pPr>
                <a:r>
                  <a:rPr lang="en-US" dirty="0"/>
                  <a:t>Some useful terms:</a:t>
                </a:r>
              </a:p>
              <a:p>
                <a:pPr marL="311150" indent="-285750">
                  <a:buFont typeface="Arial" panose="020B0604020202020204" pitchFamily="34" charset="0"/>
                  <a:buChar char="•"/>
                </a:pPr>
                <a:r>
                  <a:rPr lang="en-US" dirty="0"/>
                  <a:t>O-B: </a:t>
                </a:r>
                <a:r>
                  <a:rPr lang="en-US" dirty="0" err="1"/>
                  <a:t>Obs</a:t>
                </a:r>
                <a:r>
                  <a:rPr lang="en-US" dirty="0"/>
                  <a:t> minus background (y-</a:t>
                </a:r>
                <a:r>
                  <a:rPr lang="en-US" dirty="0" err="1"/>
                  <a:t>x</a:t>
                </a:r>
                <a:r>
                  <a:rPr lang="en-US" baseline="-25000" dirty="0" err="1"/>
                  <a:t>b</a:t>
                </a:r>
                <a:r>
                  <a:rPr lang="en-US" dirty="0"/>
                  <a:t>), background </a:t>
                </a:r>
                <a:r>
                  <a:rPr lang="en-US" i="1" dirty="0"/>
                  <a:t>departures</a:t>
                </a:r>
                <a:r>
                  <a:rPr lang="en-US" dirty="0"/>
                  <a:t> or </a:t>
                </a:r>
                <a:r>
                  <a:rPr lang="en-US" i="1" dirty="0"/>
                  <a:t>innovations</a:t>
                </a:r>
                <a:endParaRPr lang="en-US" dirty="0"/>
              </a:p>
              <a:p>
                <a:pPr marL="311150" indent="-285750">
                  <a:buFont typeface="Arial" panose="020B0604020202020204" pitchFamily="34" charset="0"/>
                  <a:buChar char="•"/>
                </a:pPr>
                <a:r>
                  <a:rPr lang="en-US" dirty="0"/>
                  <a:t>O-A: </a:t>
                </a:r>
                <a:r>
                  <a:rPr lang="en-US" dirty="0" err="1"/>
                  <a:t>Obs</a:t>
                </a:r>
                <a:r>
                  <a:rPr lang="en-US" dirty="0"/>
                  <a:t> minus analysis (y-</a:t>
                </a:r>
                <a:r>
                  <a:rPr lang="en-US" dirty="0" err="1"/>
                  <a:t>x</a:t>
                </a:r>
                <a:r>
                  <a:rPr lang="en-US" baseline="-25000" dirty="0" err="1"/>
                  <a:t>a</a:t>
                </a:r>
                <a:r>
                  <a:rPr lang="en-US" dirty="0"/>
                  <a:t>), analysis departures</a:t>
                </a:r>
              </a:p>
              <a:p>
                <a:pPr marL="311150" indent="-285750">
                  <a:buFont typeface="Arial" panose="020B0604020202020204" pitchFamily="34" charset="0"/>
                  <a:buChar char="•"/>
                </a:pPr>
                <a:r>
                  <a:rPr lang="en-US" dirty="0"/>
                  <a:t>A-B: </a:t>
                </a:r>
                <a:r>
                  <a:rPr lang="en-US" i="1" dirty="0"/>
                  <a:t>analysis increments </a:t>
                </a:r>
                <a:r>
                  <a:rPr lang="en-US" dirty="0"/>
                  <a:t>(</a:t>
                </a:r>
                <a:r>
                  <a:rPr lang="en-US" dirty="0" err="1"/>
                  <a:t>x</a:t>
                </a:r>
                <a:r>
                  <a:rPr lang="en-US" baseline="-25000" dirty="0" err="1"/>
                  <a:t>a</a:t>
                </a:r>
                <a:r>
                  <a:rPr lang="en-US" dirty="0" err="1"/>
                  <a:t>-x</a:t>
                </a:r>
                <a:r>
                  <a:rPr lang="en-US" baseline="-25000" dirty="0" err="1"/>
                  <a:t>b</a:t>
                </a:r>
                <a:r>
                  <a:rPr lang="en-US" dirty="0"/>
                  <a:t>)</a:t>
                </a:r>
              </a:p>
              <a:p>
                <a:pPr marL="311150" indent="-285750">
                  <a:buFont typeface="Arial" panose="020B0604020202020204" pitchFamily="34" charset="0"/>
                  <a:buChar char="•"/>
                </a:pPr>
                <a:r>
                  <a:rPr lang="en-US" dirty="0" err="1"/>
                  <a:t>HofX</a:t>
                </a:r>
                <a:r>
                  <a:rPr lang="en-US" dirty="0"/>
                  <a:t>: H(x), observational equivalent computed through the forward operator</a:t>
                </a:r>
              </a:p>
            </p:txBody>
          </p:sp>
        </mc:Choice>
        <mc:Fallback xmlns="">
          <p:sp>
            <p:nvSpPr>
              <p:cNvPr id="78" name="Rectangle 77">
                <a:extLst>
                  <a:ext uri="{FF2B5EF4-FFF2-40B4-BE49-F238E27FC236}">
                    <a16:creationId xmlns:a16="http://schemas.microsoft.com/office/drawing/2014/main" id="{0B5A2168-9DFC-D245-B9DC-A6B67ABFB8F4}"/>
                  </a:ext>
                </a:extLst>
              </p:cNvPr>
              <p:cNvSpPr>
                <a:spLocks noRot="1" noChangeAspect="1" noMove="1" noResize="1" noEditPoints="1" noAdjustHandles="1" noChangeArrowheads="1" noChangeShapeType="1" noTextEdit="1"/>
              </p:cNvSpPr>
              <p:nvPr/>
            </p:nvSpPr>
            <p:spPr>
              <a:xfrm>
                <a:off x="327766" y="3922106"/>
                <a:ext cx="8609555" cy="2246769"/>
              </a:xfrm>
              <a:prstGeom prst="rect">
                <a:avLst/>
              </a:prstGeom>
              <a:blipFill>
                <a:blip r:embed="rId2"/>
                <a:stretch>
                  <a:fillRect r="-442" b="-1685"/>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269D7406-0F23-244F-8184-B77EBB05BA94}"/>
              </a:ext>
            </a:extLst>
          </p:cNvPr>
          <p:cNvSpPr txBox="1"/>
          <p:nvPr/>
        </p:nvSpPr>
        <p:spPr>
          <a:xfrm>
            <a:off x="6579330" y="3329028"/>
            <a:ext cx="1040670" cy="307777"/>
          </a:xfrm>
          <a:prstGeom prst="rect">
            <a:avLst/>
          </a:prstGeom>
          <a:noFill/>
        </p:spPr>
        <p:txBody>
          <a:bodyPr wrap="none" rtlCol="0">
            <a:spAutoFit/>
          </a:bodyPr>
          <a:lstStyle/>
          <a:p>
            <a:r>
              <a:rPr lang="en-US" dirty="0" err="1"/>
              <a:t>Obs</a:t>
            </a:r>
            <a:r>
              <a:rPr lang="en-US" dirty="0"/>
              <a:t> space</a:t>
            </a:r>
          </a:p>
        </p:txBody>
      </p:sp>
    </p:spTree>
    <p:extLst>
      <p:ext uri="{BB962C8B-B14F-4D97-AF65-F5344CB8AC3E}">
        <p14:creationId xmlns:p14="http://schemas.microsoft.com/office/powerpoint/2010/main" val="254074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animBg="1"/>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9D049-6D9E-3743-894D-4107C05D4268}"/>
              </a:ext>
            </a:extLst>
          </p:cNvPr>
          <p:cNvSpPr>
            <a:spLocks noGrp="1"/>
          </p:cNvSpPr>
          <p:nvPr>
            <p:ph type="title"/>
          </p:nvPr>
        </p:nvSpPr>
        <p:spPr/>
        <p:txBody>
          <a:bodyPr/>
          <a:lstStyle/>
          <a:p>
            <a:r>
              <a:rPr lang="en-US" dirty="0"/>
              <a:t>Forward Operator Components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5E2E9D2-795D-DA40-9C49-3F760965B9EC}"/>
                  </a:ext>
                </a:extLst>
              </p:cNvPr>
              <p:cNvSpPr>
                <a:spLocks noGrp="1"/>
              </p:cNvSpPr>
              <p:nvPr>
                <p:ph type="body" idx="1"/>
              </p:nvPr>
            </p:nvSpPr>
            <p:spPr>
              <a:xfrm>
                <a:off x="307492" y="1444143"/>
                <a:ext cx="8558100" cy="5022900"/>
              </a:xfrm>
            </p:spPr>
            <p:txBody>
              <a:bodyPr/>
              <a:lstStyle/>
              <a:p>
                <a:r>
                  <a:rPr lang="en-US" sz="2000" i="1" dirty="0"/>
                  <a:t>K </a:t>
                </a:r>
                <a:r>
                  <a:rPr lang="en-US" sz="2000" dirty="0"/>
                  <a:t>can be estimated through ensemble, or using optimal interpolation or variational method. </a:t>
                </a:r>
              </a:p>
              <a:p>
                <a:r>
                  <a:rPr lang="en-US" sz="2000" dirty="0"/>
                  <a:t>For example, for an variational system, </a:t>
                </a:r>
                <a:r>
                  <a:rPr lang="en-US" sz="2000" i="1" dirty="0"/>
                  <a:t>K </a:t>
                </a:r>
                <a:r>
                  <a:rPr lang="en-US" sz="2000" dirty="0"/>
                  <a:t>is implicitly solved by minimizing the cost function like</a:t>
                </a:r>
              </a:p>
              <a:p>
                <a:pPr marL="25400" indent="0" algn="ctr">
                  <a:buNone/>
                </a:pPr>
                <a14:m>
                  <m:oMath xmlns:m="http://schemas.openxmlformats.org/officeDocument/2006/math">
                    <m:r>
                      <a:rPr lang="en-US" sz="2000" b="0" i="1" smtClean="0">
                        <a:latin typeface="Cambria Math" panose="02040503050406030204" pitchFamily="18" charset="0"/>
                      </a:rPr>
                      <m:t>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𝑏</m:t>
                            </m:r>
                          </m:sub>
                        </m:sSub>
                        <m:r>
                          <a:rPr lang="en-US" sz="2000" b="0" i="1" smtClean="0">
                            <a:latin typeface="Cambria Math" panose="02040503050406030204" pitchFamily="18" charset="0"/>
                          </a:rPr>
                          <m:t>)</m:t>
                        </m:r>
                      </m:e>
                      <m:sup>
                        <m:r>
                          <a:rPr lang="en-US" sz="2000" b="0" i="1" smtClean="0">
                            <a:latin typeface="Cambria Math" panose="02040503050406030204" pitchFamily="18" charset="0"/>
                          </a:rPr>
                          <m:t>𝑇</m:t>
                        </m:r>
                      </m:sup>
                    </m:sSup>
                    <m:sSup>
                      <m:sSupPr>
                        <m:ctrlPr>
                          <a:rPr lang="en-US" sz="2000" b="0" i="1" smtClean="0">
                            <a:latin typeface="Cambria Math" panose="02040503050406030204" pitchFamily="18" charset="0"/>
                          </a:rPr>
                        </m:ctrlPr>
                      </m:sSupPr>
                      <m:e>
                        <m:r>
                          <a:rPr lang="en-US" sz="2000" b="1" i="0" smtClean="0">
                            <a:latin typeface="Cambria Math" panose="02040503050406030204" pitchFamily="18" charset="0"/>
                          </a:rPr>
                          <m:t>𝐁</m:t>
                        </m:r>
                      </m:e>
                      <m:sup>
                        <m:r>
                          <a:rPr lang="en-US" sz="2000" b="0" i="1" smtClean="0">
                            <a:latin typeface="Cambria Math" panose="02040503050406030204" pitchFamily="18" charset="0"/>
                          </a:rPr>
                          <m:t>−1</m:t>
                        </m:r>
                      </m:sup>
                    </m:sSup>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𝑏</m:t>
                        </m:r>
                      </m:sub>
                    </m:sSub>
                    <m:r>
                      <a:rPr lang="en-US" sz="2000" i="1">
                        <a:latin typeface="Cambria Math" panose="02040503050406030204" pitchFamily="18" charset="0"/>
                      </a:rPr>
                      <m:t>)</m:t>
                    </m:r>
                  </m:oMath>
                </a14:m>
                <a:r>
                  <a:rPr lang="en-US" sz="2000" dirty="0"/>
                  <a:t>+ </a:t>
                </a:r>
                <a14:m>
                  <m:oMath xmlns:m="http://schemas.openxmlformats.org/officeDocument/2006/math">
                    <m:sSup>
                      <m:sSupPr>
                        <m:ctrlPr>
                          <a:rPr lang="en-US" sz="2000" i="1">
                            <a:latin typeface="Cambria Math" panose="02040503050406030204" pitchFamily="18" charset="0"/>
                          </a:rPr>
                        </m:ctrlPr>
                      </m:sSupPr>
                      <m:e>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i="1">
                                <a:latin typeface="Cambria Math" panose="02040503050406030204" pitchFamily="18" charset="0"/>
                              </a:rPr>
                              <m:t>−</m:t>
                            </m:r>
                            <m:r>
                              <a:rPr lang="en-US" sz="2000" b="0" i="1" smtClean="0">
                                <a:latin typeface="Cambria Math" panose="02040503050406030204" pitchFamily="18" charset="0"/>
                              </a:rPr>
                              <m:t>𝐻</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e>
                        </m:d>
                      </m:e>
                      <m:sup>
                        <m:r>
                          <a:rPr lang="en-US" sz="2000" i="1">
                            <a:latin typeface="Cambria Math" panose="02040503050406030204" pitchFamily="18" charset="0"/>
                          </a:rPr>
                          <m:t>𝑇</m:t>
                        </m:r>
                      </m:sup>
                    </m:sSup>
                    <m:sSup>
                      <m:sSupPr>
                        <m:ctrlPr>
                          <a:rPr lang="en-US" sz="2000" i="1" smtClean="0">
                            <a:latin typeface="Cambria Math" panose="02040503050406030204" pitchFamily="18" charset="0"/>
                          </a:rPr>
                        </m:ctrlPr>
                      </m:sSupPr>
                      <m:e>
                        <m:r>
                          <a:rPr lang="en-US" sz="2000" b="1" i="0" smtClean="0">
                            <a:latin typeface="Cambria Math" panose="02040503050406030204" pitchFamily="18" charset="0"/>
                          </a:rPr>
                          <m:t>𝐑</m:t>
                        </m:r>
                      </m:e>
                      <m:sup>
                        <m:r>
                          <a:rPr lang="en-US" sz="2000" i="1">
                            <a:latin typeface="Cambria Math" panose="02040503050406030204" pitchFamily="18" charset="0"/>
                          </a:rPr>
                          <m:t>−1</m:t>
                        </m:r>
                      </m:sup>
                    </m:sSup>
                    <m:r>
                      <a:rPr lang="en-US" sz="2000" i="1">
                        <a:latin typeface="Cambria Math" panose="02040503050406030204" pitchFamily="18" charset="0"/>
                      </a:rPr>
                      <m:t>(</m:t>
                    </m:r>
                    <m:r>
                      <a:rPr lang="en-US" sz="2000" b="0" i="1" smtClean="0">
                        <a:latin typeface="Cambria Math" panose="02040503050406030204" pitchFamily="18" charset="0"/>
                      </a:rPr>
                      <m:t>𝑦</m:t>
                    </m:r>
                    <m:r>
                      <a:rPr lang="en-US" sz="2000" i="1">
                        <a:latin typeface="Cambria Math" panose="02040503050406030204" pitchFamily="18" charset="0"/>
                      </a:rPr>
                      <m:t>−</m:t>
                    </m:r>
                    <m:r>
                      <a:rPr lang="en-US" sz="2000" b="0" i="1" smtClean="0">
                        <a:latin typeface="Cambria Math" panose="02040503050406030204" pitchFamily="18" charset="0"/>
                      </a:rPr>
                      <m:t>𝐻</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oMath>
                </a14:m>
                <a:endParaRPr lang="en-US" sz="2000" i="1" dirty="0"/>
              </a:p>
              <a:p>
                <a:pPr marL="25400" indent="0" algn="ctr">
                  <a:buNone/>
                </a:pPr>
                <a14:m>
                  <m:oMath xmlns:m="http://schemas.openxmlformats.org/officeDocument/2006/math">
                    <m:r>
                      <m:rPr>
                        <m:sty m:val="p"/>
                      </m:rP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𝐽</m:t>
                    </m:r>
                    <m:d>
                      <m:dPr>
                        <m:ctrlPr>
                          <a:rPr lang="en-US" sz="2000" i="1">
                            <a:latin typeface="Cambria Math" panose="02040503050406030204" pitchFamily="18" charset="0"/>
                          </a:rPr>
                        </m:ctrlPr>
                      </m:dPr>
                      <m:e>
                        <m:r>
                          <a:rPr lang="en-US" sz="2000" i="1">
                            <a:latin typeface="Cambria Math" panose="02040503050406030204" pitchFamily="18" charset="0"/>
                          </a:rPr>
                          <m:t>𝑥</m:t>
                        </m:r>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b="1">
                            <a:latin typeface="Cambria Math" panose="02040503050406030204" pitchFamily="18" charset="0"/>
                          </a:rPr>
                          <m:t>𝐁</m:t>
                        </m:r>
                      </m:e>
                      <m:sup>
                        <m:r>
                          <a:rPr lang="en-US" sz="2000" i="1">
                            <a:latin typeface="Cambria Math" panose="02040503050406030204" pitchFamily="18" charset="0"/>
                          </a:rPr>
                          <m:t>−1</m:t>
                        </m:r>
                      </m:sup>
                    </m:sSup>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𝑏</m:t>
                        </m:r>
                      </m:sub>
                    </m:sSub>
                    <m:r>
                      <a:rPr lang="en-US" sz="2000" i="1">
                        <a:latin typeface="Cambria Math" panose="02040503050406030204" pitchFamily="18" charset="0"/>
                      </a:rPr>
                      <m:t>)</m:t>
                    </m:r>
                  </m:oMath>
                </a14:m>
                <a:r>
                  <a:rPr lang="en-US" sz="2000" dirty="0"/>
                  <a:t>- </a:t>
                </a:r>
                <a14:m>
                  <m:oMath xmlns:m="http://schemas.openxmlformats.org/officeDocument/2006/math">
                    <m:sSup>
                      <m:sSupPr>
                        <m:ctrlPr>
                          <a:rPr lang="en-US" sz="2000" i="1">
                            <a:latin typeface="Cambria Math" panose="02040503050406030204" pitchFamily="18" charset="0"/>
                          </a:rPr>
                        </m:ctrlPr>
                      </m:sSupPr>
                      <m:e>
                        <m:r>
                          <a:rPr lang="en-US" sz="2000" b="1" i="0">
                            <a:latin typeface="Cambria Math" panose="02040503050406030204" pitchFamily="18" charset="0"/>
                          </a:rPr>
                          <m:t>𝐇</m:t>
                        </m:r>
                      </m:e>
                      <m:sup>
                        <m:r>
                          <a:rPr lang="en-US" sz="2000" i="1">
                            <a:latin typeface="Cambria Math" panose="02040503050406030204" pitchFamily="18" charset="0"/>
                          </a:rPr>
                          <m:t>𝑇</m:t>
                        </m:r>
                      </m:sup>
                    </m:sSup>
                    <m:sSup>
                      <m:sSupPr>
                        <m:ctrlPr>
                          <a:rPr lang="en-US" sz="2000" i="1">
                            <a:latin typeface="Cambria Math" panose="02040503050406030204" pitchFamily="18" charset="0"/>
                          </a:rPr>
                        </m:ctrlPr>
                      </m:sSupPr>
                      <m:e>
                        <m:r>
                          <a:rPr lang="en-US" sz="2000" b="1">
                            <a:latin typeface="Cambria Math" panose="02040503050406030204" pitchFamily="18" charset="0"/>
                          </a:rPr>
                          <m:t>𝐑</m:t>
                        </m:r>
                      </m:e>
                      <m:sup>
                        <m:r>
                          <a:rPr lang="en-US" sz="2000" i="1">
                            <a:latin typeface="Cambria Math" panose="02040503050406030204" pitchFamily="18" charset="0"/>
                          </a:rPr>
                          <m:t>−1</m:t>
                        </m:r>
                      </m:sup>
                    </m:sSup>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𝐻</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a14:m>
                <a:endParaRPr lang="en-US" sz="2000" i="1" dirty="0"/>
              </a:p>
              <a:p>
                <a:pPr marL="25400" indent="0" algn="ctr">
                  <a:buNone/>
                </a:pPr>
                <a:endParaRPr lang="en-US" sz="2000" i="1" dirty="0"/>
              </a:p>
              <a:p>
                <a:r>
                  <a:rPr lang="en-US" sz="2000" b="1" dirty="0"/>
                  <a:t>R</a:t>
                </a:r>
                <a:r>
                  <a:rPr lang="en-US" sz="2000" dirty="0"/>
                  <a:t>: </a:t>
                </a:r>
                <a:r>
                  <a:rPr lang="en-US" sz="2000" dirty="0">
                    <a:solidFill>
                      <a:schemeClr val="tx1"/>
                    </a:solidFill>
                  </a:rPr>
                  <a:t>observation error matrix</a:t>
                </a:r>
              </a:p>
              <a:p>
                <a14:m>
                  <m:oMath xmlns:m="http://schemas.openxmlformats.org/officeDocument/2006/math">
                    <m:r>
                      <a:rPr lang="en-US" sz="2000" i="1">
                        <a:solidFill>
                          <a:schemeClr val="tx1"/>
                        </a:solidFill>
                        <a:latin typeface="Cambria Math" panose="02040503050406030204" pitchFamily="18" charset="0"/>
                      </a:rPr>
                      <m:t>𝐻</m:t>
                    </m:r>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𝑓𝑜𝑟𝑤𝑎𝑟</m:t>
                    </m:r>
                  </m:oMath>
                </a14:m>
                <a:r>
                  <a:rPr lang="en-US" sz="2000" dirty="0">
                    <a:solidFill>
                      <a:schemeClr val="tx1"/>
                    </a:solidFill>
                  </a:rPr>
                  <a:t>d operator</a:t>
                </a:r>
              </a:p>
              <a:p>
                <a:r>
                  <a:rPr lang="en-US" sz="2000" b="1" dirty="0">
                    <a:solidFill>
                      <a:schemeClr val="tx1"/>
                    </a:solidFill>
                  </a:rPr>
                  <a:t>H: </a:t>
                </a:r>
                <a:r>
                  <a:rPr lang="en-US" sz="2000" dirty="0">
                    <a:solidFill>
                      <a:schemeClr val="tx1"/>
                    </a:solidFill>
                  </a:rPr>
                  <a:t>linearized forward operator, “</a:t>
                </a:r>
                <a:r>
                  <a:rPr lang="en-US" sz="2000" i="1" dirty="0">
                    <a:solidFill>
                      <a:schemeClr val="tx1"/>
                    </a:solidFill>
                  </a:rPr>
                  <a:t>tangent linear</a:t>
                </a:r>
                <a:r>
                  <a:rPr lang="en-US" sz="2000" dirty="0">
                    <a:solidFill>
                      <a:schemeClr val="tx1"/>
                    </a:solidFill>
                  </a:rPr>
                  <a:t>” operator</a:t>
                </a:r>
              </a:p>
              <a:p>
                <a:r>
                  <a:rPr lang="en-US" sz="2000" b="1" dirty="0">
                    <a:solidFill>
                      <a:schemeClr val="tx1"/>
                    </a:solidFill>
                  </a:rPr>
                  <a:t>H</a:t>
                </a:r>
                <a:r>
                  <a:rPr lang="en-US" sz="2000" baseline="30000" dirty="0">
                    <a:solidFill>
                      <a:schemeClr val="tx1"/>
                    </a:solidFill>
                  </a:rPr>
                  <a:t>T</a:t>
                </a:r>
                <a:r>
                  <a:rPr lang="en-US" sz="2000" dirty="0">
                    <a:solidFill>
                      <a:schemeClr val="tx1"/>
                    </a:solidFill>
                  </a:rPr>
                  <a:t>: transpose of </a:t>
                </a:r>
                <a:r>
                  <a:rPr lang="en-US" sz="2000" b="1" dirty="0">
                    <a:solidFill>
                      <a:schemeClr val="tx1"/>
                    </a:solidFill>
                  </a:rPr>
                  <a:t>H</a:t>
                </a:r>
                <a:r>
                  <a:rPr lang="en-US" sz="2000" i="1" dirty="0">
                    <a:solidFill>
                      <a:schemeClr val="tx1"/>
                    </a:solidFill>
                  </a:rPr>
                  <a:t>, “adjoint” operator</a:t>
                </a:r>
              </a:p>
              <a:p>
                <a:r>
                  <a:rPr lang="en-US" sz="2000" i="1" dirty="0">
                    <a:solidFill>
                      <a:schemeClr val="tx1"/>
                    </a:solidFill>
                  </a:rPr>
                  <a:t>y: </a:t>
                </a:r>
                <a:r>
                  <a:rPr lang="en-US" sz="2000" dirty="0">
                    <a:solidFill>
                      <a:schemeClr val="tx1"/>
                    </a:solidFill>
                  </a:rPr>
                  <a:t>observations are used in the data assimilation system should be </a:t>
                </a:r>
                <a:r>
                  <a:rPr lang="en-US" sz="2000" i="1" dirty="0">
                    <a:solidFill>
                      <a:schemeClr val="tx1"/>
                    </a:solidFill>
                  </a:rPr>
                  <a:t>quality controlled, bias corrected, thinned</a:t>
                </a:r>
                <a:r>
                  <a:rPr lang="en-US" sz="2000" dirty="0">
                    <a:solidFill>
                      <a:schemeClr val="tx1"/>
                    </a:solidFill>
                  </a:rPr>
                  <a:t>, if applicable</a:t>
                </a:r>
              </a:p>
              <a:p>
                <a:endParaRPr lang="en-US" sz="2000" i="1" dirty="0"/>
              </a:p>
            </p:txBody>
          </p:sp>
        </mc:Choice>
        <mc:Fallback xmlns="">
          <p:sp>
            <p:nvSpPr>
              <p:cNvPr id="3" name="Text Placeholder 2">
                <a:extLst>
                  <a:ext uri="{FF2B5EF4-FFF2-40B4-BE49-F238E27FC236}">
                    <a16:creationId xmlns:a16="http://schemas.microsoft.com/office/drawing/2014/main" id="{45E2E9D2-795D-DA40-9C49-3F760965B9EC}"/>
                  </a:ext>
                </a:extLst>
              </p:cNvPr>
              <p:cNvSpPr>
                <a:spLocks noGrp="1" noRot="1" noChangeAspect="1" noMove="1" noResize="1" noEditPoints="1" noAdjustHandles="1" noChangeArrowheads="1" noChangeShapeType="1" noTextEdit="1"/>
              </p:cNvSpPr>
              <p:nvPr>
                <p:ph type="body" idx="1"/>
              </p:nvPr>
            </p:nvSpPr>
            <p:spPr>
              <a:xfrm>
                <a:off x="307492" y="1444143"/>
                <a:ext cx="8558100" cy="5022900"/>
              </a:xfrm>
              <a:blipFill>
                <a:blip r:embed="rId2"/>
                <a:stretch>
                  <a:fillRect l="-1335" t="-2273" b="-151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5CFE695-3B41-574F-9BDB-0637A3718D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grpSp>
        <p:nvGrpSpPr>
          <p:cNvPr id="9" name="Group 8">
            <a:extLst>
              <a:ext uri="{FF2B5EF4-FFF2-40B4-BE49-F238E27FC236}">
                <a16:creationId xmlns:a16="http://schemas.microsoft.com/office/drawing/2014/main" id="{C44F90BB-4AA4-3347-836B-E50E1913947E}"/>
              </a:ext>
            </a:extLst>
          </p:cNvPr>
          <p:cNvGrpSpPr/>
          <p:nvPr/>
        </p:nvGrpSpPr>
        <p:grpSpPr>
          <a:xfrm>
            <a:off x="4130850" y="3998137"/>
            <a:ext cx="4542099" cy="1150396"/>
            <a:chOff x="4130850" y="3998137"/>
            <a:chExt cx="4542099" cy="1150396"/>
          </a:xfrm>
        </p:grpSpPr>
        <p:sp>
          <p:nvSpPr>
            <p:cNvPr id="7" name="Right Brace 6">
              <a:extLst>
                <a:ext uri="{FF2B5EF4-FFF2-40B4-BE49-F238E27FC236}">
                  <a16:creationId xmlns:a16="http://schemas.microsoft.com/office/drawing/2014/main" id="{7C50661E-6230-2343-A473-09258661A3E2}"/>
                </a:ext>
              </a:extLst>
            </p:cNvPr>
            <p:cNvSpPr/>
            <p:nvPr/>
          </p:nvSpPr>
          <p:spPr>
            <a:xfrm rot="17175936">
              <a:off x="6226536" y="2702119"/>
              <a:ext cx="350728" cy="45420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5AE7C601-89BD-1D4F-AD32-B314CE640C0C}"/>
                </a:ext>
              </a:extLst>
            </p:cNvPr>
            <p:cNvSpPr txBox="1"/>
            <p:nvPr/>
          </p:nvSpPr>
          <p:spPr>
            <a:xfrm rot="985532">
              <a:off x="5287383" y="3998137"/>
              <a:ext cx="2899981" cy="954107"/>
            </a:xfrm>
            <a:prstGeom prst="rect">
              <a:avLst/>
            </a:prstGeom>
            <a:solidFill>
              <a:srgbClr val="FFFF00"/>
            </a:solidFill>
            <a:ln>
              <a:solidFill>
                <a:srgbClr val="FFFF00"/>
              </a:solidFill>
            </a:ln>
          </p:spPr>
          <p:txBody>
            <a:bodyPr wrap="square" rtlCol="0">
              <a:spAutoFit/>
            </a:bodyPr>
            <a:lstStyle/>
            <a:p>
              <a:r>
                <a:rPr lang="en-US" dirty="0"/>
                <a:t>These components are what you need for developing a new forward operator for variational data assimilation (and </a:t>
              </a:r>
              <a:r>
                <a:rPr lang="en-US" b="1" dirty="0"/>
                <a:t>UFO</a:t>
              </a:r>
              <a:r>
                <a:rPr lang="en-US" dirty="0"/>
                <a:t>)</a:t>
              </a:r>
            </a:p>
          </p:txBody>
        </p:sp>
      </p:grpSp>
      <mc:AlternateContent xmlns:mc="http://schemas.openxmlformats.org/markup-compatibility/2006" xmlns:a14="http://schemas.microsoft.com/office/drawing/2010/main">
        <mc:Choice Requires="a14">
          <p:sp>
            <p:nvSpPr>
              <p:cNvPr id="11" name="Text Placeholder 2">
                <a:extLst>
                  <a:ext uri="{FF2B5EF4-FFF2-40B4-BE49-F238E27FC236}">
                    <a16:creationId xmlns:a16="http://schemas.microsoft.com/office/drawing/2014/main" id="{0229CF39-C12B-1E4C-B712-EFDD07DF295D}"/>
                  </a:ext>
                </a:extLst>
              </p:cNvPr>
              <p:cNvSpPr txBox="1">
                <a:spLocks/>
              </p:cNvSpPr>
              <p:nvPr/>
            </p:nvSpPr>
            <p:spPr>
              <a:xfrm>
                <a:off x="307492" y="4143672"/>
                <a:ext cx="8558100" cy="22965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b="1" dirty="0"/>
                  <a:t>R</a:t>
                </a:r>
                <a:r>
                  <a:rPr lang="en-US" sz="2000" dirty="0"/>
                  <a:t>: </a:t>
                </a:r>
                <a:r>
                  <a:rPr lang="en-US" sz="2000" dirty="0">
                    <a:solidFill>
                      <a:srgbClr val="C00000"/>
                    </a:solidFill>
                  </a:rPr>
                  <a:t>observation error </a:t>
                </a:r>
                <a:r>
                  <a:rPr lang="en-US" sz="2000" dirty="0"/>
                  <a:t>matrix</a:t>
                </a:r>
              </a:p>
              <a:p>
                <a14:m>
                  <m:oMath xmlns:m="http://schemas.openxmlformats.org/officeDocument/2006/math">
                    <m:r>
                      <a:rPr lang="en-US" sz="2000" i="1">
                        <a:latin typeface="Cambria Math" panose="02040503050406030204" pitchFamily="18" charset="0"/>
                      </a:rPr>
                      <m:t>𝐻</m:t>
                    </m:r>
                    <m:r>
                      <a:rPr lang="en-US" sz="2000" i="1">
                        <a:latin typeface="Cambria Math" panose="02040503050406030204" pitchFamily="18" charset="0"/>
                      </a:rPr>
                      <m:t>:</m:t>
                    </m:r>
                    <m:r>
                      <a:rPr lang="en-US" sz="2000" i="1" smtClean="0">
                        <a:solidFill>
                          <a:srgbClr val="C00000"/>
                        </a:solidFill>
                        <a:latin typeface="Cambria Math" panose="02040503050406030204" pitchFamily="18" charset="0"/>
                      </a:rPr>
                      <m:t>𝑓𝑜𝑟𝑤𝑎𝑟</m:t>
                    </m:r>
                  </m:oMath>
                </a14:m>
                <a:r>
                  <a:rPr lang="en-US" sz="2000" dirty="0">
                    <a:solidFill>
                      <a:srgbClr val="C00000"/>
                    </a:solidFill>
                  </a:rPr>
                  <a:t>d</a:t>
                </a:r>
                <a:r>
                  <a:rPr lang="en-US" sz="2000" dirty="0"/>
                  <a:t> operator</a:t>
                </a:r>
              </a:p>
              <a:p>
                <a:r>
                  <a:rPr lang="en-US" sz="2000" b="1" dirty="0"/>
                  <a:t>H: </a:t>
                </a:r>
                <a:r>
                  <a:rPr lang="en-US" sz="2000" dirty="0"/>
                  <a:t>linearized forward operator, “</a:t>
                </a:r>
                <a:r>
                  <a:rPr lang="en-US" sz="2000" i="1" dirty="0">
                    <a:solidFill>
                      <a:srgbClr val="C00000"/>
                    </a:solidFill>
                  </a:rPr>
                  <a:t>tangent linear</a:t>
                </a:r>
                <a:r>
                  <a:rPr lang="en-US" sz="2000" dirty="0"/>
                  <a:t>” operator</a:t>
                </a:r>
              </a:p>
              <a:p>
                <a:r>
                  <a:rPr lang="en-US" sz="2000" b="1" dirty="0"/>
                  <a:t>H</a:t>
                </a:r>
                <a:r>
                  <a:rPr lang="en-US" sz="2000" baseline="30000" dirty="0"/>
                  <a:t>T</a:t>
                </a:r>
                <a:r>
                  <a:rPr lang="en-US" sz="2000" dirty="0"/>
                  <a:t>: transpose of </a:t>
                </a:r>
                <a:r>
                  <a:rPr lang="en-US" sz="2000" b="1" dirty="0"/>
                  <a:t>H</a:t>
                </a:r>
                <a:r>
                  <a:rPr lang="en-US" sz="2000" i="1" dirty="0"/>
                  <a:t>, “</a:t>
                </a:r>
                <a:r>
                  <a:rPr lang="en-US" sz="2000" i="1" dirty="0">
                    <a:solidFill>
                      <a:srgbClr val="C00000"/>
                    </a:solidFill>
                  </a:rPr>
                  <a:t>adjoint</a:t>
                </a:r>
                <a:r>
                  <a:rPr lang="en-US" sz="2000" i="1" dirty="0"/>
                  <a:t>” operator</a:t>
                </a:r>
              </a:p>
              <a:p>
                <a:r>
                  <a:rPr lang="en-US" sz="2000" i="1" dirty="0"/>
                  <a:t>y: </a:t>
                </a:r>
                <a:r>
                  <a:rPr lang="en-US" sz="2000" dirty="0"/>
                  <a:t>observations are used in the data assimilation system should be </a:t>
                </a:r>
                <a:r>
                  <a:rPr lang="en-US" sz="2000" i="1" dirty="0">
                    <a:solidFill>
                      <a:srgbClr val="C00000"/>
                    </a:solidFill>
                  </a:rPr>
                  <a:t>quality controlled, bias corrected, thinned</a:t>
                </a:r>
                <a:r>
                  <a:rPr lang="en-US" sz="2000" dirty="0"/>
                  <a:t>, if applicable</a:t>
                </a:r>
              </a:p>
            </p:txBody>
          </p:sp>
        </mc:Choice>
        <mc:Fallback xmlns="">
          <p:sp>
            <p:nvSpPr>
              <p:cNvPr id="11" name="Text Placeholder 2">
                <a:extLst>
                  <a:ext uri="{FF2B5EF4-FFF2-40B4-BE49-F238E27FC236}">
                    <a16:creationId xmlns:a16="http://schemas.microsoft.com/office/drawing/2014/main" id="{0229CF39-C12B-1E4C-B712-EFDD07DF295D}"/>
                  </a:ext>
                </a:extLst>
              </p:cNvPr>
              <p:cNvSpPr txBox="1">
                <a:spLocks noRot="1" noChangeAspect="1" noMove="1" noResize="1" noEditPoints="1" noAdjustHandles="1" noChangeArrowheads="1" noChangeShapeType="1" noTextEdit="1"/>
              </p:cNvSpPr>
              <p:nvPr/>
            </p:nvSpPr>
            <p:spPr>
              <a:xfrm>
                <a:off x="307492" y="4143672"/>
                <a:ext cx="8558100" cy="2296514"/>
              </a:xfrm>
              <a:prstGeom prst="rect">
                <a:avLst/>
              </a:prstGeom>
              <a:blipFill>
                <a:blip r:embed="rId3"/>
                <a:stretch>
                  <a:fillRect l="-1335" t="-4945" b="-494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3F74-B73D-BB4A-B6EB-A0B59E0EB3EE}"/>
              </a:ext>
            </a:extLst>
          </p:cNvPr>
          <p:cNvSpPr>
            <a:spLocks noGrp="1"/>
          </p:cNvSpPr>
          <p:nvPr>
            <p:ph type="title"/>
          </p:nvPr>
        </p:nvSpPr>
        <p:spPr>
          <a:xfrm>
            <a:off x="504202" y="151021"/>
            <a:ext cx="6662182" cy="820200"/>
          </a:xfrm>
        </p:spPr>
        <p:txBody>
          <a:bodyPr/>
          <a:lstStyle/>
          <a:p>
            <a:pPr algn="l"/>
            <a:r>
              <a:rPr lang="en-US" sz="3600" b="1" dirty="0">
                <a:solidFill>
                  <a:schemeClr val="bg1"/>
                </a:solidFill>
              </a:rPr>
              <a:t>Unified Forward Operator (UFO)</a:t>
            </a:r>
          </a:p>
        </p:txBody>
      </p:sp>
      <p:sp>
        <p:nvSpPr>
          <p:cNvPr id="5" name="TextBox 4"/>
          <p:cNvSpPr txBox="1"/>
          <p:nvPr/>
        </p:nvSpPr>
        <p:spPr>
          <a:xfrm>
            <a:off x="101689" y="1838177"/>
            <a:ext cx="8946251" cy="3785652"/>
          </a:xfrm>
          <a:prstGeom prst="rect">
            <a:avLst/>
          </a:prstGeom>
          <a:noFill/>
        </p:spPr>
        <p:txBody>
          <a:bodyPr wrap="square" rtlCol="0">
            <a:spAutoFit/>
          </a:bodyPr>
          <a:lstStyle/>
          <a:p>
            <a:pPr marL="457189" indent="-457189" defTabSz="914378">
              <a:buClr>
                <a:srgbClr val="1F497D"/>
              </a:buClr>
              <a:buFont typeface="Arial"/>
              <a:buChar char="•"/>
            </a:pPr>
            <a:r>
              <a:rPr lang="en-US" sz="2400" dirty="0"/>
              <a:t>Share observation operators between JCSDA partners       and reduce duplication of work</a:t>
            </a:r>
            <a:endParaRPr lang="en-US" sz="2000" dirty="0"/>
          </a:p>
          <a:p>
            <a:pPr marL="914378" lvl="1" indent="-457189" defTabSz="914378">
              <a:buClr>
                <a:srgbClr val="1F497D"/>
              </a:buClr>
              <a:buFont typeface="Lucida Grande"/>
              <a:buChar char="-"/>
            </a:pPr>
            <a:r>
              <a:rPr lang="en-US" sz="2000" dirty="0"/>
              <a:t>Taking the model agnostic approach one level down into the observation operators</a:t>
            </a:r>
            <a:endParaRPr lang="en-US" sz="2400" dirty="0"/>
          </a:p>
          <a:p>
            <a:pPr marL="457189" indent="-457189" defTabSz="914378">
              <a:buClr>
                <a:srgbClr val="1F497D"/>
              </a:buClr>
              <a:buFont typeface="Arial"/>
              <a:buChar char="•"/>
            </a:pPr>
            <a:endParaRPr lang="en-US" sz="1200" dirty="0"/>
          </a:p>
          <a:p>
            <a:pPr marL="457189" indent="-457189" defTabSz="914378">
              <a:buClr>
                <a:srgbClr val="1F497D"/>
              </a:buClr>
              <a:buFont typeface="Arial"/>
              <a:buChar char="•"/>
            </a:pPr>
            <a:r>
              <a:rPr lang="en-US" sz="2400" dirty="0"/>
              <a:t>Faster use of new observing platforms</a:t>
            </a:r>
          </a:p>
          <a:p>
            <a:pPr marL="914378" lvl="1" indent="-457189" defTabSz="914378">
              <a:buClr>
                <a:srgbClr val="1F497D"/>
              </a:buClr>
              <a:buFont typeface="Lucida Grande"/>
              <a:buChar char="-"/>
            </a:pPr>
            <a:r>
              <a:rPr lang="en-US" sz="2000" dirty="0"/>
              <a:t>Regular satellite missions are expensive</a:t>
            </a:r>
          </a:p>
          <a:p>
            <a:pPr marL="914378" lvl="1" indent="-457189" defTabSz="914378">
              <a:buClr>
                <a:srgbClr val="1F497D"/>
              </a:buClr>
              <a:buFont typeface="Lucida Grande"/>
              <a:buChar char="-"/>
            </a:pPr>
            <a:r>
              <a:rPr lang="en-US" sz="2000" dirty="0"/>
              <a:t>Cube-sat have short expected lifetime</a:t>
            </a:r>
          </a:p>
          <a:p>
            <a:pPr marL="914378" lvl="1" indent="-457189" defTabSz="914378">
              <a:buClr>
                <a:srgbClr val="1F497D"/>
              </a:buClr>
              <a:buFont typeface="Lucida Grande"/>
              <a:buChar char="-"/>
            </a:pPr>
            <a:r>
              <a:rPr lang="en-US" sz="2000" dirty="0"/>
              <a:t>Include users and instruments science teams</a:t>
            </a:r>
          </a:p>
          <a:p>
            <a:pPr marL="914378" lvl="1" indent="-457189" defTabSz="914378">
              <a:buClr>
                <a:srgbClr val="1F497D"/>
              </a:buClr>
              <a:buFont typeface="Arial"/>
              <a:buChar char="•"/>
            </a:pPr>
            <a:endParaRPr lang="en-US" sz="1200" dirty="0"/>
          </a:p>
          <a:p>
            <a:pPr marL="457189" indent="-457189" defTabSz="914378">
              <a:buClr>
                <a:srgbClr val="1F497D"/>
              </a:buClr>
              <a:buFont typeface="Arial"/>
              <a:buChar char="•"/>
            </a:pPr>
            <a:r>
              <a:rPr lang="en-US" sz="2400" dirty="0"/>
              <a:t>Unified Forward Operator (UFO)</a:t>
            </a:r>
            <a:endParaRPr lang="en-US" sz="2000" dirty="0"/>
          </a:p>
          <a:p>
            <a:pPr marL="914378" lvl="1" indent="-457189" defTabSz="914378">
              <a:buClr>
                <a:srgbClr val="1F497D"/>
              </a:buClr>
              <a:buFont typeface="Lucida Grande"/>
              <a:buChar char="-"/>
            </a:pPr>
            <a:r>
              <a:rPr lang="en-US" sz="2000" dirty="0"/>
              <a:t>Build a community </a:t>
            </a:r>
            <a:r>
              <a:rPr lang="en-US" sz="2000" i="1" dirty="0"/>
              <a:t>app-store </a:t>
            </a:r>
            <a:r>
              <a:rPr lang="en-US" sz="2000" dirty="0"/>
              <a:t>for observation operators</a:t>
            </a:r>
          </a:p>
        </p:txBody>
      </p:sp>
      <p:sp>
        <p:nvSpPr>
          <p:cNvPr id="3" name="Slide Number Placeholder 2">
            <a:extLst>
              <a:ext uri="{FF2B5EF4-FFF2-40B4-BE49-F238E27FC236}">
                <a16:creationId xmlns:a16="http://schemas.microsoft.com/office/drawing/2014/main" id="{EC442CE4-A186-C245-A9A8-B487F1655F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274271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3F74-B73D-BB4A-B6EB-A0B59E0EB3EE}"/>
              </a:ext>
            </a:extLst>
          </p:cNvPr>
          <p:cNvSpPr>
            <a:spLocks noGrp="1"/>
          </p:cNvSpPr>
          <p:nvPr>
            <p:ph type="title"/>
          </p:nvPr>
        </p:nvSpPr>
        <p:spPr>
          <a:xfrm>
            <a:off x="398446" y="184544"/>
            <a:ext cx="7886700" cy="820200"/>
          </a:xfrm>
        </p:spPr>
        <p:txBody>
          <a:bodyPr/>
          <a:lstStyle/>
          <a:p>
            <a:pPr algn="l"/>
            <a:r>
              <a:rPr lang="en-US" sz="3600" b="1" dirty="0">
                <a:solidFill>
                  <a:schemeClr val="bg1"/>
                </a:solidFill>
              </a:rPr>
              <a:t>Separate Concerns</a:t>
            </a:r>
          </a:p>
        </p:txBody>
      </p:sp>
      <p:grpSp>
        <p:nvGrpSpPr>
          <p:cNvPr id="6" name="Group 5"/>
          <p:cNvGrpSpPr/>
          <p:nvPr/>
        </p:nvGrpSpPr>
        <p:grpSpPr>
          <a:xfrm>
            <a:off x="395551" y="1875680"/>
            <a:ext cx="8500988" cy="2594532"/>
            <a:chOff x="395551" y="906612"/>
            <a:chExt cx="8500988" cy="2594532"/>
          </a:xfrm>
        </p:grpSpPr>
        <p:sp>
          <p:nvSpPr>
            <p:cNvPr id="22" name="Oval 21"/>
            <p:cNvSpPr/>
            <p:nvPr/>
          </p:nvSpPr>
          <p:spPr>
            <a:xfrm>
              <a:off x="395551" y="2229512"/>
              <a:ext cx="1573756" cy="6161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State</a:t>
              </a:r>
            </a:p>
          </p:txBody>
        </p:sp>
        <p:sp>
          <p:nvSpPr>
            <p:cNvPr id="23" name="Oval 22"/>
            <p:cNvSpPr/>
            <p:nvPr/>
          </p:nvSpPr>
          <p:spPr>
            <a:xfrm>
              <a:off x="4737735" y="2205350"/>
              <a:ext cx="1649956" cy="6161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 Operators</a:t>
              </a:r>
            </a:p>
          </p:txBody>
        </p:sp>
        <p:cxnSp>
          <p:nvCxnSpPr>
            <p:cNvPr id="24" name="Straight Arrow Connector 23"/>
            <p:cNvCxnSpPr>
              <a:stCxn id="23" idx="0"/>
              <a:endCxn id="30" idx="5"/>
            </p:cNvCxnSpPr>
            <p:nvPr/>
          </p:nvCxnSpPr>
          <p:spPr>
            <a:xfrm flipH="1" flipV="1">
              <a:off x="3948819" y="1467503"/>
              <a:ext cx="1613895" cy="737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3" idx="1"/>
              <a:endCxn id="31" idx="6"/>
            </p:cNvCxnSpPr>
            <p:nvPr/>
          </p:nvCxnSpPr>
          <p:spPr>
            <a:xfrm flipH="1" flipV="1">
              <a:off x="4179289" y="2058438"/>
              <a:ext cx="800076" cy="237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31" idx="2"/>
              <a:endCxn id="22" idx="7"/>
            </p:cNvCxnSpPr>
            <p:nvPr/>
          </p:nvCxnSpPr>
          <p:spPr>
            <a:xfrm flipH="1">
              <a:off x="1738837" y="2058438"/>
              <a:ext cx="866697" cy="261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30" idx="3"/>
              <a:endCxn id="22" idx="0"/>
            </p:cNvCxnSpPr>
            <p:nvPr/>
          </p:nvCxnSpPr>
          <p:spPr>
            <a:xfrm flipH="1">
              <a:off x="1182430" y="1467503"/>
              <a:ext cx="1653575" cy="762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2" idx="5"/>
              <a:endCxn id="32" idx="2"/>
            </p:cNvCxnSpPr>
            <p:nvPr/>
          </p:nvCxnSpPr>
          <p:spPr>
            <a:xfrm>
              <a:off x="1738836" y="2755465"/>
              <a:ext cx="704190" cy="3370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32" idx="6"/>
              <a:endCxn id="23" idx="3"/>
            </p:cNvCxnSpPr>
            <p:nvPr/>
          </p:nvCxnSpPr>
          <p:spPr>
            <a:xfrm flipV="1">
              <a:off x="4341796" y="2731303"/>
              <a:ext cx="637569" cy="361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2605533" y="941550"/>
              <a:ext cx="1573756" cy="616193"/>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 Locations</a:t>
              </a:r>
            </a:p>
          </p:txBody>
        </p:sp>
        <p:sp>
          <p:nvSpPr>
            <p:cNvPr id="31" name="Oval 30"/>
            <p:cNvSpPr/>
            <p:nvPr/>
          </p:nvSpPr>
          <p:spPr>
            <a:xfrm>
              <a:off x="2605533" y="1750341"/>
              <a:ext cx="1573756" cy="616193"/>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Variables</a:t>
              </a:r>
            </a:p>
          </p:txBody>
        </p:sp>
        <p:sp>
          <p:nvSpPr>
            <p:cNvPr id="32" name="Oval 31"/>
            <p:cNvSpPr/>
            <p:nvPr/>
          </p:nvSpPr>
          <p:spPr>
            <a:xfrm>
              <a:off x="2443026" y="2784370"/>
              <a:ext cx="1898770" cy="616193"/>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Field Values</a:t>
              </a:r>
            </a:p>
            <a:p>
              <a:pPr algn="ctr"/>
              <a:r>
                <a:rPr lang="en-US" dirty="0"/>
                <a:t>at Locations</a:t>
              </a:r>
            </a:p>
          </p:txBody>
        </p:sp>
        <p:cxnSp>
          <p:nvCxnSpPr>
            <p:cNvPr id="33" name="Straight Connector 32"/>
            <p:cNvCxnSpPr/>
            <p:nvPr/>
          </p:nvCxnSpPr>
          <p:spPr>
            <a:xfrm>
              <a:off x="2165265" y="906612"/>
              <a:ext cx="0" cy="2594532"/>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532916" y="906612"/>
              <a:ext cx="0" cy="2594532"/>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6899132" y="2205350"/>
              <a:ext cx="1997407" cy="6161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Observations</a:t>
              </a:r>
            </a:p>
          </p:txBody>
        </p:sp>
        <p:cxnSp>
          <p:nvCxnSpPr>
            <p:cNvPr id="36" name="Straight Arrow Connector 35"/>
            <p:cNvCxnSpPr>
              <a:stCxn id="23" idx="6"/>
              <a:endCxn id="35" idx="2"/>
            </p:cNvCxnSpPr>
            <p:nvPr/>
          </p:nvCxnSpPr>
          <p:spPr>
            <a:xfrm>
              <a:off x="6387691" y="2513447"/>
              <a:ext cx="5114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67744" y="4603559"/>
            <a:ext cx="8762583" cy="1169551"/>
          </a:xfrm>
          <a:prstGeom prst="rect">
            <a:avLst/>
          </a:prstGeom>
          <a:noFill/>
        </p:spPr>
        <p:txBody>
          <a:bodyPr wrap="square" rtlCol="0">
            <a:spAutoFit/>
          </a:bodyPr>
          <a:lstStyle/>
          <a:p>
            <a:pPr>
              <a:spcBef>
                <a:spcPts val="1200"/>
              </a:spcBef>
              <a:buClr>
                <a:schemeClr val="tx2"/>
              </a:buClr>
            </a:pPr>
            <a:r>
              <a:rPr lang="en-US" sz="2000" dirty="0"/>
              <a:t>JEDI/UFO introduces standard interfaces between models and observations</a:t>
            </a:r>
          </a:p>
          <a:p>
            <a:pPr>
              <a:spcBef>
                <a:spcPts val="1200"/>
              </a:spcBef>
              <a:buClr>
                <a:schemeClr val="tx2"/>
              </a:buClr>
            </a:pPr>
            <a:r>
              <a:rPr lang="en-US" sz="2000" dirty="0"/>
              <a:t>Observation operators are independent of the model and can easily be shared, exchanged, compared</a:t>
            </a:r>
          </a:p>
        </p:txBody>
      </p:sp>
      <p:sp>
        <p:nvSpPr>
          <p:cNvPr id="5" name="TextBox 4"/>
          <p:cNvSpPr txBox="1"/>
          <p:nvPr/>
        </p:nvSpPr>
        <p:spPr>
          <a:xfrm>
            <a:off x="5112180" y="1735798"/>
            <a:ext cx="3953946" cy="1015663"/>
          </a:xfrm>
          <a:prstGeom prst="rect">
            <a:avLst/>
          </a:prstGeom>
          <a:noFill/>
        </p:spPr>
        <p:txBody>
          <a:bodyPr wrap="square" rtlCol="0">
            <a:spAutoFit/>
          </a:bodyPr>
          <a:lstStyle/>
          <a:p>
            <a:r>
              <a:rPr lang="en-US" sz="2000" dirty="0"/>
              <a:t>Same </a:t>
            </a:r>
            <a:r>
              <a:rPr lang="en-US" sz="2000" b="1" dirty="0">
                <a:solidFill>
                  <a:schemeClr val="bg2"/>
                </a:solidFill>
              </a:rPr>
              <a:t>separation of      concerns</a:t>
            </a:r>
            <a:r>
              <a:rPr lang="en-US" sz="2000" dirty="0">
                <a:solidFill>
                  <a:schemeClr val="bg2"/>
                </a:solidFill>
              </a:rPr>
              <a:t> </a:t>
            </a:r>
            <a:r>
              <a:rPr lang="en-US" sz="2000" dirty="0"/>
              <a:t>principles that lead to the design of OOPS</a:t>
            </a:r>
          </a:p>
        </p:txBody>
      </p:sp>
      <p:sp>
        <p:nvSpPr>
          <p:cNvPr id="3" name="Slide Number Placeholder 2">
            <a:extLst>
              <a:ext uri="{FF2B5EF4-FFF2-40B4-BE49-F238E27FC236}">
                <a16:creationId xmlns:a16="http://schemas.microsoft.com/office/drawing/2014/main" id="{03A25F36-F1A5-CB4D-88D5-A6EB1C6E55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46514733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16536</TotalTime>
  <Words>2261</Words>
  <Application>Microsoft Macintosh PowerPoint</Application>
  <PresentationFormat>On-screen Show (4:3)</PresentationFormat>
  <Paragraphs>301</Paragraphs>
  <Slides>30</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宋体</vt:lpstr>
      <vt:lpstr>Arial</vt:lpstr>
      <vt:lpstr>Calibri</vt:lpstr>
      <vt:lpstr>Cambria Math</vt:lpstr>
      <vt:lpstr>Helvetica Neue</vt:lpstr>
      <vt:lpstr>Lucida Grande</vt:lpstr>
      <vt:lpstr>Times</vt:lpstr>
      <vt:lpstr>Office Theme</vt:lpstr>
      <vt:lpstr>Equation</vt:lpstr>
      <vt:lpstr>Introduction of JEDI Unified Forward Operator (UFO)  Hui Shao, JCSDA      JEDI Academy, June 21-25, 2021 (Virtual)           </vt:lpstr>
      <vt:lpstr>OBS Team</vt:lpstr>
      <vt:lpstr>Outline for OBS Sessions</vt:lpstr>
      <vt:lpstr>PowerPoint Presentation</vt:lpstr>
      <vt:lpstr>Analysis: based on background and observations</vt:lpstr>
      <vt:lpstr>Forward Operator</vt:lpstr>
      <vt:lpstr>Forward Operator Components</vt:lpstr>
      <vt:lpstr>Unified Forward Operator (UFO)</vt:lpstr>
      <vt:lpstr>Separate Concerns</vt:lpstr>
      <vt:lpstr>H(x) in UFO</vt:lpstr>
      <vt:lpstr>Current Components of UFO</vt:lpstr>
      <vt:lpstr>JEDI-FV3 Release 1.1</vt:lpstr>
      <vt:lpstr>UFO for JEDI GDAS Sensors/Instruments</vt:lpstr>
      <vt:lpstr>UFO Validation against NCEP GDAS (GSI)</vt:lpstr>
      <vt:lpstr>Joint efforts</vt:lpstr>
      <vt:lpstr>Configured UFO</vt:lpstr>
      <vt:lpstr>PowerPoint Presentation</vt:lpstr>
      <vt:lpstr>PowerPoint Presentation</vt:lpstr>
      <vt:lpstr>PowerPoint Presentation</vt:lpstr>
      <vt:lpstr>PowerPoint Presentation</vt:lpstr>
      <vt:lpstr>PowerPoint Presentation</vt:lpstr>
      <vt:lpstr>UFO Operators: conventional/retrievals</vt:lpstr>
      <vt:lpstr>UFO Operators: radiance</vt:lpstr>
      <vt:lpstr>UFO development for AVHRR</vt:lpstr>
      <vt:lpstr>UFO Operators: GNSSRO</vt:lpstr>
      <vt:lpstr>Obs Monitoringc</vt:lpstr>
      <vt:lpstr>PowerPoint Presentation</vt:lpstr>
      <vt:lpstr>Ray tracing method</vt:lpstr>
      <vt:lpstr>Summary</vt:lpstr>
      <vt:lpstr>Reference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Validation of JEDI Unified Forward Operator  Hui Shao, JCSDA huishao@ucar.edu     18th JCSDA Technical Review Meeting and Science Workshop  JUNE 7 - 11, 2021  HELD VIRTUALLY         </dc:title>
  <cp:lastModifiedBy>Hui Shao</cp:lastModifiedBy>
  <cp:revision>133</cp:revision>
  <dcterms:modified xsi:type="dcterms:W3CDTF">2021-06-22T03:32:21Z</dcterms:modified>
</cp:coreProperties>
</file>