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328" r:id="rId2"/>
    <p:sldId id="355" r:id="rId3"/>
    <p:sldId id="407" r:id="rId4"/>
    <p:sldId id="380" r:id="rId5"/>
    <p:sldId id="410" r:id="rId6"/>
    <p:sldId id="411" r:id="rId7"/>
    <p:sldId id="406" r:id="rId8"/>
    <p:sldId id="441" r:id="rId9"/>
    <p:sldId id="438" r:id="rId10"/>
    <p:sldId id="417" r:id="rId11"/>
    <p:sldId id="379" r:id="rId12"/>
    <p:sldId id="377" r:id="rId13"/>
    <p:sldId id="378" r:id="rId14"/>
    <p:sldId id="400" r:id="rId15"/>
    <p:sldId id="383" r:id="rId16"/>
    <p:sldId id="375" r:id="rId17"/>
    <p:sldId id="414" r:id="rId18"/>
    <p:sldId id="376" r:id="rId19"/>
    <p:sldId id="386" r:id="rId20"/>
    <p:sldId id="395" r:id="rId21"/>
    <p:sldId id="385" r:id="rId22"/>
    <p:sldId id="397" r:id="rId23"/>
    <p:sldId id="418" r:id="rId24"/>
    <p:sldId id="362" r:id="rId25"/>
    <p:sldId id="420" r:id="rId26"/>
    <p:sldId id="421" r:id="rId27"/>
    <p:sldId id="364" r:id="rId28"/>
    <p:sldId id="437" r:id="rId29"/>
    <p:sldId id="429" r:id="rId30"/>
    <p:sldId id="430" r:id="rId31"/>
    <p:sldId id="369" r:id="rId32"/>
    <p:sldId id="431" r:id="rId33"/>
    <p:sldId id="432" r:id="rId34"/>
    <p:sldId id="434" r:id="rId35"/>
    <p:sldId id="436" r:id="rId36"/>
    <p:sldId id="44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EB8A011-61EA-4601-BFC3-E36B98EF70C3}">
          <p14:sldIdLst>
            <p14:sldId id="328"/>
            <p14:sldId id="355"/>
            <p14:sldId id="407"/>
            <p14:sldId id="380"/>
          </p14:sldIdLst>
        </p14:section>
        <p14:section name="Functions and Scope" id="{4DC34471-C8DA-A242-96B8-4427C7701E38}">
          <p14:sldIdLst>
            <p14:sldId id="410"/>
            <p14:sldId id="411"/>
            <p14:sldId id="406"/>
            <p14:sldId id="441"/>
            <p14:sldId id="438"/>
          </p14:sldIdLst>
        </p14:section>
        <p14:section name="Objects and Classes" id="{BB9949A3-68CB-42A2-9945-FEA8E914A0AE}">
          <p14:sldIdLst>
            <p14:sldId id="417"/>
            <p14:sldId id="379"/>
            <p14:sldId id="377"/>
            <p14:sldId id="378"/>
            <p14:sldId id="400"/>
            <p14:sldId id="383"/>
            <p14:sldId id="375"/>
            <p14:sldId id="414"/>
            <p14:sldId id="376"/>
            <p14:sldId id="386"/>
            <p14:sldId id="395"/>
            <p14:sldId id="385"/>
            <p14:sldId id="397"/>
          </p14:sldIdLst>
        </p14:section>
        <p14:section name="Templates" id="{E56CDD04-F5C4-41F4-B926-51DE0E9ACE94}">
          <p14:sldIdLst>
            <p14:sldId id="418"/>
            <p14:sldId id="362"/>
            <p14:sldId id="420"/>
            <p14:sldId id="421"/>
            <p14:sldId id="364"/>
            <p14:sldId id="437"/>
          </p14:sldIdLst>
        </p14:section>
        <p14:section name="Best Practices" id="{7A963F5E-1000-4BF5-AA15-BBB067AE73DC}">
          <p14:sldIdLst>
            <p14:sldId id="429"/>
            <p14:sldId id="430"/>
            <p14:sldId id="369"/>
            <p14:sldId id="431"/>
            <p14:sldId id="432"/>
            <p14:sldId id="434"/>
            <p14:sldId id="436"/>
            <p14:sldId id="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69544" autoAdjust="0"/>
  </p:normalViewPr>
  <p:slideViewPr>
    <p:cSldViewPr snapToGrid="0">
      <p:cViewPr varScale="1">
        <p:scale>
          <a:sx n="71" d="100"/>
          <a:sy n="71" d="100"/>
        </p:scale>
        <p:origin x="2120" y="17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58033-1078-454D-8E81-AC07C4475F2C}" type="datetimeFigureOut">
              <a:rPr lang="en-US" smtClean="0"/>
              <a:t>6/22/21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8D9DB-7A10-4E45-AE99-03C2DAFA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7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162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84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70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10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62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67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6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05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45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51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6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63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76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38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33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73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7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382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47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792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81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1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22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294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888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73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997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359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794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21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1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7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52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7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22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0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oogle Shape;365;p62">
            <a:extLst>
              <a:ext uri="{FF2B5EF4-FFF2-40B4-BE49-F238E27FC236}">
                <a16:creationId xmlns:a16="http://schemas.microsoft.com/office/drawing/2014/main" id="{39200ABC-6963-0043-9E67-B3B48BC9311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35081" t="2772" r="35920" b="5522"/>
          <a:stretch/>
        </p:blipFill>
        <p:spPr>
          <a:xfrm>
            <a:off x="10490201" y="0"/>
            <a:ext cx="1659466" cy="1638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75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D54305-0129-F543-B1E9-6FB2ACB4CE59}"/>
              </a:ext>
            </a:extLst>
          </p:cNvPr>
          <p:cNvSpPr/>
          <p:nvPr userDrawn="1"/>
        </p:nvSpPr>
        <p:spPr>
          <a:xfrm>
            <a:off x="-14446" y="-38257"/>
            <a:ext cx="12191999" cy="1482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89466" y="1674190"/>
            <a:ext cx="111929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oogle Shape;362;p62" descr="full_disk_ahi_true_color_20150819070000 (1).jpg">
            <a:extLst>
              <a:ext uri="{FF2B5EF4-FFF2-40B4-BE49-F238E27FC236}">
                <a16:creationId xmlns:a16="http://schemas.microsoft.com/office/drawing/2014/main" id="{60B863F5-5FD4-BE4A-A72E-5434382396A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6069" t="22480" r="9020" b="62559"/>
          <a:stretch/>
        </p:blipFill>
        <p:spPr>
          <a:xfrm>
            <a:off x="-14445" y="-38257"/>
            <a:ext cx="9405405" cy="1482261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225C29-0476-3C4A-A08C-090CFAF94EF8}"/>
              </a:ext>
            </a:extLst>
          </p:cNvPr>
          <p:cNvSpPr/>
          <p:nvPr userDrawn="1"/>
        </p:nvSpPr>
        <p:spPr>
          <a:xfrm>
            <a:off x="-28893" y="-38258"/>
            <a:ext cx="12191999" cy="1482261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365;p62">
            <a:extLst>
              <a:ext uri="{FF2B5EF4-FFF2-40B4-BE49-F238E27FC236}">
                <a16:creationId xmlns:a16="http://schemas.microsoft.com/office/drawing/2014/main" id="{F675BC3F-7CD5-944F-8AB7-0DEE0C7BAE1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35081" t="2772" r="35920" b="5522"/>
          <a:stretch/>
        </p:blipFill>
        <p:spPr>
          <a:xfrm>
            <a:off x="10532534" y="-38257"/>
            <a:ext cx="1659466" cy="163846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3200" b="1" i="0" u="none" strike="noStrike" cap="none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298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3"/>
            <a:ext cx="12192000" cy="1060123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Shape 11" descr="JCSDA_trans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1241" y="-1"/>
            <a:ext cx="1632000" cy="1224000"/>
          </a:xfrm>
          <a:prstGeom prst="rect">
            <a:avLst/>
          </a:prstGeom>
          <a:noFill/>
          <a:ln>
            <a:noFill/>
          </a:ln>
          <a:effectLst>
            <a:outerShdw blurRad="50800" dist="203200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49956" y="-1"/>
            <a:ext cx="9618133" cy="105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26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honeyage@ucar.ed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ytoprogram.com/cplusplus-programming/class-objec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uentcpp.com/2017/06/02/write-template-metaprogramming-expressively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cppreference.com/w/cpp/language/template_specialization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plusplus.com/reference/sstream/" TargetMode="External"/><Relationship Id="rId13" Type="http://schemas.openxmlformats.org/officeDocument/2006/relationships/hyperlink" Target="https://www.cplusplus.com/reference/string/" TargetMode="External"/><Relationship Id="rId3" Type="http://schemas.openxmlformats.org/officeDocument/2006/relationships/hyperlink" Target="https://www.cplusplus.com/reference/set/" TargetMode="External"/><Relationship Id="rId7" Type="http://schemas.openxmlformats.org/officeDocument/2006/relationships/hyperlink" Target="https://www.cplusplus.com/reference/iostream/" TargetMode="External"/><Relationship Id="rId12" Type="http://schemas.openxmlformats.org/officeDocument/2006/relationships/hyperlink" Target="https://www.cplusplus.com/reference/memory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plusplus.com/reference/algorithm/" TargetMode="External"/><Relationship Id="rId11" Type="http://schemas.openxmlformats.org/officeDocument/2006/relationships/hyperlink" Target="https://www.cplusplus.com/reference/random/" TargetMode="External"/><Relationship Id="rId5" Type="http://schemas.openxmlformats.org/officeDocument/2006/relationships/hyperlink" Target="https://www.cplusplus.com/reference/map/" TargetMode="External"/><Relationship Id="rId15" Type="http://schemas.openxmlformats.org/officeDocument/2006/relationships/hyperlink" Target="https://en.cppreference.com/" TargetMode="External"/><Relationship Id="rId10" Type="http://schemas.openxmlformats.org/officeDocument/2006/relationships/hyperlink" Target="https://www.cplusplus.com/reference/complex/" TargetMode="External"/><Relationship Id="rId4" Type="http://schemas.openxmlformats.org/officeDocument/2006/relationships/hyperlink" Target="https://www.cplusplus.com/reference/vector/" TargetMode="External"/><Relationship Id="rId9" Type="http://schemas.openxmlformats.org/officeDocument/2006/relationships/hyperlink" Target="https://www.cplusplus.com/reference/cmath/" TargetMode="External"/><Relationship Id="rId14" Type="http://schemas.openxmlformats.org/officeDocument/2006/relationships/hyperlink" Target="https://www.cplusplus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xygen.nl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ost.org/" TargetMode="External"/><Relationship Id="rId3" Type="http://schemas.openxmlformats.org/officeDocument/2006/relationships/hyperlink" Target="http://www.cplusplus.com/doc/tutorial/" TargetMode="External"/><Relationship Id="rId7" Type="http://schemas.openxmlformats.org/officeDocument/2006/relationships/hyperlink" Target="https://en.cppreferenc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roustrup.com/resource-model.pdf" TargetMode="External"/><Relationship Id="rId5" Type="http://schemas.openxmlformats.org/officeDocument/2006/relationships/hyperlink" Target="https://isocpp.github.io/CppCoreGuidelines/CppCoreGuidelines" TargetMode="External"/><Relationship Id="rId4" Type="http://schemas.openxmlformats.org/officeDocument/2006/relationships/hyperlink" Target="https://www.geeksforgeeks.org/" TargetMode="External"/><Relationship Id="rId9" Type="http://schemas.openxmlformats.org/officeDocument/2006/relationships/hyperlink" Target="http://eigen.tuxfamily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62"/>
          <p:cNvSpPr/>
          <p:nvPr/>
        </p:nvSpPr>
        <p:spPr>
          <a:xfrm>
            <a:off x="4380773" y="1843092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62" descr="full_disk_ahi_true_color_20150819070000 (1).jpg"/>
          <p:cNvPicPr preferRelativeResize="0"/>
          <p:nvPr/>
        </p:nvPicPr>
        <p:blipFill rotWithShape="1">
          <a:blip r:embed="rId3">
            <a:alphaModFix/>
          </a:blip>
          <a:srcRect r="37417" b="24276"/>
          <a:stretch/>
        </p:blipFill>
        <p:spPr>
          <a:xfrm>
            <a:off x="7861905" y="1664851"/>
            <a:ext cx="4291997" cy="519314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62"/>
          <p:cNvSpPr txBox="1">
            <a:spLocks noGrp="1"/>
          </p:cNvSpPr>
          <p:nvPr>
            <p:ph type="ctrTitle"/>
          </p:nvPr>
        </p:nvSpPr>
        <p:spPr>
          <a:xfrm>
            <a:off x="228600" y="2491675"/>
            <a:ext cx="9204673" cy="2285100"/>
          </a:xfrm>
          <a:prstGeom prst="rect">
            <a:avLst/>
          </a:prstGeom>
          <a:gradFill>
            <a:gsLst>
              <a:gs pos="0">
                <a:schemeClr val="dk1"/>
              </a:gs>
              <a:gs pos="6000">
                <a:schemeClr val="dk1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50800" dir="2700000" algn="tl" rotWithShape="0">
              <a:srgbClr val="000000">
                <a:alpha val="8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buSzPts val="3600"/>
            </a:pPr>
            <a:r>
              <a:rPr lang="en-US" sz="3600" b="1" dirty="0"/>
              <a:t>JEDI and C++</a:t>
            </a:r>
            <a:endParaRPr sz="2000" i="1" dirty="0"/>
          </a:p>
          <a:p>
            <a:pPr algn="l">
              <a:buSzPts val="3600"/>
            </a:pPr>
            <a:br>
              <a:rPr lang="en-US" sz="2000" dirty="0"/>
            </a:br>
            <a:endParaRPr sz="2000" dirty="0"/>
          </a:p>
          <a:p>
            <a:pPr algn="l">
              <a:buSzPts val="3600"/>
            </a:pPr>
            <a:r>
              <a:rPr lang="en-US" sz="2400" dirty="0"/>
              <a:t>Ryan Honeyager</a:t>
            </a:r>
            <a:br>
              <a:rPr lang="en-US" sz="2400" dirty="0"/>
            </a:br>
            <a:endParaRPr sz="2400" i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917131-7E07-BA40-9AD1-13E3A05C278E}"/>
              </a:ext>
            </a:extLst>
          </p:cNvPr>
          <p:cNvGrpSpPr/>
          <p:nvPr/>
        </p:nvGrpSpPr>
        <p:grpSpPr>
          <a:xfrm>
            <a:off x="2635610" y="-69517"/>
            <a:ext cx="6919326" cy="2160367"/>
            <a:chOff x="4130080" y="-69517"/>
            <a:chExt cx="6919326" cy="2160367"/>
          </a:xfrm>
        </p:grpSpPr>
        <p:sp>
          <p:nvSpPr>
            <p:cNvPr id="363" name="Google Shape;363;p62"/>
            <p:cNvSpPr/>
            <p:nvPr/>
          </p:nvSpPr>
          <p:spPr>
            <a:xfrm>
              <a:off x="4150413" y="492897"/>
              <a:ext cx="900201" cy="915633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5" name="Google Shape;365;p6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30080" y="-69517"/>
              <a:ext cx="6919326" cy="2160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6" name="Google Shape;366;p62"/>
          <p:cNvSpPr txBox="1"/>
          <p:nvPr/>
        </p:nvSpPr>
        <p:spPr>
          <a:xfrm>
            <a:off x="228600" y="6581099"/>
            <a:ext cx="5125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June 23, 2021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B2D9BF-3425-6645-9777-7404C823420F}"/>
              </a:ext>
            </a:extLst>
          </p:cNvPr>
          <p:cNvSpPr/>
          <p:nvPr/>
        </p:nvSpPr>
        <p:spPr>
          <a:xfrm>
            <a:off x="228600" y="4776775"/>
            <a:ext cx="2337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honeyage@ucar.edu</a:t>
            </a:r>
            <a:endParaRPr kumimoji="0" lang="en-US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58D29-7131-4F47-A2C4-73BE9EFDF575}"/>
              </a:ext>
            </a:extLst>
          </p:cNvPr>
          <p:cNvSpPr txBox="1"/>
          <p:nvPr/>
        </p:nvSpPr>
        <p:spPr>
          <a:xfrm>
            <a:off x="-778476" y="61413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6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79DB7B-0BB8-AA42-A3EC-D27C66F6EE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E8C5BD-1A8E-8349-B7C2-6521FA16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 and Classes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C333E-EE7F-0D45-86EC-6E23FC39B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315" y="1449942"/>
            <a:ext cx="5694149" cy="52715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4917A6-067F-F74D-90BA-5B2175309052}"/>
              </a:ext>
            </a:extLst>
          </p:cNvPr>
          <p:cNvSpPr/>
          <p:nvPr/>
        </p:nvSpPr>
        <p:spPr>
          <a:xfrm>
            <a:off x="-57625" y="6211669"/>
            <a:ext cx="4534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Image credit: http://www.trytoprogram.com/cplusplus-programming/class-object/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346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9469EA-CC33-4FD1-AF25-83462F23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6" y="1674190"/>
            <a:ext cx="6276377" cy="4525963"/>
          </a:xfrm>
        </p:spPr>
        <p:txBody>
          <a:bodyPr/>
          <a:lstStyle/>
          <a:p>
            <a:r>
              <a:rPr lang="en-US" dirty="0"/>
              <a:t>Structs are a way to encapsulate groups of data together.</a:t>
            </a:r>
          </a:p>
          <a:p>
            <a:r>
              <a:rPr lang="en-US" dirty="0"/>
              <a:t>Structs can contain fundamental types, pointers, and other structs.</a:t>
            </a:r>
          </a:p>
          <a:p>
            <a:r>
              <a:rPr lang="en-US" dirty="0"/>
              <a:t>As structs become more complex, then you start to have to add in support functions to construct, deallocate and otherwise manipulate objects.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E22922-FEF9-4678-ADFD-430944E1C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32CBD6-F62F-40CB-A781-24ECE92E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Evolution of C-style Structs into Objects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B4D46-1904-404F-91CA-7E7FA7A1F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893" y="1844850"/>
            <a:ext cx="5334744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80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18B653-F6E2-1B42-91DC-F92AB9C6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6" y="1674190"/>
            <a:ext cx="5370307" cy="4525963"/>
          </a:xfrm>
        </p:spPr>
        <p:txBody>
          <a:bodyPr/>
          <a:lstStyle/>
          <a:p>
            <a:pPr marL="25400" indent="0">
              <a:buNone/>
            </a:pPr>
            <a:r>
              <a:rPr lang="en-US"/>
              <a:t>What is an object?</a:t>
            </a:r>
          </a:p>
          <a:p>
            <a:r>
              <a:rPr lang="en-US"/>
              <a:t>It’s an instance of a class / the working entity of a class.</a:t>
            </a:r>
          </a:p>
          <a:p>
            <a:pPr marL="25400" indent="0">
              <a:buNone/>
            </a:pPr>
            <a:r>
              <a:rPr lang="en-US"/>
              <a:t>What is a class?</a:t>
            </a:r>
          </a:p>
          <a:p>
            <a:r>
              <a:rPr lang="en-US"/>
              <a:t>It is a template or blueprint about the capabilities of what an object can do.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DAA9D-01B9-EC4B-A717-F45993701A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001EE1-C904-1940-8491-96234BCD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Objects and Classes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275D7-277D-4F22-88D9-0EB82C356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517" y="1507792"/>
            <a:ext cx="4433544" cy="1940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E836BB-6484-455F-9D26-9CFB2A8F8D44}"/>
              </a:ext>
            </a:extLst>
          </p:cNvPr>
          <p:cNvSpPr txBox="1"/>
          <p:nvPr/>
        </p:nvSpPr>
        <p:spPr>
          <a:xfrm>
            <a:off x="7023103" y="3582157"/>
            <a:ext cx="4015957" cy="3139321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declares a class (i.e. a type) called </a:t>
            </a:r>
            <a:r>
              <a:rPr lang="en-US" dirty="0">
                <a:latin typeface="Consolas" panose="020B0609020204030204" pitchFamily="49" charset="0"/>
              </a:rPr>
              <a:t>Rectangle</a:t>
            </a:r>
            <a:r>
              <a:rPr lang="en-US" dirty="0"/>
              <a:t> and an object (i.e. a variable) of this class, called </a:t>
            </a:r>
            <a:r>
              <a:rPr lang="en-US" dirty="0">
                <a:latin typeface="Consolas" panose="020B0609020204030204" pitchFamily="49" charset="0"/>
              </a:rPr>
              <a:t>rect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class has four members: width, height, </a:t>
            </a:r>
            <a:r>
              <a:rPr lang="en-US" noProof="1"/>
              <a:t>set_values</a:t>
            </a:r>
            <a:r>
              <a:rPr lang="en-US" dirty="0"/>
              <a:t>, and area.</a:t>
            </a:r>
          </a:p>
          <a:p>
            <a:endParaRPr lang="en-US" dirty="0"/>
          </a:p>
          <a:p>
            <a:r>
              <a:rPr lang="en-US" dirty="0"/>
              <a:t>The class name (</a:t>
            </a:r>
            <a:r>
              <a:rPr lang="en-US" dirty="0">
                <a:latin typeface="Consolas" panose="020B0609020204030204" pitchFamily="49" charset="0"/>
              </a:rPr>
              <a:t>Rectangle</a:t>
            </a:r>
            <a:r>
              <a:rPr lang="en-US" dirty="0"/>
              <a:t>) and the object name (</a:t>
            </a:r>
            <a:r>
              <a:rPr lang="en-US" noProof="1">
                <a:latin typeface="Consolas" panose="020B0609020204030204" pitchFamily="49" charset="0"/>
              </a:rPr>
              <a:t>rect</a:t>
            </a:r>
            <a:r>
              <a:rPr lang="en-US" dirty="0"/>
              <a:t>) are different.</a:t>
            </a:r>
          </a:p>
          <a:p>
            <a:endParaRPr lang="en-US" dirty="0"/>
          </a:p>
          <a:p>
            <a:r>
              <a:rPr lang="en-US" dirty="0"/>
              <a:t>Similar to: </a:t>
            </a:r>
            <a:r>
              <a:rPr lang="en-US" dirty="0">
                <a:latin typeface="Consolas" panose="020B0609020204030204" pitchFamily="49" charset="0"/>
              </a:rPr>
              <a:t>int a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87139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 Placeholder 1">
            <a:extLst>
              <a:ext uri="{FF2B5EF4-FFF2-40B4-BE49-F238E27FC236}">
                <a16:creationId xmlns:a16="http://schemas.microsoft.com/office/drawing/2014/main" id="{D15B2DF7-1CD1-864A-B9C7-27A373F3DC35}"/>
              </a:ext>
            </a:extLst>
          </p:cNvPr>
          <p:cNvSpPr txBox="1">
            <a:spLocks/>
          </p:cNvSpPr>
          <p:nvPr/>
        </p:nvSpPr>
        <p:spPr>
          <a:xfrm>
            <a:off x="5759773" y="1674190"/>
            <a:ext cx="537030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kern="0"/>
              <a:t>  </a:t>
            </a:r>
          </a:p>
          <a:p>
            <a:r>
              <a:rPr lang="en-US" kern="0"/>
              <a:t>Inheritance</a:t>
            </a:r>
          </a:p>
          <a:p>
            <a:pPr marL="482600" lvl="1" indent="0">
              <a:buNone/>
            </a:pPr>
            <a:r>
              <a:rPr lang="en-US" sz="2000"/>
              <a:t>Derive characteristics and functionality from another object.</a:t>
            </a:r>
          </a:p>
          <a:p>
            <a:pPr marL="25400" indent="0">
              <a:buNone/>
            </a:pPr>
            <a:endParaRPr lang="en-US" kern="0"/>
          </a:p>
          <a:p>
            <a:endParaRPr lang="en-US" kern="0"/>
          </a:p>
          <a:p>
            <a:r>
              <a:rPr lang="en-US" kern="0"/>
              <a:t>Polymorphism</a:t>
            </a:r>
          </a:p>
          <a:p>
            <a:pPr marL="482600" lvl="1" indent="0">
              <a:buNone/>
            </a:pPr>
            <a:r>
              <a:rPr lang="en-US" sz="2000"/>
              <a:t>Use the same interface to operate on different types of objects.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18B653-F6E2-1B42-91DC-F92AB9C6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6" y="1674190"/>
            <a:ext cx="5370307" cy="4525963"/>
          </a:xfrm>
        </p:spPr>
        <p:txBody>
          <a:bodyPr/>
          <a:lstStyle/>
          <a:p>
            <a:pPr marL="25400" indent="0">
              <a:buNone/>
            </a:pPr>
            <a:r>
              <a:rPr lang="en-US" dirty="0"/>
              <a:t>Why use objects?</a:t>
            </a:r>
          </a:p>
          <a:p>
            <a:r>
              <a:rPr lang="en-US" dirty="0"/>
              <a:t>Encapsulation</a:t>
            </a:r>
          </a:p>
          <a:p>
            <a:pPr marL="508000" lvl="1" indent="0">
              <a:buNone/>
            </a:pPr>
            <a:r>
              <a:rPr lang="en-US" sz="2000" dirty="0"/>
              <a:t>Keep resources (records) together. Tie functions with the data that they work with.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Abstraction</a:t>
            </a:r>
          </a:p>
          <a:p>
            <a:pPr marL="482600" lvl="1" indent="0">
              <a:buNone/>
            </a:pPr>
            <a:r>
              <a:rPr lang="en-US" sz="2000" dirty="0"/>
              <a:t>Hide unnecessary implementation details from the end-user of the object.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DAA9D-01B9-EC4B-A717-F45993701A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001EE1-C904-1940-8491-96234BCD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Objects and Classes</a:t>
            </a:r>
          </a:p>
        </p:txBody>
      </p:sp>
    </p:spTree>
    <p:extLst>
      <p:ext uri="{BB962C8B-B14F-4D97-AF65-F5344CB8AC3E}">
        <p14:creationId xmlns:p14="http://schemas.microsoft.com/office/powerpoint/2010/main" val="255668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C73C3-7C96-1B4C-8F82-76FA09703B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DBD1CB-DCA6-424A-99B2-300FD889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 and Abstraction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5CA2E0-45C7-0A43-B08A-94129196C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564" y="2773826"/>
            <a:ext cx="6557836" cy="2182215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234C2A-431C-1C42-826A-3D39FD15750F}"/>
              </a:ext>
            </a:extLst>
          </p:cNvPr>
          <p:cNvSpPr txBox="1"/>
          <p:nvPr/>
        </p:nvSpPr>
        <p:spPr>
          <a:xfrm>
            <a:off x="534388" y="1539721"/>
            <a:ext cx="37776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Abstraction</a:t>
            </a:r>
          </a:p>
          <a:p>
            <a:r>
              <a:rPr lang="en-US" dirty="0"/>
              <a:t>By default, class members are “private”, which means that external consumers cannot access members directly. </a:t>
            </a:r>
          </a:p>
          <a:p>
            <a:endParaRPr lang="en-US" dirty="0"/>
          </a:p>
          <a:p>
            <a:r>
              <a:rPr lang="en-US" dirty="0"/>
              <a:t>width, height are private.</a:t>
            </a:r>
          </a:p>
          <a:p>
            <a:r>
              <a:rPr lang="en-US" dirty="0"/>
              <a:t>A consumer of the Rectangle class won’t be able to modify them directly. Instead, they must go through the </a:t>
            </a:r>
            <a:r>
              <a:rPr lang="en-US" dirty="0" err="1"/>
              <a:t>set_values</a:t>
            </a:r>
            <a:r>
              <a:rPr lang="en-US" dirty="0"/>
              <a:t> function.</a:t>
            </a:r>
          </a:p>
          <a:p>
            <a:r>
              <a:rPr lang="en-US" dirty="0" err="1"/>
              <a:t>set_values</a:t>
            </a:r>
            <a:r>
              <a:rPr lang="en-US" dirty="0"/>
              <a:t>, area and perimeter are public.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1D3318-5AB8-4B44-80B3-089E71D647F4}"/>
              </a:ext>
            </a:extLst>
          </p:cNvPr>
          <p:cNvCxnSpPr/>
          <p:nvPr/>
        </p:nvCxnSpPr>
        <p:spPr>
          <a:xfrm flipH="1">
            <a:off x="4168239" y="3082107"/>
            <a:ext cx="856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B04F75-F83C-8245-8515-A30AF6E8C664}"/>
              </a:ext>
            </a:extLst>
          </p:cNvPr>
          <p:cNvCxnSpPr>
            <a:cxnSpLocks/>
          </p:cNvCxnSpPr>
          <p:nvPr/>
        </p:nvCxnSpPr>
        <p:spPr>
          <a:xfrm flipH="1">
            <a:off x="4240141" y="3633849"/>
            <a:ext cx="784424" cy="587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CC1C2A8-4B3A-6340-B17C-FE93D1DDE930}"/>
              </a:ext>
            </a:extLst>
          </p:cNvPr>
          <p:cNvSpPr txBox="1"/>
          <p:nvPr/>
        </p:nvSpPr>
        <p:spPr>
          <a:xfrm>
            <a:off x="606290" y="5619007"/>
            <a:ext cx="3633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Encapsulation</a:t>
            </a:r>
          </a:p>
          <a:p>
            <a:r>
              <a:rPr lang="en-US" dirty="0"/>
              <a:t>The area and perimeter functions are bound to the class.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5182FE-73EF-6241-8F73-B675BFED5E64}"/>
              </a:ext>
            </a:extLst>
          </p:cNvPr>
          <p:cNvCxnSpPr>
            <a:cxnSpLocks/>
          </p:cNvCxnSpPr>
          <p:nvPr/>
        </p:nvCxnSpPr>
        <p:spPr>
          <a:xfrm flipH="1">
            <a:off x="4168239" y="3959271"/>
            <a:ext cx="1116280" cy="1659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353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11CB3CA-5A00-DC4B-8EAB-F54D86C30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173" y="1847439"/>
            <a:ext cx="7937653" cy="384498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900850-E107-4CC8-AEA5-0C781A9ADE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526570-CA95-485A-B48F-1AFCB3E33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Inheritance</a:t>
            </a:r>
          </a:p>
        </p:txBody>
      </p:sp>
    </p:spTree>
    <p:extLst>
      <p:ext uri="{BB962C8B-B14F-4D97-AF65-F5344CB8AC3E}">
        <p14:creationId xmlns:p14="http://schemas.microsoft.com/office/powerpoint/2010/main" val="1684623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18B653-F6E2-1B42-91DC-F92AB9C6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6" y="1674190"/>
            <a:ext cx="5370307" cy="4525963"/>
          </a:xfrm>
        </p:spPr>
        <p:txBody>
          <a:bodyPr/>
          <a:lstStyle/>
          <a:p>
            <a:pPr marL="25400" indent="0">
              <a:buNone/>
            </a:pPr>
            <a:r>
              <a:rPr lang="en-US" dirty="0"/>
              <a:t>In C:</a:t>
            </a:r>
          </a:p>
          <a:p>
            <a:r>
              <a:rPr lang="en-US" dirty="0"/>
              <a:t>We want to take a power of a number. We must use differently-named functions to do the same thing for different types.</a:t>
            </a:r>
          </a:p>
          <a:p>
            <a:pPr marL="2540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DAA9D-01B9-EC4B-A717-F45993701A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001EE1-C904-1940-8491-96234BCD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Polymorphism: Function Overloading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AA85B0-FA17-4B76-A6BD-CA5DA5C05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254" y="1869452"/>
            <a:ext cx="4772691" cy="448690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8D4AE2-7215-45D9-AAC1-77B40502A419}"/>
              </a:ext>
            </a:extLst>
          </p:cNvPr>
          <p:cNvCxnSpPr/>
          <p:nvPr/>
        </p:nvCxnSpPr>
        <p:spPr>
          <a:xfrm>
            <a:off x="4373217" y="4572000"/>
            <a:ext cx="22793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123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D39BC6-AAF0-D64E-8FB0-3B48ED5181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CB44EB-DE31-2F4D-84AC-7D8E4BFD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C Limitations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FAA813-29A9-2D4C-A36E-863A300C9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43" y="276136"/>
            <a:ext cx="6096000" cy="623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41767F-CE12-1245-91B6-B098E8B3D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849" y="-35014"/>
            <a:ext cx="4733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48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DAA9D-01B9-EC4B-A717-F45993701A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001EE1-C904-1940-8491-96234BCD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Polymorphism: Function Overloading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682FB-38F2-431F-8033-9E8372E1B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785" y="2224681"/>
            <a:ext cx="6343815" cy="4131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FB348-2920-E645-ADF6-EAC257CD72A1}"/>
              </a:ext>
            </a:extLst>
          </p:cNvPr>
          <p:cNvSpPr txBox="1"/>
          <p:nvPr/>
        </p:nvSpPr>
        <p:spPr>
          <a:xfrm>
            <a:off x="2393785" y="1678675"/>
            <a:ext cx="17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C++:</a:t>
            </a:r>
          </a:p>
        </p:txBody>
      </p:sp>
    </p:spTree>
    <p:extLst>
      <p:ext uri="{BB962C8B-B14F-4D97-AF65-F5344CB8AC3E}">
        <p14:creationId xmlns:p14="http://schemas.microsoft.com/office/powerpoint/2010/main" val="671848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99AF4D5F-DAA9-A34E-BD2F-F9639BE22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979" y="1536700"/>
            <a:ext cx="6388100" cy="53213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0E88D7-FA70-48BF-B6A3-40D158DD91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2FBEAD-BC9E-4B57-9ECE-07461CD8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Polymorphism: Class Overloading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0AE276B-958E-C541-BAB4-25FA0B742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421" y="1536700"/>
            <a:ext cx="5740400" cy="281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529F14-E657-4142-A25F-6459EEEEF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29" y="5264153"/>
            <a:ext cx="5473700" cy="1092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610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C78A6A-0742-2D4B-B9C7-E3FCCE8EE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9750" indent="-514350">
              <a:buFont typeface="+mj-lt"/>
              <a:buAutoNum type="arabicPeriod"/>
            </a:pPr>
            <a:r>
              <a:rPr lang="en-US" dirty="0"/>
              <a:t>We want JEDI to provide an abstract interface layer that separates the state, model, covariances, observation operators, et cetera from their specific implementations. </a:t>
            </a:r>
          </a:p>
          <a:p>
            <a:pPr marL="539750" indent="-514350">
              <a:buFont typeface="+mj-lt"/>
              <a:buAutoNum type="arabicPeriod"/>
            </a:pPr>
            <a:r>
              <a:rPr lang="en-US" dirty="0"/>
              <a:t>We want to take advantage of many new libraries and capabilities that are available in other languages.</a:t>
            </a:r>
          </a:p>
          <a:p>
            <a:pPr marL="539750" indent="-514350">
              <a:buFont typeface="+mj-lt"/>
              <a:buAutoNum type="arabicPeriod"/>
            </a:pPr>
            <a:r>
              <a:rPr lang="en-US" dirty="0"/>
              <a:t>We want to write fast code that can be implemented in an operational context.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1FF5EC-CD93-E64B-84DE-35CD5282FC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FFB6E0-C935-7E4D-9C35-186E2F74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Use C++?</a:t>
            </a:r>
          </a:p>
        </p:txBody>
      </p:sp>
    </p:spTree>
    <p:extLst>
      <p:ext uri="{BB962C8B-B14F-4D97-AF65-F5344CB8AC3E}">
        <p14:creationId xmlns:p14="http://schemas.microsoft.com/office/powerpoint/2010/main" val="641357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4626903-387C-8E4F-8D90-0A2C242F3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569"/>
          <a:stretch/>
        </p:blipFill>
        <p:spPr>
          <a:xfrm>
            <a:off x="263857" y="1935556"/>
            <a:ext cx="5409914" cy="36687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0E88D7-FA70-48BF-B6A3-40D158DD91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2FBEAD-BC9E-4B57-9ECE-07461CD8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Polymorphism: Operator Overloading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D273F4-EE9E-1A40-BB01-B8C32460F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430"/>
          <a:stretch/>
        </p:blipFill>
        <p:spPr>
          <a:xfrm>
            <a:off x="5941535" y="3429000"/>
            <a:ext cx="6250465" cy="13806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BB8634-448E-614C-AB64-507A35645DC6}"/>
              </a:ext>
            </a:extLst>
          </p:cNvPr>
          <p:cNvSpPr txBox="1"/>
          <p:nvPr/>
        </p:nvSpPr>
        <p:spPr>
          <a:xfrm>
            <a:off x="4312692" y="1935556"/>
            <a:ext cx="761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Operators: + - * / % , ++ -- &lt;&lt; &gt;&gt; == != &gt; &lt; &gt;= &lt;= ! &amp;&amp; || ? &amp; | ^ ~ </a:t>
            </a:r>
          </a:p>
        </p:txBody>
      </p:sp>
    </p:spTree>
    <p:extLst>
      <p:ext uri="{BB962C8B-B14F-4D97-AF65-F5344CB8AC3E}">
        <p14:creationId xmlns:p14="http://schemas.microsoft.com/office/powerpoint/2010/main" val="3095857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22E940-E7BC-4953-AC41-642C0181D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6" y="1674190"/>
            <a:ext cx="6849085" cy="5047288"/>
          </a:xfrm>
        </p:spPr>
        <p:txBody>
          <a:bodyPr/>
          <a:lstStyle/>
          <a:p>
            <a:r>
              <a:rPr lang="en-US" dirty="0"/>
              <a:t>Constructors and Destructors</a:t>
            </a:r>
          </a:p>
          <a:p>
            <a:pPr lvl="1"/>
            <a:r>
              <a:rPr lang="en-US" dirty="0"/>
              <a:t>A constructor is a function that runs when an object is first instantiated.</a:t>
            </a:r>
          </a:p>
          <a:p>
            <a:pPr lvl="1"/>
            <a:r>
              <a:rPr lang="en-US" dirty="0"/>
              <a:t>A constructor has the same name as its class and has no return type.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destructor runs when an object is destroyed, usually when going out of scope.</a:t>
            </a:r>
          </a:p>
          <a:p>
            <a:pPr lvl="1"/>
            <a:r>
              <a:rPr lang="en-US" dirty="0"/>
              <a:t>All destructor names begin with a ‘~’.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09223-7C8A-42BB-9C37-DD561F51E3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3100C4-2B17-428B-B9D3-7858BC6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Lifecycle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B3585B-73BD-3748-B824-6260E656AFFE}"/>
              </a:ext>
            </a:extLst>
          </p:cNvPr>
          <p:cNvSpPr/>
          <p:nvPr/>
        </p:nvSpPr>
        <p:spPr>
          <a:xfrm>
            <a:off x="9209259" y="1727863"/>
            <a:ext cx="2438883" cy="998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5E6C22-1C94-2940-903E-854A6F61F0E4}"/>
              </a:ext>
            </a:extLst>
          </p:cNvPr>
          <p:cNvSpPr/>
          <p:nvPr/>
        </p:nvSpPr>
        <p:spPr>
          <a:xfrm>
            <a:off x="9209259" y="3237837"/>
            <a:ext cx="2438883" cy="998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Functions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9D03DD-20A4-A842-86F7-A4E7B15D27D8}"/>
              </a:ext>
            </a:extLst>
          </p:cNvPr>
          <p:cNvSpPr/>
          <p:nvPr/>
        </p:nvSpPr>
        <p:spPr>
          <a:xfrm>
            <a:off x="9209258" y="4747811"/>
            <a:ext cx="2438883" cy="998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Clean-up</a:t>
            </a: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5C75C11D-2E0F-154F-918A-310EA623F5EB}"/>
              </a:ext>
            </a:extLst>
          </p:cNvPr>
          <p:cNvSpPr/>
          <p:nvPr/>
        </p:nvSpPr>
        <p:spPr>
          <a:xfrm>
            <a:off x="10212740" y="2771922"/>
            <a:ext cx="429715" cy="420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8CFFA2B9-292D-2640-B59F-65BBBF984C8A}"/>
              </a:ext>
            </a:extLst>
          </p:cNvPr>
          <p:cNvSpPr/>
          <p:nvPr/>
        </p:nvSpPr>
        <p:spPr>
          <a:xfrm>
            <a:off x="10209665" y="4281896"/>
            <a:ext cx="429715" cy="420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5D4B4B-B0CE-4443-8A66-85B92958D8AE}"/>
              </a:ext>
            </a:extLst>
          </p:cNvPr>
          <p:cNvCxnSpPr/>
          <p:nvPr/>
        </p:nvCxnSpPr>
        <p:spPr>
          <a:xfrm flipV="1">
            <a:off x="7117080" y="2316480"/>
            <a:ext cx="1874520" cy="45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151E31-FE74-46F8-ADD3-D74E4170E88D}"/>
              </a:ext>
            </a:extLst>
          </p:cNvPr>
          <p:cNvCxnSpPr/>
          <p:nvPr/>
        </p:nvCxnSpPr>
        <p:spPr>
          <a:xfrm flipV="1">
            <a:off x="7050816" y="5427850"/>
            <a:ext cx="1874520" cy="45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658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22E940-E7BC-4953-AC41-642C0181D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6" y="1674190"/>
            <a:ext cx="6849085" cy="4525963"/>
          </a:xfrm>
        </p:spPr>
        <p:txBody>
          <a:bodyPr/>
          <a:lstStyle/>
          <a:p>
            <a:r>
              <a:rPr lang="en-US" dirty="0"/>
              <a:t>Constructors and Destructors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09223-7C8A-42BB-9C37-DD561F51E3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3100C4-2B17-428B-B9D3-7858BC6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Lifecycle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672F86-C91C-8547-A5DA-12C70F1DD14C}"/>
              </a:ext>
            </a:extLst>
          </p:cNvPr>
          <p:cNvSpPr/>
          <p:nvPr/>
        </p:nvSpPr>
        <p:spPr>
          <a:xfrm>
            <a:off x="9209259" y="1727863"/>
            <a:ext cx="2438883" cy="998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3E7A33-7248-D648-A2F4-EE034EB746B1}"/>
              </a:ext>
            </a:extLst>
          </p:cNvPr>
          <p:cNvSpPr/>
          <p:nvPr/>
        </p:nvSpPr>
        <p:spPr>
          <a:xfrm>
            <a:off x="9209259" y="3237837"/>
            <a:ext cx="2438883" cy="998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Functions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ED9074-7FB9-F847-A203-B4D28D136024}"/>
              </a:ext>
            </a:extLst>
          </p:cNvPr>
          <p:cNvSpPr/>
          <p:nvPr/>
        </p:nvSpPr>
        <p:spPr>
          <a:xfrm>
            <a:off x="9209258" y="4747811"/>
            <a:ext cx="2438883" cy="998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Clean-up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9FC126-A025-E843-AF12-9C3FFFCBC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5" y="2568524"/>
            <a:ext cx="6557836" cy="21822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193A46-E048-3A48-8C5B-8884EBFE9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318" y="4601752"/>
            <a:ext cx="6489700" cy="2171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Down Arrow 12">
            <a:extLst>
              <a:ext uri="{FF2B5EF4-FFF2-40B4-BE49-F238E27FC236}">
                <a16:creationId xmlns:a16="http://schemas.microsoft.com/office/drawing/2014/main" id="{565B3A5D-086A-D743-8210-F782EFD4CB2B}"/>
              </a:ext>
            </a:extLst>
          </p:cNvPr>
          <p:cNvSpPr/>
          <p:nvPr/>
        </p:nvSpPr>
        <p:spPr>
          <a:xfrm>
            <a:off x="10212740" y="2771922"/>
            <a:ext cx="429715" cy="420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1443C55E-2A53-514D-AAB0-67D7B5A812A1}"/>
              </a:ext>
            </a:extLst>
          </p:cNvPr>
          <p:cNvSpPr/>
          <p:nvPr/>
        </p:nvSpPr>
        <p:spPr>
          <a:xfrm>
            <a:off x="10209665" y="4281896"/>
            <a:ext cx="429715" cy="420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7AB095-C083-4D26-86AF-D440DB5963F9}"/>
              </a:ext>
            </a:extLst>
          </p:cNvPr>
          <p:cNvSpPr/>
          <p:nvPr/>
        </p:nvSpPr>
        <p:spPr>
          <a:xfrm>
            <a:off x="533400" y="4008120"/>
            <a:ext cx="5349240" cy="4627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87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010B20-319B-F744-A82B-461EFBB7F8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A7A129-A0B4-B44E-A6A8-071EA8C2C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08CD6-DA25-7747-8C68-8096ADDE1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1803400"/>
            <a:ext cx="6502400" cy="3251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FA8241-A4C8-1642-B308-6E06DCFB5DDD}"/>
              </a:ext>
            </a:extLst>
          </p:cNvPr>
          <p:cNvSpPr/>
          <p:nvPr/>
        </p:nvSpPr>
        <p:spPr>
          <a:xfrm>
            <a:off x="83404" y="6478436"/>
            <a:ext cx="115869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Image credit: https://www.fluentcpp.com/2017/06/02/write-template-metaprogramming-expressively/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0212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8DCF50-24B8-1D41-B5B7-25C7B59CC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6" y="1674190"/>
            <a:ext cx="11192933" cy="4525963"/>
          </a:xfrm>
        </p:spPr>
        <p:txBody>
          <a:bodyPr/>
          <a:lstStyle/>
          <a:p>
            <a:r>
              <a:rPr lang="en-US" dirty="0"/>
              <a:t>A template is a simple and yet very powerful tool in C++. The simple idea is to pass a data type as a parameter so that we don’t need to write the same code for different data types.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BC3824-277D-FF4D-97A9-6CDA91AA15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E4DD67-AC2D-944E-AF35-F2922CFF5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Templates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F24F044-261D-AC47-B87F-DF8E0E355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62" y="3283524"/>
            <a:ext cx="3497514" cy="145209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95E64D4-9725-2B48-9079-A8BD79FAD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62" y="4885899"/>
            <a:ext cx="5288214" cy="15792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B93DF88-7BF7-CA46-A422-5A03210EA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729" y="3466531"/>
            <a:ext cx="3507386" cy="114843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BDB7AA1-CF7B-E94E-8CD7-BD9F82FCA7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4728" y="5347082"/>
            <a:ext cx="3364127" cy="1096998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B2AEF1F-241C-694E-AE34-F1A423A82E60}"/>
              </a:ext>
            </a:extLst>
          </p:cNvPr>
          <p:cNvCxnSpPr/>
          <p:nvPr/>
        </p:nvCxnSpPr>
        <p:spPr>
          <a:xfrm flipV="1">
            <a:off x="5320146" y="4239491"/>
            <a:ext cx="2214583" cy="14131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CBA9A4F-B47F-3147-B299-1B725D72F306}"/>
              </a:ext>
            </a:extLst>
          </p:cNvPr>
          <p:cNvCxnSpPr/>
          <p:nvPr/>
        </p:nvCxnSpPr>
        <p:spPr>
          <a:xfrm>
            <a:off x="5968176" y="5967830"/>
            <a:ext cx="15665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604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EB517B-5171-AE45-A6BB-273FAE18B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6" y="1674190"/>
            <a:ext cx="11192933" cy="4849440"/>
          </a:xfrm>
        </p:spPr>
        <p:txBody>
          <a:bodyPr/>
          <a:lstStyle/>
          <a:p>
            <a:r>
              <a:rPr lang="en-US" dirty="0"/>
              <a:t>You can make templates out of functions, classes, and variables.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template</a:t>
            </a:r>
            <a:r>
              <a:rPr lang="en-US" dirty="0">
                <a:solidFill>
                  <a:srgbClr val="666666"/>
                </a:solidFill>
              </a:rPr>
              <a:t>&lt;</a:t>
            </a:r>
            <a:r>
              <a:rPr lang="en-US" b="1" dirty="0" err="1">
                <a:solidFill>
                  <a:srgbClr val="008000"/>
                </a:solidFill>
              </a:rPr>
              <a:t>typename</a:t>
            </a:r>
            <a:r>
              <a:rPr lang="en-US" dirty="0"/>
              <a:t> T</a:t>
            </a:r>
            <a:r>
              <a:rPr lang="en-US" dirty="0">
                <a:solidFill>
                  <a:srgbClr val="666666"/>
                </a:solidFill>
              </a:rPr>
              <a:t>&gt;</a:t>
            </a:r>
            <a:r>
              <a:rPr lang="en-US" dirty="0"/>
              <a:t> </a:t>
            </a:r>
            <a:r>
              <a:rPr lang="en-US" b="1" dirty="0" err="1">
                <a:solidFill>
                  <a:srgbClr val="008000"/>
                </a:solidFill>
              </a:rPr>
              <a:t>constexpr</a:t>
            </a:r>
            <a:r>
              <a:rPr lang="en-US" dirty="0"/>
              <a:t> T pi </a:t>
            </a:r>
            <a:r>
              <a:rPr lang="en-US" dirty="0">
                <a:solidFill>
                  <a:srgbClr val="666666"/>
                </a:solidFill>
              </a:rPr>
              <a:t>=</a:t>
            </a:r>
            <a:r>
              <a:rPr lang="en-US" dirty="0"/>
              <a:t> T(</a:t>
            </a:r>
            <a:r>
              <a:rPr lang="en-US" dirty="0">
                <a:solidFill>
                  <a:srgbClr val="666666"/>
                </a:solidFill>
              </a:rPr>
              <a:t>3.141592653589793238462643383</a:t>
            </a:r>
            <a:r>
              <a:rPr lang="en-US" dirty="0"/>
              <a:t>L);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template </a:t>
            </a:r>
            <a:r>
              <a:rPr lang="en-US" dirty="0"/>
              <a:t>&lt;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typename</a:t>
            </a:r>
            <a:r>
              <a:rPr lang="en-US" dirty="0"/>
              <a:t> T&gt; </a:t>
            </a:r>
            <a:r>
              <a:rPr lang="en-US" dirty="0">
                <a:solidFill>
                  <a:srgbClr val="00B050"/>
                </a:solidFill>
              </a:rPr>
              <a:t>class</a:t>
            </a:r>
            <a:r>
              <a:rPr lang="en-US" dirty="0"/>
              <a:t> </a:t>
            </a:r>
            <a:r>
              <a:rPr lang="en-US" dirty="0" err="1"/>
              <a:t>myClass</a:t>
            </a:r>
            <a:r>
              <a:rPr lang="en-US" dirty="0"/>
              <a:t>{ T data; };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template </a:t>
            </a:r>
            <a:r>
              <a:rPr lang="en-US" dirty="0"/>
              <a:t>&lt;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typename</a:t>
            </a:r>
            <a:r>
              <a:rPr lang="en-US" dirty="0"/>
              <a:t> T&gt; </a:t>
            </a:r>
            <a:r>
              <a:rPr lang="en-US" dirty="0">
                <a:solidFill>
                  <a:srgbClr val="00B050"/>
                </a:solidFill>
              </a:rPr>
              <a:t>void</a:t>
            </a:r>
            <a:r>
              <a:rPr lang="en-US" dirty="0"/>
              <a:t> </a:t>
            </a:r>
            <a:r>
              <a:rPr lang="en-US" dirty="0" err="1"/>
              <a:t>myFunc</a:t>
            </a:r>
            <a:r>
              <a:rPr lang="en-US" dirty="0"/>
              <a:t>(T);</a:t>
            </a:r>
          </a:p>
          <a:p>
            <a:r>
              <a:rPr lang="en-US" dirty="0"/>
              <a:t>You can have more than one template parameter.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template </a:t>
            </a:r>
            <a:r>
              <a:rPr lang="en-US" dirty="0"/>
              <a:t>&lt;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typename</a:t>
            </a:r>
            <a:r>
              <a:rPr lang="en-US" dirty="0"/>
              <a:t> T, </a:t>
            </a:r>
            <a:r>
              <a:rPr lang="en-US" b="1" dirty="0" err="1">
                <a:solidFill>
                  <a:srgbClr val="008000"/>
                </a:solidFill>
              </a:rPr>
              <a:t>typename</a:t>
            </a:r>
            <a:r>
              <a:rPr lang="en-US" dirty="0"/>
              <a:t> U &gt; </a:t>
            </a:r>
            <a:r>
              <a:rPr lang="en-US" dirty="0">
                <a:solidFill>
                  <a:srgbClr val="00B050"/>
                </a:solidFill>
              </a:rPr>
              <a:t>U</a:t>
            </a:r>
            <a:r>
              <a:rPr lang="en-US" dirty="0"/>
              <a:t> </a:t>
            </a:r>
            <a:r>
              <a:rPr lang="en-US" dirty="0" err="1"/>
              <a:t>myFunc</a:t>
            </a:r>
            <a:r>
              <a:rPr lang="en-US" dirty="0"/>
              <a:t>(T);</a:t>
            </a:r>
          </a:p>
          <a:p>
            <a:r>
              <a:rPr lang="en-US" dirty="0"/>
              <a:t>You can nest templates inside of templates.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BBE3DE-BF85-0643-8614-823C81191D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A1C84D-F17F-6A4A-AD80-358AF9ED6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Template Details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75371-5D83-D54C-97A7-388C1763B5B1}"/>
              </a:ext>
            </a:extLst>
          </p:cNvPr>
          <p:cNvSpPr txBox="1"/>
          <p:nvPr/>
        </p:nvSpPr>
        <p:spPr>
          <a:xfrm>
            <a:off x="9487086" y="2767129"/>
            <a:ext cx="225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pi&lt;float&gt;</a:t>
            </a:r>
          </a:p>
          <a:p>
            <a:r>
              <a:rPr lang="en-US" dirty="0"/>
              <a:t>pi&lt;double&gt;, pi&lt;int&gt;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91031-0323-C949-8D06-E019D96444F2}"/>
              </a:ext>
            </a:extLst>
          </p:cNvPr>
          <p:cNvSpPr txBox="1"/>
          <p:nvPr/>
        </p:nvSpPr>
        <p:spPr>
          <a:xfrm>
            <a:off x="9487087" y="3881757"/>
            <a:ext cx="225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myClass</a:t>
            </a:r>
            <a:r>
              <a:rPr lang="en-US" dirty="0"/>
              <a:t>&lt;int&gt;, </a:t>
            </a:r>
            <a:r>
              <a:rPr lang="en-US" dirty="0" err="1"/>
              <a:t>myClass</a:t>
            </a:r>
            <a:r>
              <a:rPr lang="en-US" dirty="0"/>
              <a:t>&lt;float&gt;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203B6F-CBCE-424C-AE10-72B978C2A0F4}"/>
              </a:ext>
            </a:extLst>
          </p:cNvPr>
          <p:cNvSpPr txBox="1"/>
          <p:nvPr/>
        </p:nvSpPr>
        <p:spPr>
          <a:xfrm>
            <a:off x="9487087" y="5464682"/>
            <a:ext cx="270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myFunc</a:t>
            </a:r>
            <a:r>
              <a:rPr lang="en-US" dirty="0"/>
              <a:t>&lt;</a:t>
            </a:r>
            <a:r>
              <a:rPr lang="en-US" dirty="0" err="1"/>
              <a:t>int,double</a:t>
            </a:r>
            <a:r>
              <a:rPr lang="en-US" dirty="0"/>
              <a:t>&gt;(7)</a:t>
            </a:r>
          </a:p>
        </p:txBody>
      </p:sp>
    </p:spTree>
    <p:extLst>
      <p:ext uri="{BB962C8B-B14F-4D97-AF65-F5344CB8AC3E}">
        <p14:creationId xmlns:p14="http://schemas.microsoft.com/office/powerpoint/2010/main" val="4185505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EB517B-5171-AE45-A6BB-273FAE18B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6" y="1674190"/>
            <a:ext cx="11192933" cy="4849440"/>
          </a:xfrm>
        </p:spPr>
        <p:txBody>
          <a:bodyPr/>
          <a:lstStyle/>
          <a:p>
            <a:r>
              <a:rPr lang="en-US" dirty="0"/>
              <a:t>You can specialize templates.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BBE3DE-BF85-0643-8614-823C81191D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A1C84D-F17F-6A4A-AD80-358AF9ED6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Template Details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7E434-DE0C-F54E-9A86-A4CBF57DB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555" y="2443802"/>
            <a:ext cx="5588000" cy="3771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6B2CCC-C3B1-A347-99F2-9607CA21B45A}"/>
              </a:ext>
            </a:extLst>
          </p:cNvPr>
          <p:cNvSpPr/>
          <p:nvPr/>
        </p:nvSpPr>
        <p:spPr>
          <a:xfrm>
            <a:off x="605051" y="6352146"/>
            <a:ext cx="10763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For more details: https://en.cppreference.com/w/cpp/language/template_specialization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2868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98129B-7187-5D4B-A069-194B09E9F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25400" indent="0">
              <a:buNone/>
            </a:pPr>
            <a:r>
              <a:rPr lang="en-US" dirty="0"/>
              <a:t>Beyond just providing the core language, C++ compilers also provide a standard library for common tasks. All functions are in </a:t>
            </a:r>
            <a:r>
              <a:rPr lang="en-US" dirty="0">
                <a:highlight>
                  <a:srgbClr val="C0C0C0"/>
                </a:highlight>
                <a:latin typeface="Source Sans Pro" panose="020B0503030403020204" pitchFamily="34" charset="0"/>
                <a:ea typeface="Source Sans Pro" panose="020B0503030403020204" pitchFamily="34" charset="0"/>
              </a:rPr>
              <a:t>namespace std</a:t>
            </a:r>
            <a:r>
              <a:rPr lang="en-US" dirty="0"/>
              <a:t>.</a:t>
            </a:r>
          </a:p>
          <a:p>
            <a:endParaRPr lang="en-US" dirty="0"/>
          </a:p>
          <a:p>
            <a:pPr marL="25400" indent="0">
              <a:buNone/>
            </a:pPr>
            <a:r>
              <a:rPr lang="en-US" sz="3200" dirty="0"/>
              <a:t>The C++ STL provides:</a:t>
            </a:r>
          </a:p>
          <a:p>
            <a:r>
              <a:rPr lang="en-US" sz="3200" dirty="0"/>
              <a:t>Containers 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(#include &lt;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set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&gt;, #include &lt;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vector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&gt;, #include &lt;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map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&gt;, …)</a:t>
            </a:r>
            <a:endParaRPr lang="en-US" sz="3200" dirty="0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3200" dirty="0"/>
              <a:t>Fast algorithms for data searches and manipulation 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(#include &lt;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6"/>
              </a:rPr>
              <a:t>algorithm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&gt;)</a:t>
            </a:r>
            <a:endParaRPr lang="en-US" sz="3200" dirty="0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3200" dirty="0"/>
              <a:t>File and console I/O 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(#include &lt;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7"/>
              </a:rPr>
              <a:t>iostream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&gt;, #include &lt;</a:t>
            </a:r>
            <a:r>
              <a:rPr lang="en-US" sz="2800" dirty="0" err="1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8"/>
              </a:rPr>
              <a:t>sstream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&gt;)</a:t>
            </a:r>
          </a:p>
          <a:p>
            <a:r>
              <a:rPr lang="en-US" sz="3200" dirty="0"/>
              <a:t>Math functions (random numbers, complex numbers, …)</a:t>
            </a:r>
            <a:br>
              <a:rPr lang="en-US" sz="3200" dirty="0"/>
            </a:b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(#include &lt;</a:t>
            </a:r>
            <a:r>
              <a:rPr lang="en-US" sz="2800" dirty="0" err="1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9"/>
              </a:rPr>
              <a:t>cmath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&gt;, #include &lt;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10"/>
              </a:rPr>
              <a:t>complex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&gt;, #include &lt;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11"/>
              </a:rPr>
              <a:t>random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&gt;)</a:t>
            </a:r>
          </a:p>
          <a:p>
            <a:r>
              <a:rPr lang="en-US" sz="3200" dirty="0"/>
              <a:t>Memory management 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(#include &lt;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12"/>
              </a:rPr>
              <a:t>memory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&gt;)</a:t>
            </a:r>
            <a:endParaRPr lang="en-US" sz="3200" dirty="0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3200" dirty="0"/>
              <a:t>Strings 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(#include &lt;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13"/>
              </a:rPr>
              <a:t>string</a:t>
            </a:r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&gt;)</a:t>
            </a:r>
            <a:endParaRPr lang="en-US" sz="3200" dirty="0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9863BD-79D3-C745-BC92-0E978D3D44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DAEAF0-1D73-C940-8C2C-6986ABA2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C++ Standard </a:t>
            </a:r>
            <a:r>
              <a:rPr lang="en-US" u="sng" dirty="0"/>
              <a:t>Template</a:t>
            </a:r>
            <a:r>
              <a:rPr lang="en-US" dirty="0"/>
              <a:t> Library (STL)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2F9EA-CA5A-4B2F-90D9-F05AD16C358E}"/>
              </a:ext>
            </a:extLst>
          </p:cNvPr>
          <p:cNvSpPr txBox="1"/>
          <p:nvPr/>
        </p:nvSpPr>
        <p:spPr>
          <a:xfrm>
            <a:off x="5471159" y="5689909"/>
            <a:ext cx="6111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hlinkClick r:id="rId14"/>
              </a:rPr>
              <a:t>https://www.cplusplus.com/</a:t>
            </a:r>
            <a:endParaRPr lang="en-US" sz="2400" dirty="0"/>
          </a:p>
          <a:p>
            <a:pPr algn="r"/>
            <a:r>
              <a:rPr lang="en-US" sz="2400" dirty="0">
                <a:hlinkClick r:id="rId15"/>
              </a:rPr>
              <a:t>https://cppreference.com/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0871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072FC8-2EB6-B547-B1AA-C1122A6F80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6E4A25-0415-2A40-B88A-8565BE5F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Hello, World!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40054C-D17D-744A-99E2-609060CA9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0" y="1864931"/>
            <a:ext cx="8072407" cy="43245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32644D-4A0D-C548-B411-7148C74C8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726" y="5769426"/>
            <a:ext cx="4025747" cy="8400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F970B6-8F46-4C91-A76D-48D2E5EEA69A}"/>
              </a:ext>
            </a:extLst>
          </p:cNvPr>
          <p:cNvSpPr/>
          <p:nvPr/>
        </p:nvSpPr>
        <p:spPr>
          <a:xfrm>
            <a:off x="783770" y="1864931"/>
            <a:ext cx="2797630" cy="3448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811F8D-4048-4C4D-A0D8-814830212303}"/>
              </a:ext>
            </a:extLst>
          </p:cNvPr>
          <p:cNvSpPr/>
          <p:nvPr/>
        </p:nvSpPr>
        <p:spPr>
          <a:xfrm>
            <a:off x="1393370" y="2822111"/>
            <a:ext cx="2904310" cy="3448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5097E8-D0CC-451A-A317-D7BDD21880D1}"/>
              </a:ext>
            </a:extLst>
          </p:cNvPr>
          <p:cNvSpPr/>
          <p:nvPr/>
        </p:nvSpPr>
        <p:spPr>
          <a:xfrm>
            <a:off x="1393371" y="4311725"/>
            <a:ext cx="1090750" cy="366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B552DB-C308-4462-B866-60FDFE220DF8}"/>
              </a:ext>
            </a:extLst>
          </p:cNvPr>
          <p:cNvSpPr/>
          <p:nvPr/>
        </p:nvSpPr>
        <p:spPr>
          <a:xfrm>
            <a:off x="1393370" y="4845125"/>
            <a:ext cx="7344230" cy="434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llout: Left Arrow 14">
            <a:extLst>
              <a:ext uri="{FF2B5EF4-FFF2-40B4-BE49-F238E27FC236}">
                <a16:creationId xmlns:a16="http://schemas.microsoft.com/office/drawing/2014/main" id="{0F8843B9-8E18-43B4-9657-026ED5DC396B}"/>
              </a:ext>
            </a:extLst>
          </p:cNvPr>
          <p:cNvSpPr/>
          <p:nvPr/>
        </p:nvSpPr>
        <p:spPr>
          <a:xfrm>
            <a:off x="3855720" y="1864931"/>
            <a:ext cx="8229600" cy="34486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3831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STL header file</a:t>
            </a:r>
          </a:p>
        </p:txBody>
      </p:sp>
      <p:sp>
        <p:nvSpPr>
          <p:cNvPr id="17" name="Callout: Left Arrow 16">
            <a:extLst>
              <a:ext uri="{FF2B5EF4-FFF2-40B4-BE49-F238E27FC236}">
                <a16:creationId xmlns:a16="http://schemas.microsoft.com/office/drawing/2014/main" id="{28ED9230-51B6-48DF-8B39-22F118594CCF}"/>
              </a:ext>
            </a:extLst>
          </p:cNvPr>
          <p:cNvSpPr/>
          <p:nvPr/>
        </p:nvSpPr>
        <p:spPr>
          <a:xfrm>
            <a:off x="4334433" y="2861655"/>
            <a:ext cx="7750887" cy="30532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4066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Namespaces</a:t>
            </a:r>
          </a:p>
        </p:txBody>
      </p:sp>
      <p:sp>
        <p:nvSpPr>
          <p:cNvPr id="19" name="Callout: Left Arrow 18">
            <a:extLst>
              <a:ext uri="{FF2B5EF4-FFF2-40B4-BE49-F238E27FC236}">
                <a16:creationId xmlns:a16="http://schemas.microsoft.com/office/drawing/2014/main" id="{31BDEECC-D99F-4108-B0CE-F0983E24E852}"/>
              </a:ext>
            </a:extLst>
          </p:cNvPr>
          <p:cNvSpPr/>
          <p:nvPr/>
        </p:nvSpPr>
        <p:spPr>
          <a:xfrm>
            <a:off x="5251821" y="4175760"/>
            <a:ext cx="6833499" cy="62585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4611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Operator overloading and a STL stream</a:t>
            </a:r>
          </a:p>
        </p:txBody>
      </p:sp>
      <p:sp>
        <p:nvSpPr>
          <p:cNvPr id="21" name="Callout: Left Arrow 20">
            <a:extLst>
              <a:ext uri="{FF2B5EF4-FFF2-40B4-BE49-F238E27FC236}">
                <a16:creationId xmlns:a16="http://schemas.microsoft.com/office/drawing/2014/main" id="{0B2DF668-0569-4D4E-90DD-259846E2596A}"/>
              </a:ext>
            </a:extLst>
          </p:cNvPr>
          <p:cNvSpPr/>
          <p:nvPr/>
        </p:nvSpPr>
        <p:spPr>
          <a:xfrm>
            <a:off x="8737599" y="4858013"/>
            <a:ext cx="3347721" cy="36512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391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Templates</a:t>
            </a:r>
          </a:p>
        </p:txBody>
      </p:sp>
    </p:spTree>
    <p:extLst>
      <p:ext uri="{BB962C8B-B14F-4D97-AF65-F5344CB8AC3E}">
        <p14:creationId xmlns:p14="http://schemas.microsoft.com/office/powerpoint/2010/main" val="1210093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D03D8B-B765-B246-B7BE-C235752AD7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83EC17-4872-F14A-A01C-79E253F8B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9240E3-6C2E-254B-9BDA-409AD00A0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157" y="2361440"/>
            <a:ext cx="4474181" cy="293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1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291BBD-7693-E44C-A170-B6D1F69705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45A1F1-791C-1045-A27E-F98BAF7A0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516E4D-270E-0742-8782-602ABDD077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137"/>
          <a:stretch/>
        </p:blipFill>
        <p:spPr>
          <a:xfrm>
            <a:off x="108685" y="1655992"/>
            <a:ext cx="7428549" cy="5065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DADFB2-E5DE-DB48-A70D-1011A6AE46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4" t="80212"/>
          <a:stretch/>
        </p:blipFill>
        <p:spPr>
          <a:xfrm>
            <a:off x="4978400" y="3091388"/>
            <a:ext cx="7213600" cy="13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27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AE8D5D-4B10-3049-9A7B-5FC0F9CE78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367261-A2A1-0B47-9769-EF30F6D4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 Ideas Directly in Code</a:t>
            </a:r>
          </a:p>
        </p:txBody>
      </p:sp>
      <p:pic>
        <p:nvPicPr>
          <p:cNvPr id="256" name="Picture 255">
            <a:extLst>
              <a:ext uri="{FF2B5EF4-FFF2-40B4-BE49-F238E27FC236}">
                <a16:creationId xmlns:a16="http://schemas.microsoft.com/office/drawing/2014/main" id="{4502A7F7-92D5-464C-99A7-33E7B2780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288" y="2551752"/>
            <a:ext cx="5665312" cy="21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56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AE8D5D-4B10-3049-9A7B-5FC0F9CE78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367261-A2A1-0B47-9769-EF30F6D4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 Ideas Directly in Code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651F2D-8152-504D-9ACF-141B5A76B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0" y="704850"/>
            <a:ext cx="105029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58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B7CF65-BB45-674A-B83F-416DC8E60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functions simple</a:t>
            </a:r>
          </a:p>
          <a:p>
            <a:pPr lvl="1"/>
            <a:r>
              <a:rPr lang="en-US" dirty="0"/>
              <a:t>Do not have dozens or hundreds of variables. Break up large functions into small, easily testable components.</a:t>
            </a:r>
          </a:p>
          <a:p>
            <a:r>
              <a:rPr lang="en-US" dirty="0"/>
              <a:t>Break up large pull requests into smaller, manageable fragments</a:t>
            </a:r>
          </a:p>
          <a:p>
            <a:pPr lvl="1"/>
            <a:r>
              <a:rPr lang="en-US" dirty="0"/>
              <a:t>It’s more Agile</a:t>
            </a:r>
          </a:p>
          <a:p>
            <a:r>
              <a:rPr lang="en-US" dirty="0"/>
              <a:t>Use comments and DOCUMENT your functions and classes!</a:t>
            </a:r>
          </a:p>
          <a:p>
            <a:pPr lvl="1"/>
            <a:r>
              <a:rPr lang="en-US" dirty="0"/>
              <a:t>It helps everyone to understand what you wrote</a:t>
            </a:r>
          </a:p>
          <a:p>
            <a:pPr marL="2540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556ED8-8225-3447-A118-BDF9161751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0F52F7-6D94-7B41-86BF-DAC94CF6F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Corollaries</a:t>
            </a:r>
          </a:p>
        </p:txBody>
      </p:sp>
    </p:spTree>
    <p:extLst>
      <p:ext uri="{BB962C8B-B14F-4D97-AF65-F5344CB8AC3E}">
        <p14:creationId xmlns:p14="http://schemas.microsoft.com/office/powerpoint/2010/main" val="2113488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556ED8-8225-3447-A118-BDF9161751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0F52F7-6D94-7B41-86BF-DAC94CF6F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Corollaries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40393-3A29-DC4E-A97C-F105E8C8C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50" y="203200"/>
            <a:ext cx="9512300" cy="6451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C9AA70-E7AF-314B-874E-E86ADDA348FA}"/>
              </a:ext>
            </a:extLst>
          </p:cNvPr>
          <p:cNvSpPr/>
          <p:nvPr/>
        </p:nvSpPr>
        <p:spPr>
          <a:xfrm>
            <a:off x="7491072" y="545157"/>
            <a:ext cx="3264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4"/>
              </a:rPr>
              <a:t>http://www.doxygen.nl/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2721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5CFBCD-0665-214B-BB06-B2B20A072B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4B1E90-71C7-7F40-ABBE-345A1CABA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With All Compiler Warning Turned 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06FC29-B969-1F49-8DE0-C623A5143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2264"/>
            <a:ext cx="12192000" cy="3053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77A36A-82E4-3F42-BB4B-2D66F6D26A43}"/>
              </a:ext>
            </a:extLst>
          </p:cNvPr>
          <p:cNvSpPr txBox="1"/>
          <p:nvPr/>
        </p:nvSpPr>
        <p:spPr>
          <a:xfrm>
            <a:off x="504967" y="5172407"/>
            <a:ext cx="855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compiler knows better C++ than you do. It warns about potential mistakes.</a:t>
            </a:r>
          </a:p>
          <a:p>
            <a:endParaRPr lang="en-US" dirty="0"/>
          </a:p>
          <a:p>
            <a:r>
              <a:rPr lang="en-US" dirty="0"/>
              <a:t>On </a:t>
            </a:r>
            <a:r>
              <a:rPr lang="en-US" dirty="0" err="1"/>
              <a:t>gcc</a:t>
            </a:r>
            <a:r>
              <a:rPr lang="en-US" dirty="0"/>
              <a:t>, this is the “-Wall” option.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38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3301F0-A2D9-C141-8AA8-55F2E4B04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6" y="1674190"/>
            <a:ext cx="11402200" cy="4525963"/>
          </a:xfrm>
        </p:spPr>
        <p:txBody>
          <a:bodyPr/>
          <a:lstStyle/>
          <a:p>
            <a:r>
              <a:rPr lang="en-US" dirty="0"/>
              <a:t>Always assume that an operational system has bugs.</a:t>
            </a:r>
          </a:p>
          <a:p>
            <a:r>
              <a:rPr lang="en-US" dirty="0"/>
              <a:t>Try to add in runtime checks to make sure that your data are not bad.</a:t>
            </a:r>
          </a:p>
          <a:p>
            <a:r>
              <a:rPr lang="en-US" dirty="0"/>
              <a:t>JEDI has an Assert() macro to help with this.</a:t>
            </a:r>
          </a:p>
          <a:p>
            <a:endParaRPr lang="en-US" dirty="0"/>
          </a:p>
          <a:p>
            <a:r>
              <a:rPr lang="en-US" dirty="0"/>
              <a:t>Write unit tests to make sure your code works as expected.</a:t>
            </a:r>
          </a:p>
          <a:p>
            <a:pPr lvl="1"/>
            <a:r>
              <a:rPr lang="en-US" dirty="0"/>
              <a:t>Today’s practical!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315F7C-16A7-254D-AD48-C0FD46DD49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E96308-7C1E-5549-A65A-6EF01927A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Assumptions</a:t>
            </a:r>
          </a:p>
        </p:txBody>
      </p:sp>
    </p:spTree>
    <p:extLst>
      <p:ext uri="{BB962C8B-B14F-4D97-AF65-F5344CB8AC3E}">
        <p14:creationId xmlns:p14="http://schemas.microsoft.com/office/powerpoint/2010/main" val="1771372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67F227-95D9-4DC1-A764-5BA578CCA5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endParaRPr lang="en-US" dirty="0"/>
          </a:p>
          <a:p>
            <a:pPr marL="25400" indent="0">
              <a:buNone/>
            </a:pPr>
            <a:endParaRPr lang="en-US" dirty="0"/>
          </a:p>
          <a:p>
            <a:pPr marL="25400" indent="0">
              <a:buNone/>
            </a:pPr>
            <a:endParaRPr lang="en-US" dirty="0"/>
          </a:p>
          <a:p>
            <a:pPr marL="25400" indent="0">
              <a:buNone/>
            </a:pPr>
            <a:r>
              <a:rPr lang="en-US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8496A0-5C7A-0C44-AADE-B6D49484B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5EFA59-EF57-B343-8617-6D9B59DFB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1661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1EE0E5-16B4-4D0A-994D-CE52FAF0DD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5400" indent="0">
              <a:buNone/>
            </a:pPr>
            <a:r>
              <a:rPr lang="en-US" dirty="0"/>
              <a:t>Tutorials (easier):</a:t>
            </a:r>
          </a:p>
          <a:p>
            <a:r>
              <a:rPr lang="en-US" sz="2400" dirty="0">
                <a:hlinkClick r:id="rId3"/>
              </a:rPr>
              <a:t>http://www.cplusplus.com/doc/tutorial/</a:t>
            </a:r>
            <a:endParaRPr lang="en-US" sz="2400" dirty="0"/>
          </a:p>
          <a:p>
            <a:r>
              <a:rPr lang="en-US" sz="2400" dirty="0">
                <a:hlinkClick r:id="rId4"/>
              </a:rPr>
              <a:t>https://www.geeksforgeeks.org/</a:t>
            </a:r>
            <a:endParaRPr lang="en-US" sz="2400" dirty="0"/>
          </a:p>
          <a:p>
            <a:pPr marL="25400" indent="0">
              <a:buNone/>
            </a:pPr>
            <a:r>
              <a:rPr lang="en-US" dirty="0"/>
              <a:t>How to write good, modern C++ (moderate):</a:t>
            </a:r>
          </a:p>
          <a:p>
            <a:r>
              <a:rPr lang="en-US" sz="2800" dirty="0">
                <a:hlinkClick r:id="rId5"/>
              </a:rPr>
              <a:t>https://isocpp.github.io/CppCoreGuidelines/CppCoreGuidelines</a:t>
            </a:r>
            <a:endParaRPr lang="en-US" sz="2800" dirty="0"/>
          </a:p>
          <a:p>
            <a:r>
              <a:rPr lang="en-US" sz="2800" dirty="0">
                <a:hlinkClick r:id="rId6"/>
              </a:rPr>
              <a:t>http://www.stroustrup.com/resource-model.pdf</a:t>
            </a:r>
            <a:endParaRPr lang="en-US" sz="2800" dirty="0"/>
          </a:p>
          <a:p>
            <a:pPr marL="25400" indent="0">
              <a:buNone/>
            </a:pPr>
            <a:r>
              <a:rPr lang="en-US" sz="2800" dirty="0"/>
              <a:t>C++ reference (technical):</a:t>
            </a:r>
          </a:p>
          <a:p>
            <a:r>
              <a:rPr lang="en-US" sz="2800" dirty="0">
                <a:hlinkClick r:id="rId7"/>
              </a:rPr>
              <a:t>https://en.cppreference.com/</a:t>
            </a:r>
            <a:endParaRPr lang="en-US" sz="2800" dirty="0"/>
          </a:p>
          <a:p>
            <a:pPr marL="25400" indent="0">
              <a:buNone/>
            </a:pPr>
            <a:r>
              <a:rPr lang="en-US" dirty="0"/>
              <a:t>Libraries:</a:t>
            </a:r>
          </a:p>
          <a:p>
            <a:r>
              <a:rPr lang="en-US" sz="2800" dirty="0">
                <a:hlinkClick r:id="rId8"/>
              </a:rPr>
              <a:t>https://www.boost.org/</a:t>
            </a:r>
            <a:endParaRPr lang="en-US" sz="2800" dirty="0"/>
          </a:p>
          <a:p>
            <a:r>
              <a:rPr lang="en-US" sz="2800" dirty="0">
                <a:hlinkClick r:id="rId9"/>
              </a:rPr>
              <a:t>http://eigen.tuxfamily.org/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39E8F9-D53E-4FE0-8D47-92E1902ECD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FF31A6-D5F3-4691-B0B2-853F7CDF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C++ Resources</a:t>
            </a:r>
          </a:p>
        </p:txBody>
      </p:sp>
    </p:spTree>
    <p:extLst>
      <p:ext uri="{BB962C8B-B14F-4D97-AF65-F5344CB8AC3E}">
        <p14:creationId xmlns:p14="http://schemas.microsoft.com/office/powerpoint/2010/main" val="12859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BB6DFD-A988-C747-9F69-35C2A2160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beginning, there were calculators. They had a few logic gates and maybe a register or two of memory.</a:t>
            </a:r>
          </a:p>
          <a:p>
            <a:r>
              <a:rPr lang="en-US" dirty="0"/>
              <a:t>1948 – First assembler. Used one-letter mnemonics in place of binary instructions.</a:t>
            </a:r>
          </a:p>
          <a:p>
            <a:r>
              <a:rPr lang="en-US" dirty="0"/>
              <a:t>1954 – First FORTRAN. 95% reduction in code length vs assembly languages.</a:t>
            </a:r>
          </a:p>
          <a:p>
            <a:pPr lvl="1"/>
            <a:r>
              <a:rPr lang="en-US" dirty="0"/>
              <a:t>Fortran 66 supported program units (SUBROUTINE, FUNCTION), several data types, library functions, flow control, comments, basic I/O, go-</a:t>
            </a:r>
            <a:r>
              <a:rPr lang="en-US" dirty="0" err="1"/>
              <a:t>tos</a:t>
            </a:r>
            <a:r>
              <a:rPr lang="en-US" dirty="0"/>
              <a:t>, and variable names up to 6 characters in length.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99B42B-5BE3-1043-8E80-A2E10F4D3F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AFB4AE-9AF8-0D4A-93BF-96946ED1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Really Terse Development of Programming</a:t>
            </a:r>
          </a:p>
        </p:txBody>
      </p:sp>
    </p:spTree>
    <p:extLst>
      <p:ext uri="{BB962C8B-B14F-4D97-AF65-F5344CB8AC3E}">
        <p14:creationId xmlns:p14="http://schemas.microsoft.com/office/powerpoint/2010/main" val="244126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9B3983-E5AF-0244-91DB-4FA43B27A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1972 – First release of C, based on B and BCPL.</a:t>
            </a:r>
          </a:p>
          <a:p>
            <a:r>
              <a:rPr lang="en-US" dirty="0"/>
              <a:t>1979 – K&amp;R C “standard”, and 1989/1990 – ANSI C standard</a:t>
            </a:r>
          </a:p>
          <a:p>
            <a:r>
              <a:rPr lang="en-US" dirty="0"/>
              <a:t>Convergent development with Fortran – many similar features.</a:t>
            </a:r>
          </a:p>
          <a:p>
            <a:r>
              <a:rPr lang="en-US" dirty="0"/>
              <a:t>Differences from Fortran:</a:t>
            </a:r>
          </a:p>
          <a:p>
            <a:pPr lvl="1"/>
            <a:r>
              <a:rPr lang="en-US" dirty="0"/>
              <a:t>C extensively uses memory pointers.</a:t>
            </a:r>
          </a:p>
          <a:p>
            <a:pPr lvl="1"/>
            <a:r>
              <a:rPr lang="en-US" dirty="0"/>
              <a:t>C can pass data by value, reference or by pointer.</a:t>
            </a:r>
          </a:p>
          <a:p>
            <a:pPr lvl="1"/>
            <a:r>
              <a:rPr lang="en-US" dirty="0"/>
              <a:t>C frequently relies on a simple macro pre-processing language.</a:t>
            </a:r>
          </a:p>
          <a:p>
            <a:pPr lvl="1"/>
            <a:r>
              <a:rPr lang="en-US" dirty="0"/>
              <a:t>Different array indices.</a:t>
            </a:r>
          </a:p>
          <a:p>
            <a:pPr lvl="1"/>
            <a:r>
              <a:rPr lang="en-US" dirty="0"/>
              <a:t>C-Fortran data structure compatibility is still being standardized.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4DA94D-8E2B-954E-9729-3A19758842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EBEBE2-F959-0A49-BBA8-563454CFA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Really Terse Development of Programming</a:t>
            </a:r>
          </a:p>
        </p:txBody>
      </p:sp>
    </p:spTree>
    <p:extLst>
      <p:ext uri="{BB962C8B-B14F-4D97-AF65-F5344CB8AC3E}">
        <p14:creationId xmlns:p14="http://schemas.microsoft.com/office/powerpoint/2010/main" val="221863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072FC8-2EB6-B547-B1AA-C1122A6F80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6E4A25-0415-2A40-B88A-8565BE5F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Hello, World!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40054C-D17D-744A-99E2-609060CA9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0" y="1864931"/>
            <a:ext cx="8072407" cy="43245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32644D-4A0D-C548-B411-7148C74C8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726" y="5769426"/>
            <a:ext cx="4025747" cy="8400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36185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B02E8E-67EC-4F40-9662-6C3FD9C14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7479" y="2484119"/>
            <a:ext cx="7345679" cy="3857929"/>
          </a:xfrm>
        </p:spPr>
        <p:txBody>
          <a:bodyPr/>
          <a:lstStyle/>
          <a:p>
            <a:pPr marL="25400" indent="0">
              <a:spcBef>
                <a:spcPts val="0"/>
              </a:spcBef>
              <a:buNone/>
            </a:pPr>
            <a:r>
              <a:rPr lang="en-US" sz="2400" noProof="1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</a:t>
            </a:r>
            <a:r>
              <a:rPr lang="en-US" sz="2400" noProof="1">
                <a:latin typeface="Source Sans Pro" panose="020B0503030403020204" pitchFamily="34" charset="0"/>
                <a:ea typeface="Source Sans Pro" panose="020B0503030403020204" pitchFamily="34" charset="0"/>
              </a:rPr>
              <a:t> custom_function(</a:t>
            </a:r>
            <a:r>
              <a:rPr lang="en-US" sz="2400" noProof="1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</a:t>
            </a:r>
            <a:r>
              <a:rPr lang="en-US" sz="2400" noProof="1">
                <a:latin typeface="Source Sans Pro" panose="020B0503030403020204" pitchFamily="34" charset="0"/>
                <a:ea typeface="Source Sans Pro" panose="020B0503030403020204" pitchFamily="34" charset="0"/>
              </a:rPr>
              <a:t> num_values, </a:t>
            </a:r>
            <a:r>
              <a:rPr lang="en-US" sz="2400" noProof="1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const</a:t>
            </a:r>
            <a:r>
              <a:rPr lang="en-US" sz="2400" noProof="1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noProof="1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</a:t>
            </a:r>
            <a:r>
              <a:rPr lang="en-US" sz="2400" noProof="1">
                <a:latin typeface="Source Sans Pro" panose="020B0503030403020204" pitchFamily="34" charset="0"/>
                <a:ea typeface="Source Sans Pro" panose="020B0503030403020204" pitchFamily="34" charset="0"/>
              </a:rPr>
              <a:t>* values)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2400" noProof="1">
                <a:latin typeface="Source Sans Pro" panose="020B0503030403020204" pitchFamily="34" charset="0"/>
                <a:ea typeface="Source Sans Pro" panose="020B0503030403020204" pitchFamily="34" charset="0"/>
              </a:rPr>
              <a:t>{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2400" noProof="1">
                <a:latin typeface="Source Sans Pro" panose="020B0503030403020204" pitchFamily="34" charset="0"/>
                <a:ea typeface="Source Sans Pro" panose="020B0503030403020204" pitchFamily="34" charset="0"/>
              </a:rPr>
              <a:t>    </a:t>
            </a:r>
            <a:r>
              <a:rPr lang="en-US" sz="2400" noProof="1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</a:t>
            </a:r>
            <a:r>
              <a:rPr lang="en-US" sz="2400" noProof="1">
                <a:latin typeface="Source Sans Pro" panose="020B0503030403020204" pitchFamily="34" charset="0"/>
                <a:ea typeface="Source Sans Pro" panose="020B0503030403020204" pitchFamily="34" charset="0"/>
              </a:rPr>
              <a:t> retval = 1;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2400" noProof="1">
                <a:latin typeface="Source Sans Pro" panose="020B0503030403020204" pitchFamily="34" charset="0"/>
                <a:ea typeface="Source Sans Pro" panose="020B0503030403020204" pitchFamily="34" charset="0"/>
              </a:rPr>
              <a:t>    </a:t>
            </a:r>
            <a:r>
              <a:rPr lang="en-US" sz="2400" noProof="1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size_t</a:t>
            </a:r>
            <a:r>
              <a:rPr lang="en-US" sz="2400" noProof="1">
                <a:latin typeface="Source Sans Pro" panose="020B0503030403020204" pitchFamily="34" charset="0"/>
                <a:ea typeface="Source Sans Pro" panose="020B0503030403020204" pitchFamily="34" charset="0"/>
              </a:rPr>
              <a:t> i;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2400" noProof="1">
                <a:latin typeface="Source Sans Pro" panose="020B0503030403020204" pitchFamily="34" charset="0"/>
                <a:ea typeface="Source Sans Pro" panose="020B0503030403020204" pitchFamily="34" charset="0"/>
              </a:rPr>
              <a:t>    if (!num_values) </a:t>
            </a:r>
            <a:r>
              <a:rPr lang="en-US" sz="2400" noProof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return</a:t>
            </a:r>
            <a:r>
              <a:rPr lang="en-US" sz="2400" noProof="1">
                <a:latin typeface="Source Sans Pro" panose="020B0503030403020204" pitchFamily="34" charset="0"/>
                <a:ea typeface="Source Sans Pro" panose="020B0503030403020204" pitchFamily="34" charset="0"/>
              </a:rPr>
              <a:t> 0;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2400" noProof="1">
                <a:latin typeface="Source Sans Pro" panose="020B0503030403020204" pitchFamily="34" charset="0"/>
                <a:ea typeface="Source Sans Pro" panose="020B0503030403020204" pitchFamily="34" charset="0"/>
              </a:rPr>
              <a:t>    for (i=0; i&lt;num_values; ++i) {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2400" noProof="1">
                <a:latin typeface="Source Sans Pro" panose="020B0503030403020204" pitchFamily="34" charset="0"/>
                <a:ea typeface="Source Sans Pro" panose="020B0503030403020204" pitchFamily="34" charset="0"/>
              </a:rPr>
              <a:t>        retval *= values[i];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2400" noProof="1">
                <a:latin typeface="Source Sans Pro" panose="020B0503030403020204" pitchFamily="34" charset="0"/>
                <a:ea typeface="Source Sans Pro" panose="020B0503030403020204" pitchFamily="34" charset="0"/>
              </a:rPr>
              <a:t>    }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2400" noProof="1">
                <a:latin typeface="Source Sans Pro" panose="020B0503030403020204" pitchFamily="34" charset="0"/>
                <a:ea typeface="Source Sans Pro" panose="020B0503030403020204" pitchFamily="34" charset="0"/>
              </a:rPr>
              <a:t>    </a:t>
            </a:r>
            <a:r>
              <a:rPr lang="en-US" sz="2400" noProof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return</a:t>
            </a:r>
            <a:r>
              <a:rPr lang="en-US" sz="2400" noProof="1">
                <a:latin typeface="Source Sans Pro" panose="020B0503030403020204" pitchFamily="34" charset="0"/>
                <a:ea typeface="Source Sans Pro" panose="020B0503030403020204" pitchFamily="34" charset="0"/>
              </a:rPr>
              <a:t> retval;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2400" noProof="1">
                <a:latin typeface="Source Sans Pro" panose="020B0503030403020204" pitchFamily="34" charset="0"/>
                <a:ea typeface="Source Sans Pro" panose="020B0503030403020204" pitchFamily="34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76DD2-E00C-484C-B636-4357EF57A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4C5183-4576-47B5-8A7B-FAF0757A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Function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A507E-7694-4F6B-83B1-99E1A0EEA230}"/>
              </a:ext>
            </a:extLst>
          </p:cNvPr>
          <p:cNvSpPr txBox="1"/>
          <p:nvPr/>
        </p:nvSpPr>
        <p:spPr>
          <a:xfrm>
            <a:off x="121920" y="1600200"/>
            <a:ext cx="31394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Return type (if there is one). Otherwise, use type void.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154A064-8C84-42A3-A739-33C32F1A2ACE}"/>
              </a:ext>
            </a:extLst>
          </p:cNvPr>
          <p:cNvCxnSpPr/>
          <p:nvPr/>
        </p:nvCxnSpPr>
        <p:spPr>
          <a:xfrm>
            <a:off x="2895600" y="2246531"/>
            <a:ext cx="0" cy="2375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16DCB78-C52C-41AE-B38E-696E643C6911}"/>
              </a:ext>
            </a:extLst>
          </p:cNvPr>
          <p:cNvSpPr txBox="1"/>
          <p:nvPr/>
        </p:nvSpPr>
        <p:spPr>
          <a:xfrm>
            <a:off x="3457556" y="1600200"/>
            <a:ext cx="84448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function name is followed by parentheses which enclose any input values required by the function when it executes. Each value needs a </a:t>
            </a:r>
            <a:r>
              <a:rPr lang="en-US" dirty="0">
                <a:solidFill>
                  <a:srgbClr val="0070C0"/>
                </a:solidFill>
              </a:rPr>
              <a:t>type</a:t>
            </a:r>
            <a:r>
              <a:rPr lang="en-US" dirty="0"/>
              <a:t> and a name.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E879093F-87D6-48DE-97B5-E3DC73D783B5}"/>
              </a:ext>
            </a:extLst>
          </p:cNvPr>
          <p:cNvSpPr/>
          <p:nvPr/>
        </p:nvSpPr>
        <p:spPr>
          <a:xfrm>
            <a:off x="1493520" y="3073062"/>
            <a:ext cx="289560" cy="30327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5B280-E0EF-4E37-AA6F-2F727A57B430}"/>
              </a:ext>
            </a:extLst>
          </p:cNvPr>
          <p:cNvSpPr txBox="1"/>
          <p:nvPr/>
        </p:nvSpPr>
        <p:spPr>
          <a:xfrm>
            <a:off x="-106680" y="4149805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Body is enclosed in curly braces.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35D211-FA55-496E-B2E1-3D5B85CA47D0}"/>
              </a:ext>
            </a:extLst>
          </p:cNvPr>
          <p:cNvCxnSpPr/>
          <p:nvPr/>
        </p:nvCxnSpPr>
        <p:spPr>
          <a:xfrm>
            <a:off x="5699760" y="2246531"/>
            <a:ext cx="0" cy="2375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40E8E6-488A-4850-84CE-D5B75322F50E}"/>
              </a:ext>
            </a:extLst>
          </p:cNvPr>
          <p:cNvSpPr txBox="1"/>
          <p:nvPr/>
        </p:nvSpPr>
        <p:spPr>
          <a:xfrm>
            <a:off x="8077200" y="3794760"/>
            <a:ext cx="382524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pointer to a memory region containing zero or more integers. “values” is declared “const”, which means that it will not be modified by the function.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28C10C8-C75A-4985-AB82-7E84E180EBB7}"/>
              </a:ext>
            </a:extLst>
          </p:cNvPr>
          <p:cNvCxnSpPr>
            <a:cxnSpLocks/>
          </p:cNvCxnSpPr>
          <p:nvPr/>
        </p:nvCxnSpPr>
        <p:spPr>
          <a:xfrm flipH="1" flipV="1">
            <a:off x="8458200" y="3063240"/>
            <a:ext cx="594360" cy="731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86095E7-5AAB-7446-B3C9-DFB509290C64}"/>
              </a:ext>
            </a:extLst>
          </p:cNvPr>
          <p:cNvSpPr txBox="1"/>
          <p:nvPr/>
        </p:nvSpPr>
        <p:spPr>
          <a:xfrm>
            <a:off x="5699760" y="3429000"/>
            <a:ext cx="1185132" cy="36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Variables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CE2B6E-A6B6-1F4B-866F-9AE71F7A5E45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4930589" y="3428999"/>
            <a:ext cx="769171" cy="182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C1F9D8-DCE9-3643-AA6C-91A75B5B796A}"/>
              </a:ext>
            </a:extLst>
          </p:cNvPr>
          <p:cNvCxnSpPr>
            <a:stCxn id="6" idx="1"/>
          </p:cNvCxnSpPr>
          <p:nvPr/>
        </p:nvCxnSpPr>
        <p:spPr>
          <a:xfrm flipH="1">
            <a:off x="4177553" y="3611880"/>
            <a:ext cx="1522207" cy="18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C902F93-56B3-144F-94F7-9581B4EFAAF2}"/>
              </a:ext>
            </a:extLst>
          </p:cNvPr>
          <p:cNvCxnSpPr>
            <a:stCxn id="6" idx="0"/>
          </p:cNvCxnSpPr>
          <p:nvPr/>
        </p:nvCxnSpPr>
        <p:spPr>
          <a:xfrm flipV="1">
            <a:off x="6292326" y="2892862"/>
            <a:ext cx="199916" cy="536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D46B30F-AC42-594E-9CF8-A79DBDCD8853}"/>
              </a:ext>
            </a:extLst>
          </p:cNvPr>
          <p:cNvCxnSpPr/>
          <p:nvPr/>
        </p:nvCxnSpPr>
        <p:spPr>
          <a:xfrm flipV="1">
            <a:off x="6452796" y="3063240"/>
            <a:ext cx="1624404" cy="365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555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65C23B-5ABE-8141-883C-9EA71E88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7" y="1602474"/>
            <a:ext cx="11055774" cy="5047288"/>
          </a:xfrm>
        </p:spPr>
        <p:txBody>
          <a:bodyPr/>
          <a:lstStyle/>
          <a:p>
            <a:pPr marL="25400" indent="0">
              <a:buNone/>
            </a:pPr>
            <a:r>
              <a:rPr lang="en-US" sz="2400" noProof="1"/>
              <a:t>Functions and variables can be grouped under a scope (a logical group).</a:t>
            </a:r>
          </a:p>
          <a:p>
            <a:pPr marL="25400" indent="0">
              <a:buNone/>
            </a:pPr>
            <a:endParaRPr lang="en-US" sz="2400" noProof="1"/>
          </a:p>
          <a:p>
            <a:pPr marL="25400" indent="0">
              <a:spcBef>
                <a:spcPts val="0"/>
              </a:spcBef>
              <a:buNone/>
            </a:pPr>
            <a:r>
              <a:rPr lang="en-US" sz="1800" noProof="1">
                <a:solidFill>
                  <a:srgbClr val="0070C0"/>
                </a:solidFill>
                <a:latin typeface="Source Sans Pro" panose="020B0503030403020204" pitchFamily="34" charset="0"/>
              </a:rPr>
              <a:t>namespace</a:t>
            </a:r>
            <a:r>
              <a:rPr lang="en-US" sz="1800" noProof="1">
                <a:latin typeface="Source Sans Pro" panose="020B0503030403020204" pitchFamily="34" charset="0"/>
              </a:rPr>
              <a:t> oops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1800" noProof="1">
                <a:latin typeface="Source Sans Pro" panose="020B0503030403020204" pitchFamily="34" charset="0"/>
              </a:rPr>
              <a:t>{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1800" noProof="1">
                <a:latin typeface="Source Sans Pro" panose="020B0503030403020204" pitchFamily="34" charset="0"/>
              </a:rPr>
              <a:t>    </a:t>
            </a:r>
            <a:r>
              <a:rPr lang="en-US" sz="1800" noProof="1">
                <a:solidFill>
                  <a:srgbClr val="0070C0"/>
                </a:solidFill>
                <a:latin typeface="Source Sans Pro" panose="020B0503030403020204" pitchFamily="34" charset="0"/>
              </a:rPr>
              <a:t>void</a:t>
            </a:r>
            <a:r>
              <a:rPr lang="en-US" sz="1800" noProof="1">
                <a:latin typeface="Source Sans Pro" panose="020B0503030403020204" pitchFamily="34" charset="0"/>
              </a:rPr>
              <a:t> doSomething();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1800" noProof="1">
                <a:latin typeface="Source Sans Pro" panose="020B0503030403020204" pitchFamily="34" charset="0"/>
              </a:rPr>
              <a:t>    </a:t>
            </a:r>
            <a:r>
              <a:rPr lang="en-US" sz="1800" noProof="1">
                <a:solidFill>
                  <a:srgbClr val="0070C0"/>
                </a:solidFill>
                <a:latin typeface="Source Sans Pro" panose="020B0503030403020204" pitchFamily="34" charset="0"/>
              </a:rPr>
              <a:t>int</a:t>
            </a:r>
            <a:r>
              <a:rPr lang="en-US" sz="1800" noProof="1">
                <a:latin typeface="Source Sans Pro" panose="020B0503030403020204" pitchFamily="34" charset="0"/>
              </a:rPr>
              <a:t> doSomethingElse();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1800" noProof="1">
                <a:latin typeface="Source Sans Pro" panose="020B0503030403020204" pitchFamily="34" charset="0"/>
              </a:rPr>
              <a:t>    </a:t>
            </a:r>
            <a:r>
              <a:rPr lang="en-US" sz="1800" noProof="1">
                <a:solidFill>
                  <a:srgbClr val="0070C0"/>
                </a:solidFill>
                <a:latin typeface="Source Sans Pro" panose="020B0503030403020204" pitchFamily="34" charset="0"/>
              </a:rPr>
              <a:t>int </a:t>
            </a:r>
            <a:r>
              <a:rPr lang="en-US" sz="1800" noProof="1">
                <a:latin typeface="Source Sans Pro" panose="020B0503030403020204" pitchFamily="34" charset="0"/>
              </a:rPr>
              <a:t>someNumber;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1800" noProof="1">
                <a:latin typeface="Source Sans Pro" panose="020B0503030403020204" pitchFamily="34" charset="0"/>
              </a:rPr>
              <a:t>    </a:t>
            </a:r>
            <a:r>
              <a:rPr lang="en-US" sz="1800" noProof="1">
                <a:solidFill>
                  <a:srgbClr val="0070C0"/>
                </a:solidFill>
                <a:latin typeface="Source Sans Pro" panose="020B0503030403020204" pitchFamily="34" charset="0"/>
              </a:rPr>
              <a:t>namespace</a:t>
            </a:r>
            <a:r>
              <a:rPr lang="en-US" sz="1800" noProof="1">
                <a:latin typeface="Source Sans Pro" panose="020B0503030403020204" pitchFamily="34" charset="0"/>
              </a:rPr>
              <a:t> dates {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1800" noProof="1">
                <a:latin typeface="Source Sans Pro" panose="020B0503030403020204" pitchFamily="34" charset="0"/>
              </a:rPr>
              <a:t>        </a:t>
            </a:r>
            <a:r>
              <a:rPr lang="en-US" sz="1800" noProof="1">
                <a:solidFill>
                  <a:srgbClr val="0070C0"/>
                </a:solidFill>
                <a:latin typeface="Source Sans Pro" panose="020B0503030403020204" pitchFamily="34" charset="0"/>
              </a:rPr>
              <a:t>int</a:t>
            </a:r>
            <a:r>
              <a:rPr lang="en-US" sz="1800" noProof="1">
                <a:latin typeface="Source Sans Pro" panose="020B0503030403020204" pitchFamily="34" charset="0"/>
              </a:rPr>
              <a:t> getCurrentMonth();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1800" noProof="1">
                <a:latin typeface="Source Sans Pro" panose="020B0503030403020204" pitchFamily="34" charset="0"/>
              </a:rPr>
              <a:t>        </a:t>
            </a:r>
            <a:r>
              <a:rPr lang="en-US" sz="1800" noProof="1">
                <a:solidFill>
                  <a:srgbClr val="0070C0"/>
                </a:solidFill>
                <a:latin typeface="Source Sans Pro" panose="020B0503030403020204" pitchFamily="34" charset="0"/>
              </a:rPr>
              <a:t>int</a:t>
            </a:r>
            <a:r>
              <a:rPr lang="en-US" sz="1800" noProof="1">
                <a:latin typeface="Source Sans Pro" panose="020B0503030403020204" pitchFamily="34" charset="0"/>
              </a:rPr>
              <a:t> getCurrentYear();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1800" noProof="1">
                <a:latin typeface="Source Sans Pro" panose="020B0503030403020204" pitchFamily="34" charset="0"/>
              </a:rPr>
              <a:t>    }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1800" noProof="1">
                <a:latin typeface="Source Sans Pro" panose="020B0503030403020204" pitchFamily="34" charset="0"/>
              </a:rPr>
              <a:t>}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1800" noProof="1">
                <a:solidFill>
                  <a:srgbClr val="0070C0"/>
                </a:solidFill>
                <a:latin typeface="Source Sans Pro" panose="020B0503030403020204" pitchFamily="34" charset="0"/>
              </a:rPr>
              <a:t>namespace</a:t>
            </a:r>
            <a:r>
              <a:rPr lang="en-US" sz="1800" noProof="1">
                <a:latin typeface="Source Sans Pro" panose="020B0503030403020204" pitchFamily="34" charset="0"/>
              </a:rPr>
              <a:t> ioda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1800" noProof="1">
                <a:latin typeface="Source Sans Pro" panose="020B0503030403020204" pitchFamily="34" charset="0"/>
              </a:rPr>
              <a:t>{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1800" noProof="1">
                <a:latin typeface="Source Sans Pro" panose="020B0503030403020204" pitchFamily="34" charset="0"/>
              </a:rPr>
              <a:t>    </a:t>
            </a:r>
            <a:r>
              <a:rPr lang="en-US" sz="1800" noProof="1">
                <a:solidFill>
                  <a:srgbClr val="0070C0"/>
                </a:solidFill>
                <a:latin typeface="Source Sans Pro" panose="020B0503030403020204" pitchFamily="34" charset="0"/>
              </a:rPr>
              <a:t>void</a:t>
            </a:r>
            <a:r>
              <a:rPr lang="en-US" sz="1800" noProof="1">
                <a:latin typeface="Source Sans Pro" panose="020B0503030403020204" pitchFamily="34" charset="0"/>
              </a:rPr>
              <a:t> doSomething();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1800" noProof="1">
                <a:latin typeface="Source Sans Pro" panose="020B0503030403020204" pitchFamily="34" charset="0"/>
              </a:rPr>
              <a:t>     </a:t>
            </a:r>
            <a:r>
              <a:rPr lang="en-US" sz="1800" noProof="1">
                <a:solidFill>
                  <a:srgbClr val="0070C0"/>
                </a:solidFill>
                <a:latin typeface="Source Sans Pro" panose="020B0503030403020204" pitchFamily="34" charset="0"/>
              </a:rPr>
              <a:t>int </a:t>
            </a:r>
            <a:r>
              <a:rPr lang="en-US" sz="1800" noProof="1">
                <a:latin typeface="Source Sans Pro" panose="020B0503030403020204" pitchFamily="34" charset="0"/>
              </a:rPr>
              <a:t>someNumber;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en-US" sz="1800" noProof="1">
                <a:latin typeface="Source Sans Pro" panose="020B0503030403020204" pitchFamily="34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D39BC6-AAF0-D64E-8FB0-3B48ED5181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CB44EB-DE31-2F4D-84AC-7D8E4BFD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Namespaces and Scoping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EA4EAE-5FE0-4AB7-97B2-E965F613F4A5}"/>
              </a:ext>
            </a:extLst>
          </p:cNvPr>
          <p:cNvSpPr txBox="1"/>
          <p:nvPr/>
        </p:nvSpPr>
        <p:spPr>
          <a:xfrm>
            <a:off x="4023360" y="2473364"/>
            <a:ext cx="79857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an identifier is not declared in a namespace, then it is part of the global namespace.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Namespaces may be nested.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1"/>
              <a:t>oops::doSomething() and ioda::doSomething() are distinct functions.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1"/>
              <a:t>oops::someNumber and ioda::someNumber are distinct variables.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if you do not want to always type the namespace’s name?</a:t>
            </a:r>
            <a:br>
              <a:rPr lang="en-US" dirty="0"/>
            </a:br>
            <a:r>
              <a:rPr lang="en-US" dirty="0"/>
              <a:t>The </a:t>
            </a:r>
            <a:r>
              <a:rPr lang="en-US" i="1" dirty="0"/>
              <a:t>using</a:t>
            </a:r>
            <a:r>
              <a:rPr lang="en-US" dirty="0"/>
              <a:t> directive allows all names in a namespace to be used without the namespace name as an explicit qualifier.</a:t>
            </a:r>
            <a:br>
              <a:rPr lang="en-US" dirty="0"/>
            </a:br>
            <a:r>
              <a:rPr lang="en-US" dirty="0"/>
              <a:t>Ex: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1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using</a:t>
            </a:r>
            <a:r>
              <a:rPr lang="en-US" noProof="1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noProof="1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namespace</a:t>
            </a:r>
            <a:r>
              <a:rPr lang="en-US" noProof="1">
                <a:latin typeface="Source Sans Pro" panose="020B0503030403020204" pitchFamily="34" charset="0"/>
                <a:ea typeface="Source Sans Pro" panose="020B0503030403020204" pitchFamily="34" charset="0"/>
              </a:rPr>
              <a:t> oops;</a:t>
            </a:r>
            <a:br>
              <a:rPr lang="en-US" noProof="1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noProof="1">
                <a:latin typeface="Source Sans Pro" panose="020B0503030403020204" pitchFamily="34" charset="0"/>
                <a:ea typeface="Source Sans Pro" panose="020B0503030403020204" pitchFamily="34" charset="0"/>
              </a:rPr>
              <a:t>doSomethingElse();</a:t>
            </a:r>
            <a:br>
              <a:rPr lang="en-US" noProof="1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noProof="1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</a:t>
            </a:r>
            <a:r>
              <a:rPr lang="en-US" noProof="1">
                <a:latin typeface="Source Sans Pro" panose="020B0503030403020204" pitchFamily="34" charset="0"/>
                <a:ea typeface="Source Sans Pro" panose="020B0503030403020204" pitchFamily="34" charset="0"/>
              </a:rPr>
              <a:t> todaysMonth = dates::getCurrentMonth();</a:t>
            </a:r>
          </a:p>
        </p:txBody>
      </p:sp>
    </p:spTree>
    <p:extLst>
      <p:ext uri="{BB962C8B-B14F-4D97-AF65-F5344CB8AC3E}">
        <p14:creationId xmlns:p14="http://schemas.microsoft.com/office/powerpoint/2010/main" val="196647528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1751</Words>
  <Application>Microsoft Macintosh PowerPoint</Application>
  <PresentationFormat>Widescreen</PresentationFormat>
  <Paragraphs>284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</vt:lpstr>
      <vt:lpstr>Consolas</vt:lpstr>
      <vt:lpstr>Source Sans Pro</vt:lpstr>
      <vt:lpstr>2_Office Theme</vt:lpstr>
      <vt:lpstr>JEDI and C++   Ryan Honeyager </vt:lpstr>
      <vt:lpstr>Why Use C++?</vt:lpstr>
      <vt:lpstr>Survey Results</vt:lpstr>
      <vt:lpstr>C++ Resources</vt:lpstr>
      <vt:lpstr>A Really Terse Development of Programming</vt:lpstr>
      <vt:lpstr>A Really Terse Development of Programming</vt:lpstr>
      <vt:lpstr>Hello, World!</vt:lpstr>
      <vt:lpstr>Anatomy of a Function</vt:lpstr>
      <vt:lpstr>C++ Namespaces and Scoping</vt:lpstr>
      <vt:lpstr>Objects and Classes</vt:lpstr>
      <vt:lpstr>An Evolution of C-style Structs into Objects</vt:lpstr>
      <vt:lpstr>C++ Objects and Classes</vt:lpstr>
      <vt:lpstr>C++ Objects and Classes</vt:lpstr>
      <vt:lpstr>Encapsulation and Abstraction</vt:lpstr>
      <vt:lpstr>Inheritance</vt:lpstr>
      <vt:lpstr>Polymorphism: Function Overloading</vt:lpstr>
      <vt:lpstr>A Few C Limitations</vt:lpstr>
      <vt:lpstr>Polymorphism: Function Overloading</vt:lpstr>
      <vt:lpstr>Polymorphism: Class Overloading</vt:lpstr>
      <vt:lpstr>Polymorphism: Operator Overloading</vt:lpstr>
      <vt:lpstr>Object Lifecycle</vt:lpstr>
      <vt:lpstr>Object Lifecycle</vt:lpstr>
      <vt:lpstr>Templates</vt:lpstr>
      <vt:lpstr>C++ Templates</vt:lpstr>
      <vt:lpstr>Some Template Details</vt:lpstr>
      <vt:lpstr>Some Template Details</vt:lpstr>
      <vt:lpstr>The C++ Standard Template Library (STL)</vt:lpstr>
      <vt:lpstr>Back to Hello, World!</vt:lpstr>
      <vt:lpstr>Best Practices</vt:lpstr>
      <vt:lpstr>Express Ideas Directly in Code</vt:lpstr>
      <vt:lpstr>Express Ideas Directly in Code</vt:lpstr>
      <vt:lpstr>Corollaries</vt:lpstr>
      <vt:lpstr>Corollaries</vt:lpstr>
      <vt:lpstr>Build With All Compiler Warning Turned On</vt:lpstr>
      <vt:lpstr>Test Assumptions</vt:lpstr>
      <vt:lpstr>Thanks!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JEDI and C++</dc:title>
  <dc:subject/>
  <dc:creator>Honeyager, Ryan</dc:creator>
  <cp:keywords/>
  <dc:description/>
  <cp:lastModifiedBy>Ryan Honeyager</cp:lastModifiedBy>
  <cp:revision>89</cp:revision>
  <dcterms:created xsi:type="dcterms:W3CDTF">2019-06-04T23:10:53Z</dcterms:created>
  <dcterms:modified xsi:type="dcterms:W3CDTF">2021-06-23T03:43:03Z</dcterms:modified>
  <cp:category/>
</cp:coreProperties>
</file>