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36"/>
  </p:notesMasterIdLst>
  <p:sldIdLst>
    <p:sldId id="328" r:id="rId3"/>
    <p:sldId id="260" r:id="rId4"/>
    <p:sldId id="285" r:id="rId5"/>
    <p:sldId id="438" r:id="rId6"/>
    <p:sldId id="444" r:id="rId7"/>
    <p:sldId id="437" r:id="rId8"/>
    <p:sldId id="270" r:id="rId9"/>
    <p:sldId id="289" r:id="rId10"/>
    <p:sldId id="294" r:id="rId11"/>
    <p:sldId id="449" r:id="rId12"/>
    <p:sldId id="446" r:id="rId13"/>
    <p:sldId id="308" r:id="rId14"/>
    <p:sldId id="299" r:id="rId15"/>
    <p:sldId id="442" r:id="rId16"/>
    <p:sldId id="302" r:id="rId17"/>
    <p:sldId id="448" r:id="rId18"/>
    <p:sldId id="443" r:id="rId19"/>
    <p:sldId id="441" r:id="rId20"/>
    <p:sldId id="601" r:id="rId21"/>
    <p:sldId id="418" r:id="rId22"/>
    <p:sldId id="434" r:id="rId23"/>
    <p:sldId id="602" r:id="rId24"/>
    <p:sldId id="603" r:id="rId25"/>
    <p:sldId id="440" r:id="rId26"/>
    <p:sldId id="290" r:id="rId27"/>
    <p:sldId id="333" r:id="rId28"/>
    <p:sldId id="346" r:id="rId29"/>
    <p:sldId id="596" r:id="rId30"/>
    <p:sldId id="606" r:id="rId31"/>
    <p:sldId id="343" r:id="rId32"/>
    <p:sldId id="607" r:id="rId33"/>
    <p:sldId id="609" r:id="rId34"/>
    <p:sldId id="33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EB8A011-61EA-4601-BFC3-E36B98EF70C3}">
          <p14:sldIdLst>
            <p14:sldId id="328"/>
            <p14:sldId id="260"/>
            <p14:sldId id="285"/>
            <p14:sldId id="438"/>
            <p14:sldId id="444"/>
            <p14:sldId id="437"/>
            <p14:sldId id="270"/>
          </p14:sldIdLst>
        </p14:section>
        <p14:section name="Factories" id="{31A7CD36-5D78-204E-B11A-60CA0D8E3A98}">
          <p14:sldIdLst>
            <p14:sldId id="289"/>
            <p14:sldId id="294"/>
            <p14:sldId id="449"/>
            <p14:sldId id="446"/>
            <p14:sldId id="308"/>
          </p14:sldIdLst>
        </p14:section>
        <p14:section name="ObsOperator Details" id="{B0641E0C-2134-6743-BE06-B5BEFF3581B7}">
          <p14:sldIdLst>
            <p14:sldId id="299"/>
            <p14:sldId id="442"/>
            <p14:sldId id="302"/>
            <p14:sldId id="448"/>
            <p14:sldId id="443"/>
            <p14:sldId id="441"/>
            <p14:sldId id="601"/>
            <p14:sldId id="418"/>
            <p14:sldId id="434"/>
            <p14:sldId id="602"/>
            <p14:sldId id="603"/>
            <p14:sldId id="440"/>
          </p14:sldIdLst>
        </p14:section>
        <p14:section name="QC Filters" id="{3E21CB9E-E73A-274B-8500-F5F7FEE7E5F5}">
          <p14:sldIdLst>
            <p14:sldId id="290"/>
            <p14:sldId id="333"/>
            <p14:sldId id="346"/>
            <p14:sldId id="596"/>
            <p14:sldId id="606"/>
            <p14:sldId id="343"/>
            <p14:sldId id="607"/>
            <p14:sldId id="609"/>
          </p14:sldIdLst>
        </p14:section>
        <p14:section name="Conclusion" id="{51CE0B2E-BF82-F143-B0ED-CA9CC7E095A3}">
          <p14:sldIdLst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Honeyager" initials="RH" lastIdx="1" clrIdx="0">
    <p:extLst>
      <p:ext uri="{19B8F6BF-5375-455C-9EA6-DF929625EA0E}">
        <p15:presenceInfo xmlns:p15="http://schemas.microsoft.com/office/powerpoint/2012/main" userId="Ryan Honeyager" providerId="None"/>
      </p:ext>
    </p:extLst>
  </p:cmAuthor>
  <p:cmAuthor id="2" name="Ryan Honeyager" initials="RH [2]" lastIdx="6" clrIdx="1">
    <p:extLst>
      <p:ext uri="{19B8F6BF-5375-455C-9EA6-DF929625EA0E}">
        <p15:presenceInfo xmlns:p15="http://schemas.microsoft.com/office/powerpoint/2012/main" userId="S::honeyage@ucar.edu::32806b53-35c1-4af2-aa8a-be99be97d0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3290" autoAdjust="0"/>
  </p:normalViewPr>
  <p:slideViewPr>
    <p:cSldViewPr snapToGrid="0">
      <p:cViewPr varScale="1">
        <p:scale>
          <a:sx n="75" d="100"/>
          <a:sy n="75" d="100"/>
        </p:scale>
        <p:origin x="1960" y="18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6-21T13:37:47.174" idx="1">
    <p:pos x="10" y="10"/>
    <p:text>Comments for slide development:</p:text>
    <p:extLst>
      <p:ext uri="{C676402C-5697-4E1C-873F-D02D1690AC5C}">
        <p15:threadingInfo xmlns:p15="http://schemas.microsoft.com/office/powerpoint/2012/main" timeZoneBias="240"/>
      </p:ext>
    </p:extLst>
  </p:cm>
  <p:cm authorId="2" dt="2021-06-21T13:38:19.752" idx="2">
    <p:pos x="10" y="106"/>
    <p:text>Remove much of the QC section for other talks</p:text>
    <p:extLst>
      <p:ext uri="{C676402C-5697-4E1C-873F-D02D1690AC5C}">
        <p15:threadingInfo xmlns:p15="http://schemas.microsoft.com/office/powerpoint/2012/main" timeZoneBias="240">
          <p15:parentCm authorId="2" idx="1"/>
        </p15:threadingInfo>
      </p:ext>
    </p:extLst>
  </p:cm>
  <p:cm authorId="2" dt="2021-06-21T13:38:33.714" idx="3">
    <p:pos x="10" y="202"/>
    <p:text>Add in a section about how to add a new observation operator</p:text>
    <p:extLst>
      <p:ext uri="{C676402C-5697-4E1C-873F-D02D1690AC5C}">
        <p15:threadingInfo xmlns:p15="http://schemas.microsoft.com/office/powerpoint/2012/main" timeZoneBias="240">
          <p15:parentCm authorId="2" idx="1"/>
        </p15:threadingInfo>
      </p:ext>
    </p:extLst>
  </p:cm>
  <p:cm authorId="2" dt="2021-06-21T15:43:39.096" idx="4">
    <p:pos x="10" y="298"/>
    <p:text>Mention bias correction.</p:text>
    <p:extLst>
      <p:ext uri="{C676402C-5697-4E1C-873F-D02D1690AC5C}">
        <p15:threadingInfo xmlns:p15="http://schemas.microsoft.com/office/powerpoint/2012/main" timeZoneBias="240">
          <p15:parentCm authorId="2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58033-1078-454D-8E81-AC07C4475F2C}" type="datetimeFigureOut">
              <a:rPr lang="en-US" smtClean="0"/>
              <a:t>6/21/21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8D9DB-7A10-4E45-AE99-03C2DAFA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7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162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66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0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65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43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18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73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38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59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2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58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78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7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07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063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52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82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677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00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77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6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7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28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6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96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0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oogle Shape;365;p62">
            <a:extLst>
              <a:ext uri="{FF2B5EF4-FFF2-40B4-BE49-F238E27FC236}">
                <a16:creationId xmlns:a16="http://schemas.microsoft.com/office/drawing/2014/main" id="{39200ABC-6963-0043-9E67-B3B48BC9311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35081" t="2772" r="35920" b="5522"/>
          <a:stretch/>
        </p:blipFill>
        <p:spPr>
          <a:xfrm>
            <a:off x="10490201" y="0"/>
            <a:ext cx="1659466" cy="1638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75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2071-0374-E547-9B30-7E54B415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2126F6-6315-0844-A018-B4278C113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990" y="1444143"/>
            <a:ext cx="11410951" cy="50228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715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</a:t>
            </a:r>
            <a:endParaRPr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3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3616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5384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6197600" y="1600202"/>
            <a:ext cx="5384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</a:t>
            </a:r>
            <a:endParaRPr dirty="0"/>
          </a:p>
        </p:txBody>
      </p:sp>
      <p:sp>
        <p:nvSpPr>
          <p:cNvPr id="120" name="Google Shape;120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 dirty="0"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1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3616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609585" lvl="0" indent="-3047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2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609585" lvl="0" indent="-3047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</a:t>
            </a:r>
            <a:endParaRPr dirty="0"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 dirty="0"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0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2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00" cy="58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575719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2"/>
          </p:nvPr>
        </p:nvSpPr>
        <p:spPr>
          <a:xfrm>
            <a:off x="609601" y="1435102"/>
            <a:ext cx="40112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304792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</a:t>
            </a:r>
            <a:endParaRPr dirty="0"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 dirty="0"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6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2389717" y="5367339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304792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</a:t>
            </a:r>
            <a:endParaRPr dirty="0"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 dirty="0"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2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3616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 rot="5400000">
            <a:off x="3832951" y="-1623149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</a:t>
            </a:r>
            <a:endParaRPr dirty="0"/>
          </a:p>
        </p:txBody>
      </p:sp>
      <p:sp>
        <p:nvSpPr>
          <p:cNvPr id="153" name="Google Shape;153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 dirty="0"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1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 rot="5400000">
            <a:off x="7285051" y="1828789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 rot="5400000">
            <a:off x="1697051" y="-812811"/>
            <a:ext cx="5851500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</a:t>
            </a:r>
            <a:endParaRPr dirty="0"/>
          </a:p>
        </p:txBody>
      </p:sp>
      <p:sp>
        <p:nvSpPr>
          <p:cNvPr id="159" name="Google Shape;159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8103-557B-4D4D-B75E-486DAE7A7F73}" type="datetimeFigureOut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2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240147" y="0"/>
            <a:ext cx="10167636" cy="93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0" y="6604576"/>
            <a:ext cx="2844800" cy="25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</a:t>
            </a:r>
            <a:endParaRPr lang="en-US"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8331200" y="6604577"/>
            <a:ext cx="3860800" cy="24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4165600" y="6604576"/>
            <a:ext cx="2844800" cy="25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4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3"/>
            <a:ext cx="12192000" cy="1060123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Shape 11" descr="JCSDA_trans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1241" y="-1"/>
            <a:ext cx="1632000" cy="1224000"/>
          </a:xfrm>
          <a:prstGeom prst="rect">
            <a:avLst/>
          </a:prstGeom>
          <a:noFill/>
          <a:ln>
            <a:noFill/>
          </a:ln>
          <a:effectLst>
            <a:outerShdw blurRad="50800" dist="203200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49956" y="-1"/>
            <a:ext cx="9618133" cy="105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26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0" y="1"/>
            <a:ext cx="12192000" cy="1059900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0" y="64840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JEDI Project</a:t>
            </a:r>
            <a:endParaRPr lang="en-US"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Y. Trémolet, JCSDA</a:t>
            </a:r>
            <a:endParaRPr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175536" y="0"/>
            <a:ext cx="103616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2" name="Picture 1" descr="jcsda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80" y="0"/>
            <a:ext cx="1525613" cy="15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57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hyperlink" Target="mailto:honeyage@ucar.ed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tcenterforsatellitedataassimilation-jedi-docs.readthedocs-hosted.com/en/latest/inside/jedi-components/ufo/newobsop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CSDA-internal/ufo/tree/develop/tools" TargetMode="External"/><Relationship Id="rId2" Type="http://schemas.openxmlformats.org/officeDocument/2006/relationships/hyperlink" Target="https://github.com/JCSDA-internal/ufo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github.com/JCSDA-internal/ufo/tree/develop/tools/new_obsop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62"/>
          <p:cNvSpPr/>
          <p:nvPr/>
        </p:nvSpPr>
        <p:spPr>
          <a:xfrm>
            <a:off x="4380773" y="1843092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62" descr="full_disk_ahi_true_color_20150819070000 (1).jpg"/>
          <p:cNvPicPr preferRelativeResize="0"/>
          <p:nvPr/>
        </p:nvPicPr>
        <p:blipFill rotWithShape="1">
          <a:blip r:embed="rId3">
            <a:alphaModFix/>
          </a:blip>
          <a:srcRect r="37417" b="24276"/>
          <a:stretch/>
        </p:blipFill>
        <p:spPr>
          <a:xfrm>
            <a:off x="7861905" y="1664851"/>
            <a:ext cx="4291997" cy="519314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62"/>
          <p:cNvSpPr txBox="1">
            <a:spLocks noGrp="1"/>
          </p:cNvSpPr>
          <p:nvPr>
            <p:ph type="ctrTitle"/>
          </p:nvPr>
        </p:nvSpPr>
        <p:spPr>
          <a:xfrm>
            <a:off x="228600" y="2491675"/>
            <a:ext cx="9204673" cy="2285100"/>
          </a:xfrm>
          <a:prstGeom prst="rect">
            <a:avLst/>
          </a:prstGeom>
          <a:gradFill>
            <a:gsLst>
              <a:gs pos="0">
                <a:schemeClr val="dk1"/>
              </a:gs>
              <a:gs pos="6000">
                <a:schemeClr val="dk1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50800" dir="2700000" algn="tl" rotWithShape="0">
              <a:srgbClr val="000000">
                <a:alpha val="8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buSzPts val="3600"/>
            </a:pPr>
            <a:r>
              <a:rPr lang="en-US" sz="3200" b="1" dirty="0"/>
              <a:t>Observation Operators and QC:</a:t>
            </a:r>
            <a:br>
              <a:rPr lang="en-US" sz="3200" b="1" dirty="0"/>
            </a:br>
            <a:r>
              <a:rPr lang="en-US" sz="3200" b="1" dirty="0"/>
              <a:t>Developer Focus and Implementation</a:t>
            </a:r>
            <a:br>
              <a:rPr lang="en-US" sz="1800" i="1" dirty="0"/>
            </a:br>
            <a:br>
              <a:rPr lang="en-US" sz="1800" i="1" dirty="0"/>
            </a:br>
            <a:br>
              <a:rPr lang="en-US" sz="1800" i="1" dirty="0"/>
            </a:br>
            <a:endParaRPr sz="1800" dirty="0"/>
          </a:p>
          <a:p>
            <a:pPr algn="l">
              <a:buSzPts val="3600"/>
            </a:pPr>
            <a:r>
              <a:rPr lang="en-US" sz="2000" dirty="0"/>
              <a:t>Ryan Honeyager</a:t>
            </a:r>
            <a:br>
              <a:rPr lang="en-US" sz="2000" dirty="0"/>
            </a:br>
            <a:endParaRPr sz="2000" i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917131-7E07-BA40-9AD1-13E3A05C278E}"/>
              </a:ext>
            </a:extLst>
          </p:cNvPr>
          <p:cNvGrpSpPr/>
          <p:nvPr/>
        </p:nvGrpSpPr>
        <p:grpSpPr>
          <a:xfrm>
            <a:off x="2635610" y="-69517"/>
            <a:ext cx="6919326" cy="2160367"/>
            <a:chOff x="4130080" y="-69517"/>
            <a:chExt cx="6919326" cy="2160367"/>
          </a:xfrm>
        </p:grpSpPr>
        <p:sp>
          <p:nvSpPr>
            <p:cNvPr id="363" name="Google Shape;363;p62"/>
            <p:cNvSpPr/>
            <p:nvPr/>
          </p:nvSpPr>
          <p:spPr>
            <a:xfrm>
              <a:off x="4150413" y="492897"/>
              <a:ext cx="900201" cy="915633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5" name="Google Shape;365;p6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30080" y="-69517"/>
              <a:ext cx="6919326" cy="2160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6" name="Google Shape;366;p62"/>
          <p:cNvSpPr txBox="1"/>
          <p:nvPr/>
        </p:nvSpPr>
        <p:spPr>
          <a:xfrm>
            <a:off x="228600" y="6581099"/>
            <a:ext cx="5125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June 22, 2021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B2D9BF-3425-6645-9777-7404C823420F}"/>
              </a:ext>
            </a:extLst>
          </p:cNvPr>
          <p:cNvSpPr/>
          <p:nvPr/>
        </p:nvSpPr>
        <p:spPr>
          <a:xfrm>
            <a:off x="228600" y="4776775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  <a:hlinkClick r:id="rId5"/>
              </a:rPr>
              <a:t>honeyage@ucar.edu</a:t>
            </a:r>
            <a:endParaRPr kumimoji="0" lang="en-US" sz="16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58D29-7131-4F47-A2C4-73BE9EFDF575}"/>
              </a:ext>
            </a:extLst>
          </p:cNvPr>
          <p:cNvSpPr txBox="1"/>
          <p:nvPr/>
        </p:nvSpPr>
        <p:spPr>
          <a:xfrm>
            <a:off x="-778476" y="61413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6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0734" y="1155318"/>
            <a:ext cx="10629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Factories build objects, they are used when the type of the object to create is known only at run time and return pointers.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6319" y="2086690"/>
            <a:ext cx="9665503" cy="41148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 noProof="1">
                <a:solidFill>
                  <a:srgbClr val="400BD9"/>
                </a:solidFill>
                <a:latin typeface="Source Code Pro"/>
                <a:cs typeface="Source Code Pro"/>
                <a:sym typeface="Arial"/>
              </a:rPr>
              <a:t>// Vector of pointers to hold filters</a:t>
            </a:r>
            <a:endParaRPr lang="en-US" sz="1867" kern="0" noProof="1">
              <a:solidFill>
                <a:srgbClr val="000000"/>
              </a:solidFill>
              <a:latin typeface="Source Code Pro"/>
              <a:cs typeface="Source Code Pro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std::vector&lt; std::shared_ptr&lt; ObsFilterBase&lt;MODEL&gt; &gt; &gt; filters_;</a:t>
            </a:r>
          </a:p>
          <a:p>
            <a:pPr defTabSz="1219170">
              <a:buClr>
                <a:srgbClr val="000000"/>
              </a:buClr>
            </a:pPr>
            <a:endParaRPr lang="en-US" sz="1867" kern="0" noProof="1">
              <a:solidFill>
                <a:srgbClr val="000000"/>
              </a:solidFill>
              <a:latin typeface="Source Code Pro"/>
              <a:cs typeface="Source Code Pro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867" kern="0" noProof="1">
                <a:solidFill>
                  <a:srgbClr val="400BD9"/>
                </a:solidFill>
                <a:latin typeface="Source Code Pro"/>
                <a:cs typeface="Source Code Pro"/>
                <a:sym typeface="Arial"/>
              </a:rPr>
              <a:t>// Get filters from the YAML configuration</a:t>
            </a:r>
            <a:endParaRPr lang="en-US" sz="1867" kern="0" noProof="1">
              <a:solidFill>
                <a:srgbClr val="000000"/>
              </a:solidFill>
              <a:latin typeface="Source Code Pro"/>
              <a:cs typeface="Source Code Pro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std::vector&lt;eckit::LocalConfiguration&gt; confs;</a:t>
            </a:r>
          </a:p>
          <a:p>
            <a:pPr defTabSz="1219170">
              <a:buClr>
                <a:srgbClr val="000000"/>
              </a:buClr>
            </a:pPr>
            <a:r>
              <a:rPr lang="en-US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conf.get(</a:t>
            </a:r>
            <a:r>
              <a:rPr lang="en-US" sz="1867" kern="0" noProof="1">
                <a:solidFill>
                  <a:srgbClr val="B42419"/>
                </a:solidFill>
                <a:latin typeface="Source Code Pro"/>
                <a:cs typeface="Source Code Pro"/>
                <a:sym typeface="Arial"/>
              </a:rPr>
              <a:t>"ObsFilters"</a:t>
            </a:r>
            <a:r>
              <a:rPr lang="en-US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, confs);</a:t>
            </a:r>
          </a:p>
          <a:p>
            <a:pPr defTabSz="1219170">
              <a:buClr>
                <a:srgbClr val="000000"/>
              </a:buClr>
            </a:pPr>
            <a:endParaRPr lang="en-US" sz="1867" kern="0" noProof="1">
              <a:solidFill>
                <a:srgbClr val="000000"/>
              </a:solidFill>
              <a:latin typeface="Source Code Pro"/>
              <a:cs typeface="Source Code Pro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867" kern="0" noProof="1">
                <a:solidFill>
                  <a:srgbClr val="400BD9"/>
                </a:solidFill>
                <a:latin typeface="Source Code Pro"/>
                <a:cs typeface="Source Code Pro"/>
                <a:sym typeface="Arial"/>
              </a:rPr>
              <a:t>// Create the filters</a:t>
            </a:r>
            <a:endParaRPr lang="en-US" sz="1867" kern="0" noProof="1">
              <a:solidFill>
                <a:srgbClr val="000000"/>
              </a:solidFill>
              <a:latin typeface="Source Code Pro"/>
              <a:cs typeface="Source Code Pro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mr-IN" sz="1867" kern="0" noProof="1">
                <a:solidFill>
                  <a:srgbClr val="C1651C"/>
                </a:solidFill>
                <a:latin typeface="Source Code Pro"/>
                <a:cs typeface="Source Code Pro"/>
                <a:sym typeface="Arial"/>
              </a:rPr>
              <a:t>for</a:t>
            </a:r>
            <a:r>
              <a:rPr lang="mr-IN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 (std::</a:t>
            </a:r>
            <a:r>
              <a:rPr lang="mr-IN" sz="1867" kern="0" noProof="1">
                <a:solidFill>
                  <a:srgbClr val="2FB41D"/>
                </a:solidFill>
                <a:latin typeface="Source Code Pro"/>
                <a:cs typeface="Source Code Pro"/>
                <a:sym typeface="Arial"/>
              </a:rPr>
              <a:t>size_t</a:t>
            </a:r>
            <a:r>
              <a:rPr lang="mr-IN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 jj = </a:t>
            </a:r>
            <a:r>
              <a:rPr lang="mr-IN" sz="1867" kern="0" noProof="1">
                <a:solidFill>
                  <a:srgbClr val="B42419"/>
                </a:solidFill>
                <a:latin typeface="Source Code Pro"/>
                <a:cs typeface="Source Code Pro"/>
                <a:sym typeface="Arial"/>
              </a:rPr>
              <a:t>0</a:t>
            </a:r>
            <a:r>
              <a:rPr lang="mr-IN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; jj &lt; confs.size(); ++jj) {</a:t>
            </a:r>
          </a:p>
          <a:p>
            <a:pPr defTabSz="1219170">
              <a:buClr>
                <a:srgbClr val="000000"/>
              </a:buClr>
            </a:pPr>
            <a:r>
              <a:rPr lang="en-US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  std::shared_ptr&lt; ObsFilterBase&lt;MODEL&gt; &gt; filtr(</a:t>
            </a:r>
          </a:p>
          <a:p>
            <a:pPr defTabSz="1219170">
              <a:buClr>
                <a:srgbClr val="000000"/>
              </a:buClr>
            </a:pPr>
            <a:r>
              <a:rPr lang="en-US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    FilterFactory&lt;MODEL&gt;::create(os, confs[jj], qcflags, obserr)</a:t>
            </a:r>
          </a:p>
          <a:p>
            <a:pPr defTabSz="1219170">
              <a:buClr>
                <a:srgbClr val="000000"/>
              </a:buClr>
            </a:pPr>
            <a:r>
              <a:rPr lang="en-US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  );</a:t>
            </a:r>
          </a:p>
          <a:p>
            <a:pPr defTabSz="1219170">
              <a:buClr>
                <a:srgbClr val="000000"/>
              </a:buClr>
            </a:pPr>
            <a:r>
              <a:rPr lang="en-US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  filters_.push_back(filtr);</a:t>
            </a:r>
          </a:p>
          <a:p>
            <a:pPr defTabSz="1219170">
              <a:buClr>
                <a:srgbClr val="000000"/>
              </a:buClr>
            </a:pPr>
            <a:r>
              <a:rPr lang="en-GB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}</a:t>
            </a:r>
            <a:endParaRPr lang="mr-IN" sz="1867" kern="0" noProof="1">
              <a:solidFill>
                <a:srgbClr val="000000"/>
              </a:solidFill>
              <a:latin typeface="Source Code Pro"/>
              <a:cs typeface="Source Code Pr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884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0D03-1318-714A-996A-13C36271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dirty="0"/>
              <a:t>ObsOperator factory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04339-A9B1-0944-9937-8C376B59E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67" dirty="0"/>
              <a:t>ObsOperators are created at runtime using a factory class. </a:t>
            </a:r>
          </a:p>
          <a:p>
            <a:r>
              <a:rPr lang="en-US" sz="2667" dirty="0"/>
              <a:t>Which ObsOperators are created and used is determined by </a:t>
            </a:r>
            <a:r>
              <a:rPr lang="en-US" sz="2667" dirty="0" err="1"/>
              <a:t>yaml</a:t>
            </a:r>
            <a:r>
              <a:rPr lang="en-US" sz="2667" dirty="0"/>
              <a:t> file:</a:t>
            </a:r>
          </a:p>
          <a:p>
            <a:endParaRPr lang="en-US" sz="2667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198F2C-8806-3141-9F32-67695875B3D5}"/>
              </a:ext>
            </a:extLst>
          </p:cNvPr>
          <p:cNvSpPr txBox="1">
            <a:spLocks/>
          </p:cNvSpPr>
          <p:nvPr/>
        </p:nvSpPr>
        <p:spPr>
          <a:xfrm>
            <a:off x="746897" y="2704071"/>
            <a:ext cx="10972800" cy="290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 err="1">
                <a:solidFill>
                  <a:srgbClr val="000000"/>
                </a:solidFill>
                <a:latin typeface="Courier" pitchFamily="2" charset="0"/>
              </a:rPr>
              <a:t>ObsTypes</a:t>
            </a: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: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- </a:t>
            </a:r>
            <a:r>
              <a:rPr lang="en-US" sz="2133" kern="0" dirty="0" err="1">
                <a:solidFill>
                  <a:srgbClr val="000000"/>
                </a:solidFill>
                <a:latin typeface="Courier" pitchFamily="2" charset="0"/>
              </a:rPr>
              <a:t>ObsSpace</a:t>
            </a: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: ...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  ObsOperator: 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    name: CRTM</a:t>
            </a:r>
            <a:r>
              <a:rPr lang="en-US" sz="2133" kern="0" dirty="0">
                <a:solidFill>
                  <a:srgbClr val="0070C0"/>
                </a:solidFill>
                <a:latin typeface="Courier" pitchFamily="2" charset="0"/>
              </a:rPr>
              <a:t>        # name in ObsOperator factory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    ...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- </a:t>
            </a:r>
            <a:r>
              <a:rPr lang="en-US" sz="2133" kern="0" dirty="0" err="1">
                <a:solidFill>
                  <a:srgbClr val="000000"/>
                </a:solidFill>
                <a:latin typeface="Courier" pitchFamily="2" charset="0"/>
              </a:rPr>
              <a:t>ObsSpace</a:t>
            </a: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: ...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  ObsOperator: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    name: Radiosonde  </a:t>
            </a:r>
            <a:r>
              <a:rPr lang="en-US" sz="2133" kern="0" dirty="0">
                <a:solidFill>
                  <a:srgbClr val="0070C0"/>
                </a:solidFill>
                <a:latin typeface="Courier" pitchFamily="2" charset="0"/>
              </a:rPr>
              <a:t># name in ObsOperator factory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endParaRPr lang="en-US" sz="2133" kern="0" dirty="0">
              <a:solidFill>
                <a:srgbClr val="000000"/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5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0D03-1318-714A-996A-13C36271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dirty="0"/>
              <a:t>ObsOperator factory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04339-A9B1-0944-9937-8C376B59E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2"/>
            <a:ext cx="11219935" cy="4526100"/>
          </a:xfrm>
        </p:spPr>
        <p:txBody>
          <a:bodyPr/>
          <a:lstStyle/>
          <a:p>
            <a:endParaRPr lang="en-US" sz="2667" dirty="0"/>
          </a:p>
          <a:p>
            <a:endParaRPr lang="en-US" sz="2667" dirty="0"/>
          </a:p>
          <a:p>
            <a:endParaRPr lang="en-US" sz="2667" dirty="0"/>
          </a:p>
          <a:p>
            <a:endParaRPr lang="en-US" sz="2667" dirty="0"/>
          </a:p>
          <a:p>
            <a:pPr marL="33866" indent="0">
              <a:buNone/>
            </a:pPr>
            <a:endParaRPr lang="en-US" sz="2667" dirty="0"/>
          </a:p>
          <a:p>
            <a:pPr marL="33866" indent="0">
              <a:buNone/>
            </a:pPr>
            <a:r>
              <a:rPr lang="en-US" sz="2667" dirty="0"/>
              <a:t>Names in ObsOperator factory are defined at the beginning of </a:t>
            </a:r>
            <a:r>
              <a:rPr lang="en-US" sz="2667" dirty="0" err="1"/>
              <a:t>Obs</a:t>
            </a:r>
            <a:r>
              <a:rPr lang="en-US" sz="2667" dirty="0"/>
              <a:t>&lt;Operator&gt;.cc file, for example in </a:t>
            </a:r>
            <a:r>
              <a:rPr lang="en-US" sz="2667" dirty="0" err="1"/>
              <a:t>ufo</a:t>
            </a:r>
            <a:r>
              <a:rPr lang="en-US" sz="2667" dirty="0"/>
              <a:t>/</a:t>
            </a:r>
            <a:r>
              <a:rPr lang="en-US" sz="2667" dirty="0" err="1"/>
              <a:t>src</a:t>
            </a:r>
            <a:r>
              <a:rPr lang="en-US" sz="2667" dirty="0"/>
              <a:t>/</a:t>
            </a:r>
            <a:r>
              <a:rPr lang="en-US" sz="2667" dirty="0" err="1"/>
              <a:t>ufo</a:t>
            </a:r>
            <a:r>
              <a:rPr lang="en-US" sz="2667" dirty="0"/>
              <a:t>/</a:t>
            </a:r>
            <a:r>
              <a:rPr lang="en-US" sz="2667" dirty="0" err="1"/>
              <a:t>crtm</a:t>
            </a:r>
            <a:r>
              <a:rPr lang="en-US" sz="2667" dirty="0"/>
              <a:t>/</a:t>
            </a:r>
            <a:r>
              <a:rPr lang="en-US" sz="2667" dirty="0" err="1"/>
              <a:t>ObsRadianceCRTM.cc</a:t>
            </a:r>
            <a:r>
              <a:rPr lang="en-US" sz="2667" dirty="0"/>
              <a:t>:</a:t>
            </a:r>
          </a:p>
          <a:p>
            <a:pPr marL="33866" indent="0">
              <a:buNone/>
            </a:pPr>
            <a:r>
              <a:rPr lang="en-US" sz="2400" dirty="0">
                <a:solidFill>
                  <a:srgbClr val="00B050"/>
                </a:solidFill>
                <a:latin typeface="Courier" pitchFamily="2" charset="0"/>
              </a:rPr>
              <a:t>static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" pitchFamily="2" charset="0"/>
              </a:rPr>
              <a:t>ObsOperatorMaker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&lt;</a:t>
            </a:r>
            <a:r>
              <a:rPr lang="en-US" sz="2400" dirty="0" err="1">
                <a:solidFill>
                  <a:schemeClr val="tx1"/>
                </a:solidFill>
                <a:latin typeface="Courier" pitchFamily="2" charset="0"/>
              </a:rPr>
              <a:t>ObsRadianceCRTM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&gt; </a:t>
            </a:r>
            <a:r>
              <a:rPr lang="en-US" sz="2400" dirty="0" err="1">
                <a:solidFill>
                  <a:schemeClr val="tx1"/>
                </a:solidFill>
                <a:latin typeface="Courier" pitchFamily="2" charset="0"/>
              </a:rPr>
              <a:t>makerCRTM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_(</a:t>
            </a:r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"CRTM"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);</a:t>
            </a:r>
            <a:endParaRPr lang="en-US" sz="2400" dirty="0"/>
          </a:p>
          <a:p>
            <a:pPr marL="33866" indent="0">
              <a:buNone/>
            </a:pPr>
            <a:endParaRPr lang="en-US" sz="2667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198F2C-8806-3141-9F32-67695875B3D5}"/>
              </a:ext>
            </a:extLst>
          </p:cNvPr>
          <p:cNvSpPr txBox="1">
            <a:spLocks/>
          </p:cNvSpPr>
          <p:nvPr/>
        </p:nvSpPr>
        <p:spPr>
          <a:xfrm>
            <a:off x="609600" y="1600202"/>
            <a:ext cx="10972800" cy="290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 err="1">
                <a:solidFill>
                  <a:srgbClr val="000000"/>
                </a:solidFill>
                <a:latin typeface="Courier" pitchFamily="2" charset="0"/>
              </a:rPr>
              <a:t>ObsTypes</a:t>
            </a: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: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- </a:t>
            </a:r>
            <a:r>
              <a:rPr lang="en-US" sz="2133" kern="0" dirty="0" err="1">
                <a:solidFill>
                  <a:srgbClr val="000000"/>
                </a:solidFill>
                <a:latin typeface="Courier" pitchFamily="2" charset="0"/>
              </a:rPr>
              <a:t>ObsSpace</a:t>
            </a: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: ...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  ObsOperator: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    name: CRTM</a:t>
            </a:r>
            <a:r>
              <a:rPr lang="en-US" sz="2133" kern="0" dirty="0">
                <a:solidFill>
                  <a:srgbClr val="0070C0"/>
                </a:solidFill>
                <a:latin typeface="Courier" pitchFamily="2" charset="0"/>
              </a:rPr>
              <a:t>        # name in ObsOperator factory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endParaRPr lang="en-US" sz="2133" kern="0" dirty="0">
              <a:solidFill>
                <a:srgbClr val="000000"/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9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416" y="1252153"/>
            <a:ext cx="11796584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class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ObsOperator : </a:t>
            </a:r>
            <a:r>
              <a:rPr lang="en-US" sz="1600" kern="0" dirty="0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public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util::Printable,</a:t>
            </a:r>
          </a:p>
          <a:p>
            <a:pPr defTabSz="1219170">
              <a:buClr>
                <a:srgbClr val="000000"/>
              </a:buClr>
            </a:pPr>
            <a:r>
              <a:rPr lang="mr-IN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                  </a:t>
            </a:r>
            <a:r>
              <a:rPr lang="mr-IN" sz="1600" kern="0" dirty="0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private</a:t>
            </a:r>
            <a:r>
              <a:rPr lang="mr-IN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boost::</a:t>
            </a:r>
            <a:r>
              <a:rPr lang="mr-IN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noncopyable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{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public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ObsOperator( ioda::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ObsSpace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&amp;, </a:t>
            </a:r>
            <a:r>
              <a:rPr lang="en-US" sz="1600" kern="0" dirty="0">
                <a:solidFill>
                  <a:srgbClr val="00B050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eckit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::Configuration &amp;);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~ObsOperator();</a:t>
            </a:r>
          </a:p>
          <a:p>
            <a:pPr defTabSz="1219170">
              <a:buClr>
                <a:srgbClr val="000000"/>
              </a:buClr>
            </a:pP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/// </a:t>
            </a:r>
            <a:r>
              <a:rPr lang="en-US" sz="1600" kern="0" dirty="0" err="1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Obs</a:t>
            </a:r>
            <a:r>
              <a:rPr lang="en-US" sz="1600" kern="0" dirty="0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 Operator</a:t>
            </a: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dirty="0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void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simulateObs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(</a:t>
            </a:r>
            <a:r>
              <a:rPr lang="en-US" sz="1600" kern="0" dirty="0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GeoVaLs &amp;,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ObsVector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&amp;, </a:t>
            </a:r>
            <a:r>
              <a:rPr lang="en-US" sz="1600" kern="0" dirty="0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ObsBias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&amp;,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ObsDiagnostics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&amp;) </a:t>
            </a:r>
            <a:r>
              <a:rPr lang="en-US" sz="1600" kern="0" dirty="0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</a:t>
            </a:r>
          </a:p>
          <a:p>
            <a:pPr defTabSz="1219170">
              <a:buClr>
                <a:srgbClr val="000000"/>
              </a:buClr>
            </a:pP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/// Operator input required by model</a:t>
            </a: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dirty="0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Variables &amp;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requiredVars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() </a:t>
            </a:r>
            <a:r>
              <a:rPr lang="en-US" sz="1600" kern="0" dirty="0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</a:t>
            </a:r>
          </a:p>
          <a:p>
            <a:pPr defTabSz="1219170">
              <a:buClr>
                <a:srgbClr val="000000"/>
              </a:buClr>
            </a:pP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/// Operator locations</a:t>
            </a: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std::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unique_ptr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&lt;Locations&gt; locations() </a:t>
            </a:r>
            <a:r>
              <a:rPr lang="en-US" sz="1600" kern="0" dirty="0">
                <a:solidFill>
                  <a:srgbClr val="00B050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 </a:t>
            </a:r>
          </a:p>
          <a:p>
            <a:pPr defTabSz="1219170">
              <a:buClr>
                <a:srgbClr val="000000"/>
              </a:buClr>
            </a:pPr>
            <a:endParaRPr lang="en-US" sz="1600" kern="0" dirty="0">
              <a:solidFill>
                <a:srgbClr val="0070C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private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dirty="0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void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print(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std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::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ostream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&amp;) </a:t>
            </a:r>
            <a:r>
              <a:rPr lang="en-US" sz="1600" kern="0" dirty="0" err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std::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unique_ptr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&lt;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ObsOperatorBase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&gt;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oper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_;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ioda::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ObsSpace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&amp;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odb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_;</a:t>
            </a:r>
            <a:endParaRPr lang="en-GB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mr-IN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};</a:t>
            </a: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8889A9-A00B-A44E-B9A5-1402F813F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ObsOperator interface</a:t>
            </a:r>
          </a:p>
        </p:txBody>
      </p:sp>
    </p:spTree>
    <p:extLst>
      <p:ext uri="{BB962C8B-B14F-4D97-AF65-F5344CB8AC3E}">
        <p14:creationId xmlns:p14="http://schemas.microsoft.com/office/powerpoint/2010/main" val="791910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0D03-1318-714A-996A-13C36271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dirty="0" err="1"/>
              <a:t>LinearObsOperators</a:t>
            </a:r>
            <a:r>
              <a:rPr lang="en-US" sz="4267" dirty="0"/>
              <a:t> and Factory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04339-A9B1-0944-9937-8C376B59E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67" dirty="0" err="1"/>
              <a:t>LinearObsOperators</a:t>
            </a:r>
            <a:r>
              <a:rPr lang="en-US" sz="2667" dirty="0"/>
              <a:t> are created at runtime using a factory class, like ObsOperators. </a:t>
            </a:r>
          </a:p>
          <a:p>
            <a:r>
              <a:rPr lang="en-US" sz="2667" dirty="0" err="1"/>
              <a:t>LinearObsOperators</a:t>
            </a:r>
            <a:r>
              <a:rPr lang="en-US" sz="2667" dirty="0"/>
              <a:t> are created with the same name as ObsOperators and use the same </a:t>
            </a:r>
            <a:r>
              <a:rPr lang="en-US" sz="2667" dirty="0" err="1"/>
              <a:t>yaml</a:t>
            </a:r>
            <a:r>
              <a:rPr lang="en-US" sz="2667" dirty="0"/>
              <a:t> section for initialization:</a:t>
            </a:r>
          </a:p>
          <a:p>
            <a:endParaRPr lang="en-US" sz="2667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2CD9FF-97E3-0047-B6A4-C6F95FB7D933}"/>
              </a:ext>
            </a:extLst>
          </p:cNvPr>
          <p:cNvSpPr txBox="1">
            <a:spLocks/>
          </p:cNvSpPr>
          <p:nvPr/>
        </p:nvSpPr>
        <p:spPr>
          <a:xfrm>
            <a:off x="746897" y="3429000"/>
            <a:ext cx="10972800" cy="290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 err="1">
                <a:solidFill>
                  <a:srgbClr val="000000"/>
                </a:solidFill>
                <a:latin typeface="Courier" pitchFamily="2" charset="0"/>
              </a:rPr>
              <a:t>ObsTypes</a:t>
            </a: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: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- </a:t>
            </a:r>
            <a:r>
              <a:rPr lang="en-US" sz="2133" kern="0" dirty="0" err="1">
                <a:solidFill>
                  <a:srgbClr val="000000"/>
                </a:solidFill>
                <a:latin typeface="Courier" pitchFamily="2" charset="0"/>
              </a:rPr>
              <a:t>ObsSpace</a:t>
            </a: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: ...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  ObsOperator: 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    name: CRTM</a:t>
            </a:r>
            <a:r>
              <a:rPr lang="en-US" sz="2133" kern="0" dirty="0">
                <a:solidFill>
                  <a:srgbClr val="0070C0"/>
                </a:solidFill>
                <a:latin typeface="Courier" pitchFamily="2" charset="0"/>
              </a:rPr>
              <a:t>        # name in ObsOperator and </a:t>
            </a:r>
            <a:r>
              <a:rPr lang="en-US" sz="2133" kern="0" dirty="0" err="1">
                <a:solidFill>
                  <a:srgbClr val="0070C0"/>
                </a:solidFill>
                <a:latin typeface="Courier" pitchFamily="2" charset="0"/>
              </a:rPr>
              <a:t>LinearObsOperator</a:t>
            </a:r>
            <a:r>
              <a:rPr lang="en-US" sz="2133" kern="0" dirty="0">
                <a:solidFill>
                  <a:srgbClr val="0070C0"/>
                </a:solidFill>
                <a:latin typeface="Courier" pitchFamily="2" charset="0"/>
              </a:rPr>
              <a:t> 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70C0"/>
                </a:solidFill>
                <a:latin typeface="Courier" pitchFamily="2" charset="0"/>
              </a:rPr>
              <a:t>                      # factories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    ...</a:t>
            </a:r>
          </a:p>
        </p:txBody>
      </p:sp>
    </p:spTree>
    <p:extLst>
      <p:ext uri="{BB962C8B-B14F-4D97-AF65-F5344CB8AC3E}">
        <p14:creationId xmlns:p14="http://schemas.microsoft.com/office/powerpoint/2010/main" val="164115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0087" y="1273227"/>
            <a:ext cx="11022227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class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LinearObsOperator : </a:t>
            </a:r>
            <a:r>
              <a:rPr lang="en-US" sz="1600" kern="0" noProof="1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public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util::Printable,</a:t>
            </a:r>
          </a:p>
          <a:p>
            <a:pPr defTabSz="1219170">
              <a:buClr>
                <a:srgbClr val="000000"/>
              </a:buClr>
            </a:pPr>
            <a:r>
              <a:rPr lang="mr-IN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                        </a:t>
            </a:r>
            <a:r>
              <a:rPr lang="mr-IN" sz="1600" kern="0" noProof="1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private</a:t>
            </a:r>
            <a:r>
              <a:rPr lang="mr-IN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boost::noncopyable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{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public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LinearObsOperator(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ObsSpace &amp;, </a:t>
            </a:r>
            <a:r>
              <a:rPr lang="en-US" sz="1600" kern="0" noProof="1">
                <a:solidFill>
                  <a:srgbClr val="00B050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eckit::Configuration &amp;);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~LinearObsOperator();</a:t>
            </a:r>
          </a:p>
          <a:p>
            <a:pPr defTabSz="1219170">
              <a:buClr>
                <a:srgbClr val="000000"/>
              </a:buClr>
            </a:pP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/// Obs Operators</a:t>
            </a: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void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setTrajectory(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GeoVaLs &amp;,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ObsBias &amp;);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void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simulateObsTL(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GeoVaLs &amp;, ObsVector &amp;,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ObsBiasIncrement &amp;)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void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simulateObsAD(GeoVaLs &amp;,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ObsVector &amp;, ObsBiasIncrement &amp;)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</a:t>
            </a:r>
          </a:p>
          <a:p>
            <a:pPr defTabSz="1219170">
              <a:buClr>
                <a:srgbClr val="000000"/>
              </a:buClr>
            </a:pP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/// Other</a:t>
            </a: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Variables &amp; requiredVars()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  </a:t>
            </a:r>
            <a:r>
              <a:rPr lang="en-US" sz="1600" kern="0" noProof="1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 Required input variables from LinearModel</a:t>
            </a: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noProof="1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private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void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print(std::ostream &amp;)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std::unique_ptr&lt;LinearObsOperatorBase&gt; oper_;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std::unique_ptr&lt;LinearObsBiasOperator&gt; biasoper_;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ioda::ObsSpace &amp; odb_;</a:t>
            </a:r>
          </a:p>
          <a:p>
            <a:pPr defTabSz="1219170">
              <a:buClr>
                <a:srgbClr val="000000"/>
              </a:buClr>
            </a:pPr>
            <a:r>
              <a:rPr lang="mr-IN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};</a:t>
            </a: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3B1EEB-765B-2848-9465-57710B90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267" dirty="0" err="1"/>
              <a:t>LinearObsOperator</a:t>
            </a:r>
            <a:r>
              <a:rPr lang="en-US" sz="4267" dirty="0"/>
              <a:t> interface</a:t>
            </a:r>
          </a:p>
        </p:txBody>
      </p:sp>
    </p:spTree>
    <p:extLst>
      <p:ext uri="{BB962C8B-B14F-4D97-AF65-F5344CB8AC3E}">
        <p14:creationId xmlns:p14="http://schemas.microsoft.com/office/powerpoint/2010/main" val="1379676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7522819-20D7-434D-8A6A-8B2A50CCF158}"/>
              </a:ext>
            </a:extLst>
          </p:cNvPr>
          <p:cNvSpPr txBox="1"/>
          <p:nvPr/>
        </p:nvSpPr>
        <p:spPr>
          <a:xfrm>
            <a:off x="280087" y="1273227"/>
            <a:ext cx="11022227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class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LinearObsOperator : </a:t>
            </a:r>
            <a:r>
              <a:rPr lang="en-US" sz="1600" kern="0" noProof="1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public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util::Printable,</a:t>
            </a:r>
          </a:p>
          <a:p>
            <a:pPr defTabSz="1219170">
              <a:buClr>
                <a:srgbClr val="000000"/>
              </a:buClr>
            </a:pPr>
            <a:r>
              <a:rPr lang="mr-IN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                        </a:t>
            </a:r>
            <a:r>
              <a:rPr lang="mr-IN" sz="1600" kern="0" noProof="1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private</a:t>
            </a:r>
            <a:r>
              <a:rPr lang="mr-IN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boost::noncopyable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{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public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LinearObsOperator(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ObsSpace &amp;, </a:t>
            </a:r>
            <a:r>
              <a:rPr lang="en-US" sz="1600" kern="0" noProof="1">
                <a:solidFill>
                  <a:srgbClr val="00B050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eckit::Configuration &amp;);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~LinearObsOperator();</a:t>
            </a:r>
          </a:p>
          <a:p>
            <a:pPr defTabSz="1219170">
              <a:buClr>
                <a:srgbClr val="000000"/>
              </a:buClr>
            </a:pP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/// Obs Operators</a:t>
            </a: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void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setTrajectory(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GeoVaLs &amp;,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ObsBias &amp;);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void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simulateObsTL(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GeoVaLs &amp;, ObsVector &amp;,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ObsBiasIncrement &amp;)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void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simulateObsAD(GeoVaLs &amp;,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ObsVector &amp;, ObsBiasIncrement &amp;)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</a:t>
            </a:r>
          </a:p>
          <a:p>
            <a:pPr defTabSz="1219170">
              <a:buClr>
                <a:srgbClr val="000000"/>
              </a:buClr>
            </a:pP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/// Other</a:t>
            </a: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Variables &amp; requiredVars()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  </a:t>
            </a:r>
            <a:r>
              <a:rPr lang="en-US" sz="1600" kern="0" noProof="1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 Required input variables from </a:t>
            </a:r>
            <a:r>
              <a:rPr lang="en-US" sz="1600" u="sng" kern="0" noProof="1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LinearModel</a:t>
            </a:r>
            <a:endParaRPr lang="en-US" sz="1600" u="sng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noProof="1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private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void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print(std::ostream &amp;)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std::unique_ptr&lt;LinearObsOperatorBase&gt; oper_;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std::unique_ptr&lt;LinearObsBiasOperator&gt; biasoper_;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ioda::ObsSpace &amp; odb_;</a:t>
            </a:r>
          </a:p>
          <a:p>
            <a:pPr defTabSz="1219170">
              <a:buClr>
                <a:srgbClr val="000000"/>
              </a:buClr>
            </a:pPr>
            <a:r>
              <a:rPr lang="mr-IN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};</a:t>
            </a: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3B1EEB-765B-2848-9465-57710B90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267" dirty="0" err="1"/>
              <a:t>LinearObsOperator</a:t>
            </a:r>
            <a:r>
              <a:rPr lang="en-US" sz="4267" dirty="0"/>
              <a:t> interface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2F0DCDA-5600-E645-A057-7EF948B45F43}"/>
              </a:ext>
            </a:extLst>
          </p:cNvPr>
          <p:cNvSpPr/>
          <p:nvPr/>
        </p:nvSpPr>
        <p:spPr>
          <a:xfrm>
            <a:off x="597323" y="3037536"/>
            <a:ext cx="10036809" cy="7395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D8DA97-6827-814D-BAE4-1F916CF77C77}"/>
              </a:ext>
            </a:extLst>
          </p:cNvPr>
          <p:cNvSpPr/>
          <p:nvPr/>
        </p:nvSpPr>
        <p:spPr>
          <a:xfrm>
            <a:off x="597322" y="4237880"/>
            <a:ext cx="10704991" cy="4143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87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CB90-68ED-904D-94E2-85EEF82A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67" dirty="0"/>
              <a:t>Other </a:t>
            </a:r>
            <a:r>
              <a:rPr lang="en-US" sz="4267" dirty="0" err="1"/>
              <a:t>LinearObsOperator</a:t>
            </a:r>
            <a:r>
              <a:rPr lang="en-US" sz="4267" dirty="0"/>
              <a:t>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FA4779-12AC-3149-857B-A59742DF0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67" dirty="0" err="1"/>
                  <a:t>LinearObsOperator</a:t>
                </a:r>
                <a:r>
                  <a:rPr lang="en-US" sz="2667" dirty="0"/>
                  <a:t>::</a:t>
                </a:r>
                <a:r>
                  <a:rPr lang="en-US" sz="2667" dirty="0" err="1"/>
                  <a:t>setTrajectory</a:t>
                </a:r>
                <a:r>
                  <a:rPr lang="en-US" sz="2667" dirty="0"/>
                  <a:t>: calculates the Jacobian </a:t>
                </a:r>
                <a14:m>
                  <m:oMath xmlns:m="http://schemas.openxmlformats.org/officeDocument/2006/math">
                    <m:r>
                      <a:rPr lang="en-US" sz="2667" b="1"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num>
                              <m:den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sz="2667" dirty="0"/>
              </a:p>
              <a:p>
                <a:pPr lvl="1"/>
                <a:r>
                  <a:rPr lang="en-US" sz="2667" dirty="0"/>
                  <a:t>Input: </a:t>
                </a:r>
                <a:r>
                  <a:rPr lang="en-US" sz="2667" dirty="0">
                    <a:solidFill>
                      <a:schemeClr val="accent6"/>
                    </a:solidFill>
                  </a:rPr>
                  <a:t>GeoVaLs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67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schemeClr val="accent6"/>
                    </a:solidFill>
                  </a:rPr>
                  <a:t> (variables specified in nonlinear </a:t>
                </a:r>
                <a:r>
                  <a:rPr lang="en-US" sz="2667" dirty="0" err="1">
                    <a:solidFill>
                      <a:schemeClr val="accent6"/>
                    </a:solidFill>
                  </a:rPr>
                  <a:t>obs</a:t>
                </a:r>
                <a:r>
                  <a:rPr lang="en-US" sz="2667" dirty="0">
                    <a:solidFill>
                      <a:schemeClr val="accent6"/>
                    </a:solidFill>
                  </a:rPr>
                  <a:t> operator)</a:t>
                </a:r>
              </a:p>
              <a:p>
                <a:r>
                  <a:rPr lang="en-US" sz="2667" dirty="0" err="1"/>
                  <a:t>LinearObsOperator</a:t>
                </a:r>
                <a:r>
                  <a:rPr lang="en-US" sz="2667" dirty="0"/>
                  <a:t>::</a:t>
                </a:r>
                <a:r>
                  <a:rPr lang="en-US" sz="2667" dirty="0" err="1"/>
                  <a:t>simulateObsTL</a:t>
                </a:r>
                <a:endParaRPr lang="en-US" sz="2667" dirty="0"/>
              </a:p>
              <a:p>
                <a:pPr lvl="1"/>
                <a:r>
                  <a:rPr lang="en-US" sz="2667" dirty="0"/>
                  <a:t>Input: </a:t>
                </a:r>
                <a:r>
                  <a:rPr lang="en-US" sz="2667" dirty="0">
                    <a:solidFill>
                      <a:srgbClr val="0070C0"/>
                    </a:solidFill>
                  </a:rPr>
                  <a:t>GeoVaLs 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2667" dirty="0">
                    <a:solidFill>
                      <a:srgbClr val="0070C0"/>
                    </a:solidFill>
                  </a:rPr>
                  <a:t> (variables specified in TL/AD)</a:t>
                </a:r>
              </a:p>
              <a:p>
                <a:pPr lvl="1"/>
                <a:r>
                  <a:rPr lang="en-US" sz="2667" dirty="0"/>
                  <a:t>Output: </a:t>
                </a:r>
                <a:r>
                  <a:rPr lang="en-US" sz="2667" dirty="0" err="1"/>
                  <a:t>ObsVector</a:t>
                </a:r>
                <a:r>
                  <a:rPr lang="en-US" sz="2667" dirty="0"/>
                  <a:t> </a:t>
                </a:r>
                <a14:m>
                  <m:oMath xmlns:m="http://schemas.openxmlformats.org/officeDocument/2006/math">
                    <m:r>
                      <a:rPr lang="en-US" sz="2667" b="1"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2667" i="1" dirty="0"/>
                  <a:t> </a:t>
                </a:r>
              </a:p>
              <a:p>
                <a:r>
                  <a:rPr lang="en-US" sz="2667" dirty="0" err="1"/>
                  <a:t>LinearObsOperator</a:t>
                </a:r>
                <a:r>
                  <a:rPr lang="en-US" sz="2667" dirty="0"/>
                  <a:t>::</a:t>
                </a:r>
                <a:r>
                  <a:rPr lang="en-US" sz="2667" dirty="0" err="1"/>
                  <a:t>simulateObsAD</a:t>
                </a:r>
                <a:endParaRPr lang="en-US" sz="2667" dirty="0"/>
              </a:p>
              <a:p>
                <a:pPr lvl="1"/>
                <a:r>
                  <a:rPr lang="en-US" sz="2667" dirty="0"/>
                  <a:t>Input: </a:t>
                </a:r>
                <a:r>
                  <a:rPr lang="en-US" sz="2667" dirty="0" err="1"/>
                  <a:t>ObsVector</a:t>
                </a:r>
                <a:r>
                  <a:rPr lang="en-US" sz="2667" dirty="0"/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endParaRPr lang="en-US" sz="2667" dirty="0"/>
              </a:p>
              <a:p>
                <a:pPr lvl="1"/>
                <a:r>
                  <a:rPr lang="en-US" sz="2667" dirty="0"/>
                  <a:t>Output: </a:t>
                </a:r>
                <a:r>
                  <a:rPr lang="en-US" sz="2667" dirty="0" err="1">
                    <a:solidFill>
                      <a:srgbClr val="0070C0"/>
                    </a:solidFill>
                  </a:rPr>
                  <a:t>GeoVals</a:t>
                </a:r>
                <a:r>
                  <a:rPr lang="en-US" sz="2667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en-US" sz="2667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2667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lang="en-US" sz="2667" dirty="0">
                    <a:solidFill>
                      <a:srgbClr val="0070C0"/>
                    </a:solidFill>
                  </a:rPr>
                  <a:t> (variables specified in TL/AD)</a:t>
                </a:r>
                <a:endParaRPr lang="en-US" sz="2667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FA4779-12AC-3149-857B-A59742DF0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3" t="-26119" r="-463" b="-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836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DBFB-F169-8146-93DD-EE61AB7A2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dirty="0" err="1"/>
              <a:t>LinearObsOperator</a:t>
            </a:r>
            <a:r>
              <a:rPr lang="en-US" sz="4267" dirty="0"/>
              <a:t>::variables()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BE22E-230B-5B46-A87C-298AF5F4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1921"/>
            <a:ext cx="10972800" cy="4526100"/>
          </a:xfrm>
        </p:spPr>
        <p:txBody>
          <a:bodyPr/>
          <a:lstStyle/>
          <a:p>
            <a:pPr marL="0" indent="0">
              <a:buNone/>
            </a:pPr>
            <a:r>
              <a:rPr lang="en-US" sz="2667" dirty="0"/>
              <a:t>Similar to ObsOperator, </a:t>
            </a:r>
            <a:r>
              <a:rPr lang="en-US" sz="2667" dirty="0" err="1"/>
              <a:t>LinearObsOperator</a:t>
            </a:r>
            <a:r>
              <a:rPr lang="en-US" sz="2667" dirty="0"/>
              <a:t> specifies list of variables that are requested from the model for computing TL and AD.</a:t>
            </a:r>
          </a:p>
          <a:p>
            <a:pPr marL="0" indent="0">
              <a:buNone/>
            </a:pPr>
            <a:r>
              <a:rPr lang="en-US" sz="2667" dirty="0"/>
              <a:t>Note: ObsOperator::variables can be different from </a:t>
            </a:r>
            <a:r>
              <a:rPr lang="en-US" sz="2667" dirty="0" err="1"/>
              <a:t>LinearObsOperator</a:t>
            </a:r>
            <a:r>
              <a:rPr lang="en-US" sz="2667" dirty="0"/>
              <a:t>::variables, for example:</a:t>
            </a:r>
          </a:p>
          <a:p>
            <a:pPr marL="491054" lvl="6" indent="-457189">
              <a:buFont typeface="Arial" panose="020B0604020202020204" pitchFamily="34" charset="0"/>
              <a:buChar char="•"/>
            </a:pPr>
            <a:r>
              <a:rPr lang="en-US" dirty="0"/>
              <a:t>Vertical interpolation ObsOperator:</a:t>
            </a:r>
          </a:p>
          <a:p>
            <a:pPr marL="1100639" lvl="7" indent="-457189">
              <a:buFont typeface="Arial" panose="020B0604020202020204" pitchFamily="34" charset="0"/>
              <a:buChar char="•"/>
            </a:pPr>
            <a:r>
              <a:rPr lang="en-US" dirty="0"/>
              <a:t>ObsOperator requests </a:t>
            </a:r>
            <a:r>
              <a:rPr lang="en-US" dirty="0" err="1"/>
              <a:t>air_temperature</a:t>
            </a:r>
            <a:r>
              <a:rPr lang="en-US" dirty="0"/>
              <a:t> and </a:t>
            </a:r>
            <a:r>
              <a:rPr lang="en-US" dirty="0" err="1"/>
              <a:t>air_pressure</a:t>
            </a:r>
            <a:r>
              <a:rPr lang="en-US" dirty="0"/>
              <a:t>,</a:t>
            </a:r>
          </a:p>
          <a:p>
            <a:pPr marL="1100639" lvl="7" indent="-457189">
              <a:buFont typeface="Arial" panose="020B0604020202020204" pitchFamily="34" charset="0"/>
              <a:buChar char="•"/>
            </a:pPr>
            <a:r>
              <a:rPr lang="en-US" dirty="0" err="1"/>
              <a:t>LinearObsOperator</a:t>
            </a:r>
            <a:r>
              <a:rPr lang="en-US" dirty="0"/>
              <a:t> only updates </a:t>
            </a:r>
            <a:r>
              <a:rPr lang="en-US" dirty="0" err="1"/>
              <a:t>air_temperature</a:t>
            </a:r>
            <a:r>
              <a:rPr lang="en-US" dirty="0"/>
              <a:t>.</a:t>
            </a:r>
          </a:p>
          <a:p>
            <a:pPr marL="491054" lvl="7" indent="-457189">
              <a:buFont typeface="Arial" panose="020B0604020202020204" pitchFamily="34" charset="0"/>
              <a:buChar char="•"/>
            </a:pPr>
            <a:r>
              <a:rPr lang="en-US" dirty="0"/>
              <a:t>CRTM: </a:t>
            </a:r>
          </a:p>
          <a:p>
            <a:pPr marL="1100639" lvl="8" indent="-457189">
              <a:buFont typeface="Arial" panose="020B0604020202020204" pitchFamily="34" charset="0"/>
              <a:buChar char="•"/>
            </a:pPr>
            <a:r>
              <a:rPr lang="en-US" dirty="0"/>
              <a:t>ObsOperator requests a lot of surface variables,</a:t>
            </a:r>
          </a:p>
          <a:p>
            <a:pPr marL="1100639" lvl="8" indent="-457189">
              <a:buFont typeface="Arial" panose="020B0604020202020204" pitchFamily="34" charset="0"/>
              <a:buChar char="•"/>
            </a:pPr>
            <a:r>
              <a:rPr lang="en-US" dirty="0" err="1"/>
              <a:t>LinearObsOperator</a:t>
            </a:r>
            <a:r>
              <a:rPr lang="en-US" dirty="0"/>
              <a:t> doesn’t update any of those</a:t>
            </a:r>
          </a:p>
        </p:txBody>
      </p:sp>
    </p:spTree>
    <p:extLst>
      <p:ext uri="{BB962C8B-B14F-4D97-AF65-F5344CB8AC3E}">
        <p14:creationId xmlns:p14="http://schemas.microsoft.com/office/powerpoint/2010/main" val="1179576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ADC7-B73F-EC40-9C31-50570C70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67" dirty="0"/>
              <a:t>Implementing a new observation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6A424-505D-524E-A09D-BD7D86001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67" dirty="0">
                <a:hlinkClick r:id="rId3"/>
              </a:rPr>
              <a:t>https://</a:t>
            </a:r>
            <a:r>
              <a:rPr lang="en-US" sz="2667" dirty="0">
                <a:hlinkClick r:id="rId3"/>
              </a:rPr>
              <a:t>jointcenterforsatellitedataassimilation-</a:t>
            </a:r>
            <a:r>
              <a:rPr lang="en-US" sz="2667" dirty="0">
                <a:hlinkClick r:id="rId3"/>
              </a:rPr>
              <a:t>jedi-docs.</a:t>
            </a:r>
            <a:r>
              <a:rPr lang="en-US" sz="2667" dirty="0">
                <a:hlinkClick r:id="rId3"/>
              </a:rPr>
              <a:t>readthedocs-hosted.com</a:t>
            </a:r>
            <a:r>
              <a:rPr lang="en-US" sz="2667" dirty="0">
                <a:hlinkClick r:id="rId3"/>
              </a:rPr>
              <a:t>/en/latest/inside/jedi-components/ufo/newobsop.html</a:t>
            </a:r>
            <a:endParaRPr lang="en-US" sz="2667" dirty="0"/>
          </a:p>
          <a:p>
            <a:pPr marL="0" indent="0">
              <a:buNone/>
            </a:pPr>
            <a:r>
              <a:rPr lang="en-US" sz="2667" dirty="0"/>
              <a:t>Check if the ObsOperator already exists. If it doesn’t, find or create an issue in </a:t>
            </a:r>
            <a:r>
              <a:rPr lang="en-US" sz="2667" dirty="0" err="1"/>
              <a:t>ufo</a:t>
            </a:r>
            <a:r>
              <a:rPr lang="en-US" sz="2667" dirty="0"/>
              <a:t> repository, and indicate that you’ll be working on this.</a:t>
            </a:r>
          </a:p>
          <a:p>
            <a:pPr marL="457189" indent="-457189"/>
            <a:r>
              <a:rPr lang="en-US" sz="2667" dirty="0"/>
              <a:t>Have observations files ready (</a:t>
            </a:r>
            <a:r>
              <a:rPr lang="en-US" sz="2667" dirty="0" err="1"/>
              <a:t>ioda</a:t>
            </a:r>
            <a:r>
              <a:rPr lang="en-US" sz="2667" dirty="0"/>
              <a:t>-converters)</a:t>
            </a:r>
          </a:p>
          <a:p>
            <a:pPr marL="457189" indent="-457189"/>
            <a:r>
              <a:rPr lang="en-US" sz="2667" dirty="0"/>
              <a:t>Generate C++/Fortran classes for your </a:t>
            </a:r>
            <a:r>
              <a:rPr lang="en-US" sz="2667" dirty="0" err="1"/>
              <a:t>ObsOperator</a:t>
            </a:r>
            <a:r>
              <a:rPr lang="en-US" sz="2667" dirty="0"/>
              <a:t> (</a:t>
            </a:r>
            <a:r>
              <a:rPr lang="en-US" sz="2667" dirty="0" err="1"/>
              <a:t>ufo</a:t>
            </a:r>
            <a:r>
              <a:rPr lang="en-US" sz="2667" dirty="0"/>
              <a:t> tool)</a:t>
            </a:r>
          </a:p>
          <a:p>
            <a:pPr marL="457189" indent="-457189"/>
            <a:r>
              <a:rPr lang="en-US" sz="2667" dirty="0"/>
              <a:t>Add tests for your (empty) </a:t>
            </a:r>
            <a:r>
              <a:rPr lang="en-US" sz="2667" dirty="0" err="1"/>
              <a:t>ObsOperator</a:t>
            </a:r>
            <a:r>
              <a:rPr lang="en-US" sz="2667" dirty="0"/>
              <a:t>; build.</a:t>
            </a:r>
          </a:p>
          <a:p>
            <a:pPr marL="457189" indent="-457189"/>
            <a:r>
              <a:rPr lang="en-US" sz="2667" dirty="0"/>
              <a:t>Add substance to your </a:t>
            </a:r>
            <a:r>
              <a:rPr lang="en-US" sz="2667" dirty="0" err="1"/>
              <a:t>ObsOperator</a:t>
            </a:r>
            <a:endParaRPr lang="en-US" sz="2667" dirty="0"/>
          </a:p>
          <a:p>
            <a:pPr marL="457189" indent="-457189"/>
            <a:r>
              <a:rPr lang="en-US" sz="2667" dirty="0"/>
              <a:t>Test, and when ready, issue a pull request</a:t>
            </a:r>
          </a:p>
        </p:txBody>
      </p:sp>
    </p:spTree>
    <p:extLst>
      <p:ext uri="{BB962C8B-B14F-4D97-AF65-F5344CB8AC3E}">
        <p14:creationId xmlns:p14="http://schemas.microsoft.com/office/powerpoint/2010/main" val="37890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1D3D724-4170-A44C-82EA-E4FEB2104DAA}"/>
              </a:ext>
            </a:extLst>
          </p:cNvPr>
          <p:cNvSpPr/>
          <p:nvPr/>
        </p:nvSpPr>
        <p:spPr>
          <a:xfrm>
            <a:off x="5706948" y="4162909"/>
            <a:ext cx="4195651" cy="1317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83FE87-7A7F-6648-A9D1-63BF3F20C827}"/>
              </a:ext>
            </a:extLst>
          </p:cNvPr>
          <p:cNvSpPr/>
          <p:nvPr/>
        </p:nvSpPr>
        <p:spPr>
          <a:xfrm>
            <a:off x="1921011" y="1275624"/>
            <a:ext cx="7979520" cy="2606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C1DD7B-B173-F84F-8BA2-45150950D72C}"/>
              </a:ext>
            </a:extLst>
          </p:cNvPr>
          <p:cNvSpPr/>
          <p:nvPr/>
        </p:nvSpPr>
        <p:spPr>
          <a:xfrm>
            <a:off x="2520858" y="1704149"/>
            <a:ext cx="1313604" cy="5619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Forecast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D10E41C-6B71-6C43-B276-7A18523375BC}"/>
              </a:ext>
            </a:extLst>
          </p:cNvPr>
          <p:cNvSpPr/>
          <p:nvPr/>
        </p:nvSpPr>
        <p:spPr>
          <a:xfrm>
            <a:off x="4278629" y="1704149"/>
            <a:ext cx="1078089" cy="5619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4D-Var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0EDD38A-2E62-924A-8B12-B92E4CE87793}"/>
              </a:ext>
            </a:extLst>
          </p:cNvPr>
          <p:cNvSpPr/>
          <p:nvPr/>
        </p:nvSpPr>
        <p:spPr>
          <a:xfrm>
            <a:off x="3152347" y="3014801"/>
            <a:ext cx="964117" cy="56191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Model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11B3000-D2EF-FB42-8FD9-75F4342F948C}"/>
              </a:ext>
            </a:extLst>
          </p:cNvPr>
          <p:cNvSpPr/>
          <p:nvPr/>
        </p:nvSpPr>
        <p:spPr>
          <a:xfrm>
            <a:off x="4324125" y="3014801"/>
            <a:ext cx="1267535" cy="56191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Covariance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9D29D0D-34DD-6E46-B4B0-231C475624E3}"/>
              </a:ext>
            </a:extLst>
          </p:cNvPr>
          <p:cNvSpPr/>
          <p:nvPr/>
        </p:nvSpPr>
        <p:spPr>
          <a:xfrm>
            <a:off x="6560733" y="3014801"/>
            <a:ext cx="1595535" cy="56191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Obs. Operator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3D99764-6CFF-A849-9F7D-C00B95912F34}"/>
              </a:ext>
            </a:extLst>
          </p:cNvPr>
          <p:cNvSpPr/>
          <p:nvPr/>
        </p:nvSpPr>
        <p:spPr>
          <a:xfrm>
            <a:off x="8363929" y="1713135"/>
            <a:ext cx="1030396" cy="5619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solidFill>
                  <a:srgbClr val="000000"/>
                </a:solidFill>
              </a:rPr>
              <a:t>…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CD0F84-A163-554D-99FD-CA295E68ED67}"/>
              </a:ext>
            </a:extLst>
          </p:cNvPr>
          <p:cNvSpPr/>
          <p:nvPr/>
        </p:nvSpPr>
        <p:spPr>
          <a:xfrm>
            <a:off x="3196152" y="5779489"/>
            <a:ext cx="883395" cy="561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FV3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D8D213C-FCBB-9F48-886E-1FD8ED848F1A}"/>
              </a:ext>
            </a:extLst>
          </p:cNvPr>
          <p:cNvSpPr/>
          <p:nvPr/>
        </p:nvSpPr>
        <p:spPr>
          <a:xfrm>
            <a:off x="1921013" y="5779489"/>
            <a:ext cx="1106855" cy="561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MOM6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4DB1B4-D7B3-C446-97E2-754EFD061ADA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3634406" y="2266059"/>
            <a:ext cx="1183268" cy="7487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2616DB-FC62-DA4B-8F09-F32C5B1681BD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2560763" y="2266059"/>
            <a:ext cx="2256911" cy="7487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07218D-6002-5247-B4B4-FC0E68E31E4C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4817672" y="2266059"/>
            <a:ext cx="140219" cy="7487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8604DE-8DBE-D341-8AEB-B1A6072B45F7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4817672" y="2266059"/>
            <a:ext cx="2540827" cy="7487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4362C4B-1CC4-0843-BD26-1D9CCD810F82}"/>
              </a:ext>
            </a:extLst>
          </p:cNvPr>
          <p:cNvSpPr txBox="1"/>
          <p:nvPr/>
        </p:nvSpPr>
        <p:spPr>
          <a:xfrm>
            <a:off x="4302485" y="2458469"/>
            <a:ext cx="77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1CCEF97-191F-AE43-A8B5-231099C89250}"/>
              </a:ext>
            </a:extLst>
          </p:cNvPr>
          <p:cNvCxnSpPr>
            <a:cxnSpLocks/>
            <a:stCxn id="13" idx="0"/>
            <a:endCxn id="8" idx="2"/>
          </p:cNvCxnSpPr>
          <p:nvPr/>
        </p:nvCxnSpPr>
        <p:spPr>
          <a:xfrm flipH="1" flipV="1">
            <a:off x="2560763" y="3576711"/>
            <a:ext cx="1077087" cy="220277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46925EB-DD0C-FB4C-9B71-A6844FE549A2}"/>
              </a:ext>
            </a:extLst>
          </p:cNvPr>
          <p:cNvCxnSpPr>
            <a:cxnSpLocks/>
            <a:stCxn id="13" idx="0"/>
            <a:endCxn id="9" idx="2"/>
          </p:cNvCxnSpPr>
          <p:nvPr/>
        </p:nvCxnSpPr>
        <p:spPr>
          <a:xfrm flipH="1" flipV="1">
            <a:off x="3634406" y="3576711"/>
            <a:ext cx="3444" cy="220277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E3797D-BACF-2444-94BC-FB53D2C08623}"/>
              </a:ext>
            </a:extLst>
          </p:cNvPr>
          <p:cNvCxnSpPr>
            <a:cxnSpLocks/>
            <a:stCxn id="56" idx="0"/>
            <a:endCxn id="10" idx="2"/>
          </p:cNvCxnSpPr>
          <p:nvPr/>
        </p:nvCxnSpPr>
        <p:spPr>
          <a:xfrm flipH="1" flipV="1">
            <a:off x="4957891" y="3576712"/>
            <a:ext cx="1525019" cy="108267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051632-7663-EF4F-BA1D-70378DF98B08}"/>
              </a:ext>
            </a:extLst>
          </p:cNvPr>
          <p:cNvCxnSpPr>
            <a:cxnSpLocks/>
            <a:stCxn id="38" idx="0"/>
            <a:endCxn id="11" idx="2"/>
          </p:cNvCxnSpPr>
          <p:nvPr/>
        </p:nvCxnSpPr>
        <p:spPr>
          <a:xfrm flipH="1" flipV="1">
            <a:off x="7358499" y="3576710"/>
            <a:ext cx="670388" cy="108792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3D1A6BB-63BC-7843-91D0-BD0F5A6ADA28}"/>
              </a:ext>
            </a:extLst>
          </p:cNvPr>
          <p:cNvSpPr txBox="1"/>
          <p:nvPr/>
        </p:nvSpPr>
        <p:spPr>
          <a:xfrm>
            <a:off x="3228153" y="4530777"/>
            <a:ext cx="1530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Implements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8A00EC1-D1B6-DA43-9E44-43397F0A3EE9}"/>
              </a:ext>
            </a:extLst>
          </p:cNvPr>
          <p:cNvSpPr/>
          <p:nvPr/>
        </p:nvSpPr>
        <p:spPr>
          <a:xfrm>
            <a:off x="6927248" y="1713135"/>
            <a:ext cx="992515" cy="5619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000000"/>
                </a:solidFill>
              </a:rPr>
              <a:t>EnKF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E7CFBF-EFEB-E040-842C-58DC53C988A2}"/>
              </a:ext>
            </a:extLst>
          </p:cNvPr>
          <p:cNvSpPr txBox="1"/>
          <p:nvPr/>
        </p:nvSpPr>
        <p:spPr>
          <a:xfrm>
            <a:off x="3880835" y="1275624"/>
            <a:ext cx="405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Abstract Layer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AA9A4E3-AB6A-8B48-AF8C-21C6A4043610}"/>
              </a:ext>
            </a:extLst>
          </p:cNvPr>
          <p:cNvSpPr/>
          <p:nvPr/>
        </p:nvSpPr>
        <p:spPr>
          <a:xfrm>
            <a:off x="8363928" y="3023786"/>
            <a:ext cx="1281323" cy="56191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Obs. Space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18EFB1-AB51-8F44-A97C-58B966C66F96}"/>
              </a:ext>
            </a:extLst>
          </p:cNvPr>
          <p:cNvCxnSpPr>
            <a:cxnSpLocks/>
            <a:stCxn id="7" idx="2"/>
            <a:endCxn id="41" idx="0"/>
          </p:cNvCxnSpPr>
          <p:nvPr/>
        </p:nvCxnSpPr>
        <p:spPr>
          <a:xfrm>
            <a:off x="4817674" y="2266061"/>
            <a:ext cx="4186917" cy="7577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9932F75-D53B-2545-8B79-13404CB7FE7D}"/>
              </a:ext>
            </a:extLst>
          </p:cNvPr>
          <p:cNvCxnSpPr>
            <a:cxnSpLocks/>
            <a:stCxn id="39" idx="0"/>
            <a:endCxn id="41" idx="2"/>
          </p:cNvCxnSpPr>
          <p:nvPr/>
        </p:nvCxnSpPr>
        <p:spPr>
          <a:xfrm flipH="1" flipV="1">
            <a:off x="9004589" y="3585696"/>
            <a:ext cx="234611" cy="107893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B096A4C1-6C05-0946-911A-85A55BEC2B02}"/>
              </a:ext>
            </a:extLst>
          </p:cNvPr>
          <p:cNvSpPr/>
          <p:nvPr/>
        </p:nvSpPr>
        <p:spPr>
          <a:xfrm>
            <a:off x="4247831" y="5779489"/>
            <a:ext cx="1182071" cy="561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NEPTUNE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9372DB6-61FB-F64B-BC43-A9F363C4024A}"/>
              </a:ext>
            </a:extLst>
          </p:cNvPr>
          <p:cNvSpPr/>
          <p:nvPr/>
        </p:nvSpPr>
        <p:spPr>
          <a:xfrm>
            <a:off x="2176841" y="3014801"/>
            <a:ext cx="767847" cy="56191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State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ABEC41-B626-A74B-B74E-CEE91D1C95F0}"/>
              </a:ext>
            </a:extLst>
          </p:cNvPr>
          <p:cNvSpPr txBox="1"/>
          <p:nvPr/>
        </p:nvSpPr>
        <p:spPr>
          <a:xfrm>
            <a:off x="146643" y="1661937"/>
            <a:ext cx="140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Generic Algorithms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C49A7B1-23D6-C24C-B167-69C32590A544}"/>
              </a:ext>
            </a:extLst>
          </p:cNvPr>
          <p:cNvSpPr txBox="1"/>
          <p:nvPr/>
        </p:nvSpPr>
        <p:spPr>
          <a:xfrm>
            <a:off x="146643" y="2972589"/>
            <a:ext cx="140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Abstract Interfaces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165C8679-420D-7248-8E3F-887C45012AA0}"/>
              </a:ext>
            </a:extLst>
          </p:cNvPr>
          <p:cNvSpPr/>
          <p:nvPr/>
        </p:nvSpPr>
        <p:spPr>
          <a:xfrm>
            <a:off x="5799317" y="3023786"/>
            <a:ext cx="553755" cy="56191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…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77477D9F-96BD-8044-B443-CF7ADEB6818D}"/>
              </a:ext>
            </a:extLst>
          </p:cNvPr>
          <p:cNvSpPr/>
          <p:nvPr/>
        </p:nvSpPr>
        <p:spPr>
          <a:xfrm>
            <a:off x="5800884" y="1713135"/>
            <a:ext cx="682197" cy="5619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EDA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414F13E-D87D-4941-8652-76DED76633AF}"/>
              </a:ext>
            </a:extLst>
          </p:cNvPr>
          <p:cNvCxnSpPr>
            <a:cxnSpLocks/>
            <a:stCxn id="13" idx="0"/>
            <a:endCxn id="84" idx="2"/>
          </p:cNvCxnSpPr>
          <p:nvPr/>
        </p:nvCxnSpPr>
        <p:spPr>
          <a:xfrm flipV="1">
            <a:off x="3637848" y="3585697"/>
            <a:ext cx="2438347" cy="219379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23BCCD0-A3E7-B946-A289-3299E2FA62C9}"/>
              </a:ext>
            </a:extLst>
          </p:cNvPr>
          <p:cNvCxnSpPr>
            <a:cxnSpLocks/>
            <a:stCxn id="7" idx="2"/>
            <a:endCxn id="84" idx="0"/>
          </p:cNvCxnSpPr>
          <p:nvPr/>
        </p:nvCxnSpPr>
        <p:spPr>
          <a:xfrm>
            <a:off x="4817672" y="2266061"/>
            <a:ext cx="1258523" cy="7577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3E886ED-7043-AD42-9071-4FBD7111371D}"/>
              </a:ext>
            </a:extLst>
          </p:cNvPr>
          <p:cNvSpPr/>
          <p:nvPr/>
        </p:nvSpPr>
        <p:spPr>
          <a:xfrm>
            <a:off x="7575352" y="4664634"/>
            <a:ext cx="907069" cy="561911"/>
          </a:xfrm>
          <a:prstGeom prst="roundRect">
            <a:avLst/>
          </a:prstGeom>
          <a:solidFill>
            <a:srgbClr val="ADBAC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UFO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26AADD7-D97F-0D40-9058-71F9660F94CF}"/>
              </a:ext>
            </a:extLst>
          </p:cNvPr>
          <p:cNvSpPr/>
          <p:nvPr/>
        </p:nvSpPr>
        <p:spPr>
          <a:xfrm>
            <a:off x="8785666" y="4664634"/>
            <a:ext cx="907069" cy="561911"/>
          </a:xfrm>
          <a:prstGeom prst="roundRect">
            <a:avLst/>
          </a:prstGeom>
          <a:solidFill>
            <a:srgbClr val="ADBAC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IODA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0B8908BB-51D5-8A40-9191-2B8C99310496}"/>
              </a:ext>
            </a:extLst>
          </p:cNvPr>
          <p:cNvSpPr/>
          <p:nvPr/>
        </p:nvSpPr>
        <p:spPr>
          <a:xfrm>
            <a:off x="8156267" y="5779489"/>
            <a:ext cx="1135080" cy="561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GNSSRO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4DFFCD0-78D2-924D-AA3D-55255051808E}"/>
              </a:ext>
            </a:extLst>
          </p:cNvPr>
          <p:cNvSpPr/>
          <p:nvPr/>
        </p:nvSpPr>
        <p:spPr>
          <a:xfrm>
            <a:off x="7050971" y="5787506"/>
            <a:ext cx="925771" cy="561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CRTM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2481BB9B-F364-3D40-BF14-D70180FBCC73}"/>
              </a:ext>
            </a:extLst>
          </p:cNvPr>
          <p:cNvSpPr/>
          <p:nvPr/>
        </p:nvSpPr>
        <p:spPr>
          <a:xfrm>
            <a:off x="9469781" y="5779489"/>
            <a:ext cx="430751" cy="561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179110-12B9-9D42-8F6B-3AF71529185F}"/>
              </a:ext>
            </a:extLst>
          </p:cNvPr>
          <p:cNvCxnSpPr>
            <a:cxnSpLocks/>
            <a:stCxn id="63" idx="0"/>
            <a:endCxn id="38" idx="2"/>
          </p:cNvCxnSpPr>
          <p:nvPr/>
        </p:nvCxnSpPr>
        <p:spPr>
          <a:xfrm flipV="1">
            <a:off x="7513857" y="5226545"/>
            <a:ext cx="515031" cy="560961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8820F66-357F-954F-9585-5870D3C7E7B9}"/>
              </a:ext>
            </a:extLst>
          </p:cNvPr>
          <p:cNvCxnSpPr>
            <a:cxnSpLocks/>
            <a:stCxn id="62" idx="0"/>
            <a:endCxn id="38" idx="2"/>
          </p:cNvCxnSpPr>
          <p:nvPr/>
        </p:nvCxnSpPr>
        <p:spPr>
          <a:xfrm flipH="1" flipV="1">
            <a:off x="8028887" y="5226544"/>
            <a:ext cx="694920" cy="552944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D3189F39-3125-0946-9B6F-5FA326CD8A28}"/>
              </a:ext>
            </a:extLst>
          </p:cNvPr>
          <p:cNvSpPr/>
          <p:nvPr/>
        </p:nvSpPr>
        <p:spPr>
          <a:xfrm>
            <a:off x="5598187" y="5779489"/>
            <a:ext cx="430751" cy="561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88E13D7-1AD7-F74D-B061-AA1C196870C5}"/>
              </a:ext>
            </a:extLst>
          </p:cNvPr>
          <p:cNvSpPr txBox="1"/>
          <p:nvPr/>
        </p:nvSpPr>
        <p:spPr>
          <a:xfrm>
            <a:off x="146643" y="5737278"/>
            <a:ext cx="1776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Specific Implementations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828EE81-075A-C84D-9A4F-CB955BEF6380}"/>
              </a:ext>
            </a:extLst>
          </p:cNvPr>
          <p:cNvCxnSpPr>
            <a:cxnSpLocks/>
            <a:stCxn id="39" idx="2"/>
            <a:endCxn id="63" idx="0"/>
          </p:cNvCxnSpPr>
          <p:nvPr/>
        </p:nvCxnSpPr>
        <p:spPr>
          <a:xfrm flipH="1">
            <a:off x="7513856" y="5226545"/>
            <a:ext cx="1725344" cy="560961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5A3479F-D6D8-6C4F-997C-C60A8D5FDA3F}"/>
              </a:ext>
            </a:extLst>
          </p:cNvPr>
          <p:cNvCxnSpPr>
            <a:cxnSpLocks/>
            <a:stCxn id="39" idx="2"/>
            <a:endCxn id="62" idx="0"/>
          </p:cNvCxnSpPr>
          <p:nvPr/>
        </p:nvCxnSpPr>
        <p:spPr>
          <a:xfrm flipH="1">
            <a:off x="8723808" y="5226544"/>
            <a:ext cx="515393" cy="552944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1B224D0-8A1D-B640-A2CC-1A0737A21435}"/>
              </a:ext>
            </a:extLst>
          </p:cNvPr>
          <p:cNvSpPr txBox="1"/>
          <p:nvPr/>
        </p:nvSpPr>
        <p:spPr>
          <a:xfrm>
            <a:off x="146643" y="4617172"/>
            <a:ext cx="1776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Generic Implementations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AF70D7A6-2C39-DD47-8674-49D218A019FF}"/>
              </a:ext>
            </a:extLst>
          </p:cNvPr>
          <p:cNvSpPr/>
          <p:nvPr/>
        </p:nvSpPr>
        <p:spPr>
          <a:xfrm>
            <a:off x="6029375" y="4659383"/>
            <a:ext cx="907069" cy="561911"/>
          </a:xfrm>
          <a:prstGeom prst="roundRect">
            <a:avLst/>
          </a:prstGeom>
          <a:solidFill>
            <a:srgbClr val="ADBAC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SABER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DF2FC43-CF0C-474D-8A99-1FB8FCE45F8B}"/>
              </a:ext>
            </a:extLst>
          </p:cNvPr>
          <p:cNvSpPr txBox="1"/>
          <p:nvPr/>
        </p:nvSpPr>
        <p:spPr>
          <a:xfrm>
            <a:off x="6561375" y="4183263"/>
            <a:ext cx="2431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Generic   Layer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0D63E5D-6708-2B4D-A6A6-15674F68085E}"/>
              </a:ext>
            </a:extLst>
          </p:cNvPr>
          <p:cNvCxnSpPr>
            <a:cxnSpLocks/>
            <a:stCxn id="39" idx="1"/>
            <a:endCxn id="38" idx="3"/>
          </p:cNvCxnSpPr>
          <p:nvPr/>
        </p:nvCxnSpPr>
        <p:spPr>
          <a:xfrm flipH="1">
            <a:off x="8482422" y="4945589"/>
            <a:ext cx="303244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itle 6">
            <a:extLst>
              <a:ext uri="{FF2B5EF4-FFF2-40B4-BE49-F238E27FC236}">
                <a16:creationId xmlns:a16="http://schemas.microsoft.com/office/drawing/2014/main" id="{47612FE1-8818-3F4D-B5D6-DBE5C205F103}"/>
              </a:ext>
            </a:extLst>
          </p:cNvPr>
          <p:cNvSpPr txBox="1">
            <a:spLocks/>
          </p:cNvSpPr>
          <p:nvPr/>
        </p:nvSpPr>
        <p:spPr>
          <a:xfrm>
            <a:off x="240147" y="1"/>
            <a:ext cx="10167636" cy="93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800" dirty="0"/>
              <a:t>JEDI: Abstraction and Genericity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0EC252-A57A-2C40-81D0-5EEF422872E7}"/>
              </a:ext>
            </a:extLst>
          </p:cNvPr>
          <p:cNvSpPr txBox="1"/>
          <p:nvPr/>
        </p:nvSpPr>
        <p:spPr>
          <a:xfrm>
            <a:off x="10040865" y="4054442"/>
            <a:ext cx="2186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OOPS is complemented by generic (shared) components.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822F6-1692-044B-9449-718931EDCF42}"/>
              </a:ext>
            </a:extLst>
          </p:cNvPr>
          <p:cNvSpPr txBox="1"/>
          <p:nvPr/>
        </p:nvSpPr>
        <p:spPr>
          <a:xfrm>
            <a:off x="10034987" y="2086300"/>
            <a:ext cx="2010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Abstract, model-agnostic DA system</a:t>
            </a:r>
          </a:p>
        </p:txBody>
      </p:sp>
    </p:spTree>
    <p:extLst>
      <p:ext uri="{BB962C8B-B14F-4D97-AF65-F5344CB8AC3E}">
        <p14:creationId xmlns:p14="http://schemas.microsoft.com/office/powerpoint/2010/main" val="2772918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98F47B9-D193-6241-97E8-D6BDE680B2BB}"/>
              </a:ext>
            </a:extLst>
          </p:cNvPr>
          <p:cNvSpPr/>
          <p:nvPr/>
        </p:nvSpPr>
        <p:spPr>
          <a:xfrm>
            <a:off x="6682846" y="1540932"/>
            <a:ext cx="5458355" cy="31281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9D509-AA32-0644-A538-A6B37E27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33" dirty="0"/>
              <a:t>File structure for </a:t>
            </a:r>
            <a:r>
              <a:rPr lang="en-US" sz="3733" dirty="0" err="1"/>
              <a:t>ObsOperator</a:t>
            </a:r>
            <a:r>
              <a:rPr lang="en-US" sz="3733" dirty="0"/>
              <a:t> 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6082F-E431-6540-B7CE-734DBB995D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479" y="1303328"/>
            <a:ext cx="4783854" cy="791405"/>
          </a:xfrm>
          <a:ln w="28575"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All the UFO (and model) classes have a similar file structure: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B8FF2A5-1886-0443-BB51-D37FD7EE6DCE}"/>
              </a:ext>
            </a:extLst>
          </p:cNvPr>
          <p:cNvSpPr/>
          <p:nvPr/>
        </p:nvSpPr>
        <p:spPr>
          <a:xfrm>
            <a:off x="3541319" y="2217558"/>
            <a:ext cx="2646884" cy="100993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urier" pitchFamily="2" charset="0"/>
              </a:rPr>
              <a:t>ObsRadianceCRTM.h</a:t>
            </a:r>
            <a:endParaRPr lang="en-US" sz="1600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62C8700-4600-564C-A8C5-3050C8812C10}"/>
              </a:ext>
            </a:extLst>
          </p:cNvPr>
          <p:cNvSpPr/>
          <p:nvPr/>
        </p:nvSpPr>
        <p:spPr>
          <a:xfrm>
            <a:off x="3541319" y="3435051"/>
            <a:ext cx="2646884" cy="100993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urier" pitchFamily="2" charset="0"/>
              </a:rPr>
              <a:t>ObsRadianceCRTM.cc</a:t>
            </a:r>
            <a:endParaRPr lang="en-US" sz="1600" b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56FDDB-4A46-BB42-8EFD-7FB8C4D0E49E}"/>
              </a:ext>
            </a:extLst>
          </p:cNvPr>
          <p:cNvSpPr/>
          <p:nvPr/>
        </p:nvSpPr>
        <p:spPr>
          <a:xfrm>
            <a:off x="7327240" y="2149386"/>
            <a:ext cx="3673875" cy="100993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Courier" pitchFamily="2" charset="0"/>
              </a:rPr>
              <a:t>ObsRadianceCRTM.interface.h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B167074-A236-7640-98AA-0A8A81609420}"/>
              </a:ext>
            </a:extLst>
          </p:cNvPr>
          <p:cNvSpPr/>
          <p:nvPr/>
        </p:nvSpPr>
        <p:spPr>
          <a:xfrm>
            <a:off x="6868780" y="3557546"/>
            <a:ext cx="4629012" cy="10099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ourier" pitchFamily="2" charset="0"/>
              </a:rPr>
              <a:t>ObsRadianceCRTM.interface.F90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148BA90-0A12-DF4D-92F1-711519D584E4}"/>
              </a:ext>
            </a:extLst>
          </p:cNvPr>
          <p:cNvSpPr/>
          <p:nvPr/>
        </p:nvSpPr>
        <p:spPr>
          <a:xfrm>
            <a:off x="612742" y="3435051"/>
            <a:ext cx="2139871" cy="9933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urier" pitchFamily="2" charset="0"/>
              </a:rPr>
              <a:t>ObsOperator.h</a:t>
            </a:r>
            <a:endParaRPr lang="en-US" sz="1600" b="1" dirty="0">
              <a:latin typeface="Courier" pitchFamily="2" charset="0"/>
            </a:endParaRPr>
          </a:p>
          <a:p>
            <a:pPr algn="ctr"/>
            <a:r>
              <a:rPr lang="en-US" sz="1600" b="1" dirty="0">
                <a:latin typeface="Courier" pitchFamily="2" charset="0"/>
              </a:rPr>
              <a:t>(OOPS)</a:t>
            </a:r>
            <a:endParaRPr lang="en-US" sz="16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7BB71D-1766-B64D-8FA2-3D700CBB669B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9164178" y="3159321"/>
            <a:ext cx="0" cy="37350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B9BFD2B-C2F7-C04C-A516-F115B45ED407}"/>
              </a:ext>
            </a:extLst>
          </p:cNvPr>
          <p:cNvCxnSpPr>
            <a:cxnSpLocks/>
            <a:stCxn id="6" idx="1"/>
            <a:endCxn id="5" idx="3"/>
          </p:cNvCxnSpPr>
          <p:nvPr/>
        </p:nvCxnSpPr>
        <p:spPr>
          <a:xfrm flipH="1">
            <a:off x="6188203" y="2654354"/>
            <a:ext cx="1139037" cy="128566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054F11-FAB7-F148-8909-766DA47A91CE}"/>
              </a:ext>
            </a:extLst>
          </p:cNvPr>
          <p:cNvCxnSpPr>
            <a:cxnSpLocks/>
            <a:stCxn id="4" idx="1"/>
            <a:endCxn id="14" idx="3"/>
          </p:cNvCxnSpPr>
          <p:nvPr/>
        </p:nvCxnSpPr>
        <p:spPr>
          <a:xfrm flipH="1">
            <a:off x="2752613" y="2722525"/>
            <a:ext cx="788707" cy="120921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15CA08-A044-6446-963B-FA3126D2C888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4864761" y="3227494"/>
            <a:ext cx="0" cy="2075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081D9E7-1387-1140-ACFB-D99B4DB386D7}"/>
              </a:ext>
            </a:extLst>
          </p:cNvPr>
          <p:cNvSpPr/>
          <p:nvPr/>
        </p:nvSpPr>
        <p:spPr>
          <a:xfrm>
            <a:off x="7464806" y="4882171"/>
            <a:ext cx="3436960" cy="10099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ufo_</a:t>
            </a:r>
            <a:r>
              <a:rPr lang="en-US" sz="1600" b="1" dirty="0">
                <a:solidFill>
                  <a:schemeClr val="tx1"/>
                </a:solidFill>
                <a:latin typeface="Courier" pitchFamily="2" charset="0"/>
              </a:rPr>
              <a:t>radiancecrtm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_mod.F90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F6C3D4-9DA4-D444-97DA-8149614EBC33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>
            <a:off x="9183286" y="4567480"/>
            <a:ext cx="0" cy="31469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27D15E3-3F45-5343-B3AE-71D93339D901}"/>
              </a:ext>
            </a:extLst>
          </p:cNvPr>
          <p:cNvSpPr/>
          <p:nvPr/>
        </p:nvSpPr>
        <p:spPr>
          <a:xfrm>
            <a:off x="6868779" y="6027003"/>
            <a:ext cx="4960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For a Fortran based </a:t>
            </a:r>
            <a:r>
              <a:rPr lang="en-US" sz="2400" dirty="0" err="1"/>
              <a:t>ObsOperator</a:t>
            </a:r>
            <a:r>
              <a:rPr lang="en-US" sz="2400" dirty="0"/>
              <a:t> all the work is done here.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B47D94-10F6-7244-B9DC-BBB176B7327F}"/>
              </a:ext>
            </a:extLst>
          </p:cNvPr>
          <p:cNvSpPr/>
          <p:nvPr/>
        </p:nvSpPr>
        <p:spPr>
          <a:xfrm>
            <a:off x="6733645" y="4736469"/>
            <a:ext cx="5197531" cy="212153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17A4A-1321-CA48-AEDB-4F702DE92E7F}"/>
              </a:ext>
            </a:extLst>
          </p:cNvPr>
          <p:cNvSpPr txBox="1"/>
          <p:nvPr/>
        </p:nvSpPr>
        <p:spPr>
          <a:xfrm>
            <a:off x="814307" y="5279771"/>
            <a:ext cx="451041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For a C++-based ObsOperator, all the work is done here.</a:t>
            </a:r>
          </a:p>
          <a:p>
            <a:r>
              <a:rPr lang="en-US" sz="2400" dirty="0"/>
              <a:t>For a Fortran operator, the C++ code calls the Fortran code.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BA19877D-A348-F74B-9E1E-F8C5EBF1EEF5}"/>
              </a:ext>
            </a:extLst>
          </p:cNvPr>
          <p:cNvCxnSpPr>
            <a:cxnSpLocks/>
          </p:cNvCxnSpPr>
          <p:nvPr/>
        </p:nvCxnSpPr>
        <p:spPr>
          <a:xfrm flipV="1">
            <a:off x="1967859" y="4269836"/>
            <a:ext cx="1471872" cy="99338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60C0897-4D08-F74F-A11B-EEB853A88BD2}"/>
              </a:ext>
            </a:extLst>
          </p:cNvPr>
          <p:cNvSpPr txBox="1"/>
          <p:nvPr/>
        </p:nvSpPr>
        <p:spPr>
          <a:xfrm>
            <a:off x="10537136" y="1585555"/>
            <a:ext cx="160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C++ / Fortran interface</a:t>
            </a:r>
          </a:p>
        </p:txBody>
      </p:sp>
    </p:spTree>
    <p:extLst>
      <p:ext uri="{BB962C8B-B14F-4D97-AF65-F5344CB8AC3E}">
        <p14:creationId xmlns:p14="http://schemas.microsoft.com/office/powerpoint/2010/main" val="1770846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D509-AA32-0644-A538-A6B37E27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dirty="0"/>
              <a:t>Automatically generating </a:t>
            </a:r>
            <a:r>
              <a:rPr lang="en-US" sz="4267" dirty="0" err="1"/>
              <a:t>ObsOperator</a:t>
            </a:r>
            <a:r>
              <a:rPr lang="en-US" sz="4267" dirty="0"/>
              <a:t> files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B8FF2A5-1886-0443-BB51-D37FD7EE6DCE}"/>
              </a:ext>
            </a:extLst>
          </p:cNvPr>
          <p:cNvSpPr/>
          <p:nvPr/>
        </p:nvSpPr>
        <p:spPr>
          <a:xfrm>
            <a:off x="3541319" y="1916341"/>
            <a:ext cx="2646884" cy="100993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urier" pitchFamily="2" charset="0"/>
              </a:rPr>
              <a:t>ObsRadianceCRTM.h</a:t>
            </a:r>
            <a:endParaRPr lang="en-US" sz="1600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62C8700-4600-564C-A8C5-3050C8812C10}"/>
              </a:ext>
            </a:extLst>
          </p:cNvPr>
          <p:cNvSpPr/>
          <p:nvPr/>
        </p:nvSpPr>
        <p:spPr>
          <a:xfrm>
            <a:off x="3541319" y="3133834"/>
            <a:ext cx="2646884" cy="100993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urier" pitchFamily="2" charset="0"/>
              </a:rPr>
              <a:t>ObsRadianceCRTM.cc</a:t>
            </a:r>
            <a:endParaRPr lang="en-US" sz="1600" b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56FDDB-4A46-BB42-8EFD-7FB8C4D0E49E}"/>
              </a:ext>
            </a:extLst>
          </p:cNvPr>
          <p:cNvSpPr/>
          <p:nvPr/>
        </p:nvSpPr>
        <p:spPr>
          <a:xfrm>
            <a:off x="3026489" y="4378447"/>
            <a:ext cx="3673875" cy="100993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urier" pitchFamily="2" charset="0"/>
              </a:rPr>
              <a:t>ObsRadianceCRTM.interface.h</a:t>
            </a:r>
            <a:endParaRPr lang="en-US" sz="1600" b="1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B167074-A236-7640-98AA-0A8A81609420}"/>
              </a:ext>
            </a:extLst>
          </p:cNvPr>
          <p:cNvSpPr/>
          <p:nvPr/>
        </p:nvSpPr>
        <p:spPr>
          <a:xfrm>
            <a:off x="6915619" y="3452506"/>
            <a:ext cx="4629012" cy="10099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ourier" pitchFamily="2" charset="0"/>
              </a:rPr>
              <a:t>ObsRadianceCRTM.interface.F90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148BA90-0A12-DF4D-92F1-711519D584E4}"/>
              </a:ext>
            </a:extLst>
          </p:cNvPr>
          <p:cNvSpPr/>
          <p:nvPr/>
        </p:nvSpPr>
        <p:spPr>
          <a:xfrm>
            <a:off x="612742" y="3047773"/>
            <a:ext cx="2139871" cy="9933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urier" pitchFamily="2" charset="0"/>
              </a:rPr>
              <a:t>ObsOperator.h</a:t>
            </a:r>
            <a:endParaRPr lang="en-US" sz="1600" b="1" dirty="0">
              <a:latin typeface="Courier" pitchFamily="2" charset="0"/>
            </a:endParaRPr>
          </a:p>
          <a:p>
            <a:pPr algn="ctr"/>
            <a:r>
              <a:rPr lang="en-US" sz="1600" b="1" dirty="0">
                <a:latin typeface="Courier" pitchFamily="2" charset="0"/>
              </a:rPr>
              <a:t>(OOPS)</a:t>
            </a:r>
            <a:endParaRPr lang="en-US" sz="16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7BB71D-1766-B64D-8FA2-3D700CBB669B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6700365" y="3957474"/>
            <a:ext cx="215255" cy="92594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B9BFD2B-C2F7-C04C-A516-F115B45ED407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4863427" y="4143769"/>
            <a:ext cx="1335" cy="2346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054F11-FAB7-F148-8909-766DA47A91CE}"/>
              </a:ext>
            </a:extLst>
          </p:cNvPr>
          <p:cNvCxnSpPr>
            <a:cxnSpLocks/>
            <a:stCxn id="4" idx="1"/>
            <a:endCxn id="14" idx="3"/>
          </p:cNvCxnSpPr>
          <p:nvPr/>
        </p:nvCxnSpPr>
        <p:spPr>
          <a:xfrm flipH="1">
            <a:off x="2752612" y="2421309"/>
            <a:ext cx="788707" cy="11231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15CA08-A044-6446-963B-FA3126D2C888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4864761" y="2926275"/>
            <a:ext cx="0" cy="2075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081D9E7-1387-1140-ACFB-D99B4DB386D7}"/>
              </a:ext>
            </a:extLst>
          </p:cNvPr>
          <p:cNvSpPr/>
          <p:nvPr/>
        </p:nvSpPr>
        <p:spPr>
          <a:xfrm>
            <a:off x="7511645" y="5689599"/>
            <a:ext cx="3436960" cy="10099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ufo_</a:t>
            </a:r>
            <a:r>
              <a:rPr lang="en-US" sz="1600" b="1" dirty="0">
                <a:solidFill>
                  <a:schemeClr val="tx1"/>
                </a:solidFill>
                <a:latin typeface="Courier" pitchFamily="2" charset="0"/>
              </a:rPr>
              <a:t>radiancecrtm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_mod.F90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F6C3D4-9DA4-D444-97DA-8149614EBC33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>
            <a:off x="9230125" y="4462441"/>
            <a:ext cx="0" cy="12271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2B363-B16F-4F4D-A815-824BE3049AB9}"/>
              </a:ext>
            </a:extLst>
          </p:cNvPr>
          <p:cNvSpPr/>
          <p:nvPr/>
        </p:nvSpPr>
        <p:spPr>
          <a:xfrm>
            <a:off x="2890152" y="1692536"/>
            <a:ext cx="8900227" cy="385841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EF0E54-2D87-F547-9D65-587CFB031F3C}"/>
              </a:ext>
            </a:extLst>
          </p:cNvPr>
          <p:cNvSpPr/>
          <p:nvPr/>
        </p:nvSpPr>
        <p:spPr>
          <a:xfrm>
            <a:off x="6352127" y="1784852"/>
            <a:ext cx="5070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All of these files are so similar that they can be automatically generated from the example! There’s a script in UFO to do that.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DAD83E-ED8D-8043-B09A-E47CE95DA3CA}"/>
              </a:ext>
            </a:extLst>
          </p:cNvPr>
          <p:cNvSpPr/>
          <p:nvPr/>
        </p:nvSpPr>
        <p:spPr>
          <a:xfrm>
            <a:off x="233092" y="6023115"/>
            <a:ext cx="6993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-apple-system"/>
                <a:hlinkClick r:id="rId2"/>
              </a:rPr>
              <a:t>ufo</a:t>
            </a:r>
            <a:r>
              <a:rPr lang="en-US" sz="2400" dirty="0">
                <a:latin typeface="-apple-system"/>
              </a:rPr>
              <a:t>/</a:t>
            </a:r>
            <a:r>
              <a:rPr lang="en-US" sz="2400" dirty="0">
                <a:latin typeface="-apple-system"/>
                <a:hlinkClick r:id="rId3"/>
              </a:rPr>
              <a:t>tools</a:t>
            </a:r>
            <a:r>
              <a:rPr lang="en-US" sz="2400" dirty="0">
                <a:latin typeface="-apple-system"/>
              </a:rPr>
              <a:t>/</a:t>
            </a:r>
            <a:r>
              <a:rPr lang="en-US" sz="2400" dirty="0">
                <a:latin typeface="-apple-system"/>
                <a:hlinkClick r:id="rId4"/>
              </a:rPr>
              <a:t>new_obsop</a:t>
            </a:r>
            <a:r>
              <a:rPr lang="en-US" sz="2400" dirty="0">
                <a:latin typeface="-apple-system"/>
              </a:rPr>
              <a:t>/</a:t>
            </a:r>
            <a:r>
              <a:rPr lang="en-US" sz="2400" b="1" dirty="0" err="1">
                <a:latin typeface="-apple-system"/>
              </a:rPr>
              <a:t>create_obsop_fromexample.sh</a:t>
            </a:r>
            <a:endParaRPr lang="en-US" sz="2400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196278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CE901-F127-464C-BFA6-7340E3177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dirty="0"/>
              <a:t>Instead of implementing this: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CBFE2-3E8D-F648-85DF-ADF9346996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990" y="1444143"/>
            <a:ext cx="11782010" cy="5022851"/>
          </a:xfrm>
        </p:spPr>
        <p:txBody>
          <a:bodyPr/>
          <a:lstStyle/>
          <a:p>
            <a:pPr marL="33866" indent="0">
              <a:buNone/>
            </a:pPr>
            <a:r>
              <a:rPr lang="en-US" sz="1867" dirty="0">
                <a:solidFill>
                  <a:srgbClr val="2FB41D"/>
                </a:solidFill>
                <a:latin typeface="Menlo-Regular" panose="020B0609030804020204" pitchFamily="49" charset="0"/>
              </a:rPr>
              <a:t>class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Menlo-Regular" panose="020B0609030804020204" pitchFamily="49" charset="0"/>
              </a:rPr>
              <a:t>ObsExample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: </a:t>
            </a:r>
            <a:r>
              <a:rPr lang="en-US" sz="1867" dirty="0">
                <a:solidFill>
                  <a:srgbClr val="C1651C"/>
                </a:solidFill>
                <a:latin typeface="Menlo-Regular" panose="020B0609030804020204" pitchFamily="49" charset="0"/>
              </a:rPr>
              <a:t>public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Menlo-Regular" panose="020B0609030804020204" pitchFamily="49" charset="0"/>
              </a:rPr>
              <a:t>ObsOperatorBase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,</a:t>
            </a:r>
          </a:p>
          <a:p>
            <a:pPr marL="33866" indent="0">
              <a:buNone/>
            </a:pP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                  </a:t>
            </a:r>
            <a:r>
              <a:rPr lang="en-US" sz="1867" dirty="0">
                <a:solidFill>
                  <a:srgbClr val="C1651C"/>
                </a:solidFill>
                <a:latin typeface="Menlo-Regular" panose="020B0609030804020204" pitchFamily="49" charset="0"/>
              </a:rPr>
              <a:t>private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Menlo-Regular" panose="020B0609030804020204" pitchFamily="49" charset="0"/>
              </a:rPr>
              <a:t>util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::</a:t>
            </a:r>
            <a:r>
              <a:rPr lang="en-US" sz="1867" dirty="0" err="1">
                <a:solidFill>
                  <a:srgbClr val="000000"/>
                </a:solidFill>
                <a:latin typeface="Menlo-Regular" panose="020B0609030804020204" pitchFamily="49" charset="0"/>
              </a:rPr>
              <a:t>ObjectCounter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&lt;</a:t>
            </a:r>
            <a:r>
              <a:rPr lang="en-US" sz="1867" dirty="0" err="1">
                <a:solidFill>
                  <a:srgbClr val="000000"/>
                </a:solidFill>
                <a:latin typeface="Menlo-Regular" panose="020B0609030804020204" pitchFamily="49" charset="0"/>
              </a:rPr>
              <a:t>ObsExample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&gt; {</a:t>
            </a:r>
          </a:p>
          <a:p>
            <a:pPr marL="33866" indent="0">
              <a:buNone/>
            </a:pP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</a:t>
            </a:r>
            <a:r>
              <a:rPr lang="en-US" sz="1867" dirty="0">
                <a:solidFill>
                  <a:srgbClr val="C1651C"/>
                </a:solidFill>
                <a:latin typeface="Menlo-Regular" panose="020B0609030804020204" pitchFamily="49" charset="0"/>
              </a:rPr>
              <a:t>public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:</a:t>
            </a:r>
          </a:p>
          <a:p>
            <a:pPr marL="33866" indent="0">
              <a:buNone/>
            </a:pP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 </a:t>
            </a:r>
            <a:r>
              <a:rPr lang="en-US" sz="1867" dirty="0" err="1">
                <a:solidFill>
                  <a:srgbClr val="000000"/>
                </a:solidFill>
                <a:latin typeface="Menlo-Regular" panose="020B0609030804020204" pitchFamily="49" charset="0"/>
              </a:rPr>
              <a:t>ObsExample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867" dirty="0">
                <a:solidFill>
                  <a:srgbClr val="2FB41D"/>
                </a:solidFill>
                <a:latin typeface="Menlo-Regular" panose="020B0609030804020204" pitchFamily="49" charset="0"/>
              </a:rPr>
              <a:t>const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Menlo-Regular" panose="020B0609030804020204" pitchFamily="49" charset="0"/>
              </a:rPr>
              <a:t>ioda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::</a:t>
            </a:r>
            <a:r>
              <a:rPr lang="en-US" sz="1867" dirty="0" err="1">
                <a:solidFill>
                  <a:srgbClr val="000000"/>
                </a:solidFill>
                <a:latin typeface="Menlo-Regular" panose="020B0609030804020204" pitchFamily="49" charset="0"/>
              </a:rPr>
              <a:t>ObsSpace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&amp;, </a:t>
            </a:r>
            <a:r>
              <a:rPr lang="en-US" sz="1867" dirty="0">
                <a:solidFill>
                  <a:srgbClr val="2FB41D"/>
                </a:solidFill>
                <a:latin typeface="Menlo-Regular" panose="020B0609030804020204" pitchFamily="49" charset="0"/>
              </a:rPr>
              <a:t>const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Menlo-Regular" panose="020B0609030804020204" pitchFamily="49" charset="0"/>
              </a:rPr>
              <a:t>eckit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::Configuration &amp;);</a:t>
            </a:r>
          </a:p>
          <a:p>
            <a:pPr marL="33866" indent="0">
              <a:buNone/>
            </a:pP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 </a:t>
            </a:r>
            <a:r>
              <a:rPr lang="en-US" sz="1867" dirty="0">
                <a:solidFill>
                  <a:srgbClr val="2FB41D"/>
                </a:solidFill>
                <a:latin typeface="Menlo-Regular" panose="020B0609030804020204" pitchFamily="49" charset="0"/>
              </a:rPr>
              <a:t>virtual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~</a:t>
            </a:r>
            <a:r>
              <a:rPr lang="en-US" sz="1867" dirty="0" err="1">
                <a:solidFill>
                  <a:srgbClr val="000000"/>
                </a:solidFill>
                <a:latin typeface="Menlo-Regular" panose="020B0609030804020204" pitchFamily="49" charset="0"/>
              </a:rPr>
              <a:t>ObsExample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();</a:t>
            </a:r>
          </a:p>
          <a:p>
            <a:pPr marL="33866" indent="0">
              <a:buNone/>
            </a:pPr>
            <a:r>
              <a:rPr lang="en-US" sz="1867" dirty="0">
                <a:solidFill>
                  <a:srgbClr val="400BD9"/>
                </a:solidFill>
                <a:latin typeface="Menlo-Regular" panose="020B0609030804020204" pitchFamily="49" charset="0"/>
              </a:rPr>
              <a:t>// </a:t>
            </a:r>
            <a:r>
              <a:rPr lang="en-US" sz="1867" dirty="0" err="1">
                <a:solidFill>
                  <a:srgbClr val="400BD9"/>
                </a:solidFill>
                <a:latin typeface="Menlo-Regular" panose="020B0609030804020204" pitchFamily="49" charset="0"/>
              </a:rPr>
              <a:t>Obs</a:t>
            </a:r>
            <a:r>
              <a:rPr lang="en-US" sz="1867" dirty="0">
                <a:solidFill>
                  <a:srgbClr val="400BD9"/>
                </a:solidFill>
                <a:latin typeface="Menlo-Regular" panose="020B0609030804020204" pitchFamily="49" charset="0"/>
              </a:rPr>
              <a:t> Operator</a:t>
            </a:r>
          </a:p>
          <a:p>
            <a:pPr marL="33866" indent="0">
              <a:buNone/>
            </a:pP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 </a:t>
            </a:r>
            <a:r>
              <a:rPr lang="en-US" sz="1867" dirty="0">
                <a:solidFill>
                  <a:srgbClr val="2FB41D"/>
                </a:solidFill>
                <a:latin typeface="Menlo-Regular" panose="020B0609030804020204" pitchFamily="49" charset="0"/>
              </a:rPr>
              <a:t>void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Menlo-Regular" panose="020B0609030804020204" pitchFamily="49" charset="0"/>
              </a:rPr>
              <a:t>simulateObs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867" dirty="0">
                <a:solidFill>
                  <a:srgbClr val="2FB41D"/>
                </a:solidFill>
                <a:latin typeface="Menlo-Regular" panose="020B0609030804020204" pitchFamily="49" charset="0"/>
              </a:rPr>
              <a:t>const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GeoVaLs &amp;, ioda::</a:t>
            </a:r>
            <a:r>
              <a:rPr lang="en-US" sz="1867" dirty="0" err="1">
                <a:solidFill>
                  <a:srgbClr val="000000"/>
                </a:solidFill>
                <a:latin typeface="Menlo-Regular" panose="020B0609030804020204" pitchFamily="49" charset="0"/>
              </a:rPr>
              <a:t>ObsVector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&amp;, </a:t>
            </a:r>
            <a:r>
              <a:rPr lang="en-US" sz="1867" dirty="0" err="1">
                <a:solidFill>
                  <a:srgbClr val="000000"/>
                </a:solidFill>
                <a:latin typeface="Menlo-Regular" panose="020B0609030804020204" pitchFamily="49" charset="0"/>
              </a:rPr>
              <a:t>ObsDiagnostics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&amp;) </a:t>
            </a:r>
            <a:r>
              <a:rPr lang="en-US" sz="1867" dirty="0">
                <a:solidFill>
                  <a:srgbClr val="2FB41D"/>
                </a:solidFill>
                <a:latin typeface="Menlo-Regular" panose="020B0609030804020204" pitchFamily="49" charset="0"/>
              </a:rPr>
              <a:t>const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;</a:t>
            </a:r>
          </a:p>
          <a:p>
            <a:pPr marL="33866" indent="0">
              <a:buNone/>
            </a:pPr>
            <a:r>
              <a:rPr lang="en-US" sz="1867" dirty="0">
                <a:solidFill>
                  <a:srgbClr val="400BD9"/>
                </a:solidFill>
                <a:latin typeface="Menlo-Regular" panose="020B0609030804020204" pitchFamily="49" charset="0"/>
              </a:rPr>
              <a:t>// Other</a:t>
            </a:r>
          </a:p>
          <a:p>
            <a:pPr marL="33866" indent="0">
              <a:buNone/>
            </a:pP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 </a:t>
            </a:r>
            <a:r>
              <a:rPr lang="en-US" sz="1867" dirty="0">
                <a:solidFill>
                  <a:srgbClr val="2FB41D"/>
                </a:solidFill>
                <a:latin typeface="Menlo-Regular" panose="020B0609030804020204" pitchFamily="49" charset="0"/>
              </a:rPr>
              <a:t>const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oops::Variables &amp; </a:t>
            </a:r>
            <a:r>
              <a:rPr lang="en-US" sz="1867" dirty="0" err="1">
                <a:solidFill>
                  <a:srgbClr val="000000"/>
                </a:solidFill>
                <a:latin typeface="Menlo-Regular" panose="020B0609030804020204" pitchFamily="49" charset="0"/>
              </a:rPr>
              <a:t>requiredVars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() </a:t>
            </a:r>
            <a:r>
              <a:rPr lang="en-US" sz="1867" dirty="0">
                <a:solidFill>
                  <a:srgbClr val="2FB41D"/>
                </a:solidFill>
                <a:latin typeface="Menlo-Regular" panose="020B0609030804020204" pitchFamily="49" charset="0"/>
              </a:rPr>
              <a:t>const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{</a:t>
            </a:r>
            <a:r>
              <a:rPr lang="en-US" sz="1867" dirty="0">
                <a:solidFill>
                  <a:srgbClr val="C1651C"/>
                </a:solidFill>
                <a:latin typeface="Menlo-Regular" panose="020B0609030804020204" pitchFamily="49" charset="0"/>
              </a:rPr>
              <a:t>return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*</a:t>
            </a:r>
            <a:r>
              <a:rPr lang="en-US" sz="1867" dirty="0" err="1">
                <a:solidFill>
                  <a:srgbClr val="000000"/>
                </a:solidFill>
                <a:latin typeface="Menlo-Regular" panose="020B0609030804020204" pitchFamily="49" charset="0"/>
              </a:rPr>
              <a:t>varin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_;}</a:t>
            </a:r>
          </a:p>
          <a:p>
            <a:pPr marL="33866" indent="0">
              <a:buNone/>
            </a:pPr>
            <a:endParaRPr lang="en-US" sz="1867" dirty="0">
              <a:solidFill>
                <a:srgbClr val="000000"/>
              </a:solidFill>
              <a:latin typeface="Menlo-Regular" panose="020B0609030804020204" pitchFamily="49" charset="0"/>
            </a:endParaRPr>
          </a:p>
          <a:p>
            <a:pPr marL="33866" indent="0">
              <a:buNone/>
            </a:pP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</a:t>
            </a:r>
            <a:r>
              <a:rPr lang="en-US" sz="1867" dirty="0">
                <a:solidFill>
                  <a:srgbClr val="C1651C"/>
                </a:solidFill>
                <a:latin typeface="Menlo-Regular" panose="020B0609030804020204" pitchFamily="49" charset="0"/>
              </a:rPr>
              <a:t>private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:</a:t>
            </a:r>
          </a:p>
          <a:p>
            <a:pPr marL="33866" indent="0">
              <a:buNone/>
            </a:pP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 </a:t>
            </a:r>
            <a:r>
              <a:rPr lang="en-US" sz="1867" dirty="0">
                <a:solidFill>
                  <a:srgbClr val="2FB41D"/>
                </a:solidFill>
                <a:latin typeface="Menlo-Regular" panose="020B0609030804020204" pitchFamily="49" charset="0"/>
              </a:rPr>
              <a:t>void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print(std::</a:t>
            </a:r>
            <a:r>
              <a:rPr lang="en-US" sz="1867" dirty="0" err="1">
                <a:solidFill>
                  <a:srgbClr val="000000"/>
                </a:solidFill>
                <a:latin typeface="Menlo-Regular" panose="020B0609030804020204" pitchFamily="49" charset="0"/>
              </a:rPr>
              <a:t>ostream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 &amp;) </a:t>
            </a:r>
            <a:r>
              <a:rPr lang="en-US" sz="1867" dirty="0">
                <a:solidFill>
                  <a:srgbClr val="2FB41D"/>
                </a:solidFill>
                <a:latin typeface="Menlo-Regular" panose="020B0609030804020204" pitchFamily="49" charset="0"/>
              </a:rPr>
              <a:t>const</a:t>
            </a: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;</a:t>
            </a:r>
          </a:p>
          <a:p>
            <a:pPr marL="33866" indent="0">
              <a:buNone/>
            </a:pPr>
            <a:r>
              <a:rPr lang="en-US" sz="1867" dirty="0">
                <a:solidFill>
                  <a:srgbClr val="000000"/>
                </a:solidFill>
                <a:latin typeface="Menlo-Regular" panose="020B0609030804020204" pitchFamily="49" charset="0"/>
              </a:rPr>
              <a:t>};</a:t>
            </a:r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957716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B3A5-FE4F-2E43-8E1D-8664DFE5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dirty="0"/>
              <a:t>Can fill in subroutines in Fortran </a:t>
            </a:r>
            <a:r>
              <a:rPr lang="en-US" sz="4267" dirty="0" err="1"/>
              <a:t>ObsOperator</a:t>
            </a:r>
            <a:endParaRPr lang="en-US" sz="4267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A278F-1B4D-AD49-81B0-19BE5CD9C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525" y="1304849"/>
            <a:ext cx="11410951" cy="5022851"/>
          </a:xfrm>
        </p:spPr>
        <p:txBody>
          <a:bodyPr/>
          <a:lstStyle/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400BD9"/>
                </a:solidFill>
                <a:latin typeface="Menlo-Regular" panose="020B0609030804020204" pitchFamily="49" charset="0"/>
              </a:rPr>
              <a:t>! ------------------------------------------------------------------------------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400BD9"/>
                </a:solidFill>
                <a:latin typeface="Menlo-Regular" panose="020B0609030804020204" pitchFamily="49" charset="0"/>
              </a:rPr>
              <a:t>! 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TODO</a:t>
            </a:r>
            <a:r>
              <a:rPr lang="en-US" sz="1600" dirty="0">
                <a:solidFill>
                  <a:srgbClr val="400BD9"/>
                </a:solidFill>
                <a:latin typeface="Menlo-Regular" panose="020B0609030804020204" pitchFamily="49" charset="0"/>
              </a:rPr>
              <a:t>: add setup of your observation operator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C814C9"/>
                </a:solidFill>
                <a:latin typeface="Menlo-Regular" panose="020B0609030804020204" pitchFamily="49" charset="0"/>
              </a:rPr>
              <a:t>subroutine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ufo_example_setup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(self,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c_conf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implicit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 </a:t>
            </a: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none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ufo_example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), </a:t>
            </a: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intent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 err="1">
                <a:solidFill>
                  <a:srgbClr val="2FB41D"/>
                </a:solidFill>
                <a:latin typeface="Menlo-Regular" panose="020B0609030804020204" pitchFamily="49" charset="0"/>
              </a:rPr>
              <a:t>inout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 :: self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type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 err="1">
                <a:solidFill>
                  <a:srgbClr val="2FB41D"/>
                </a:solidFill>
                <a:latin typeface="Menlo-Regular" panose="020B0609030804020204" pitchFamily="49" charset="0"/>
              </a:rPr>
              <a:t>c_ptr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),        </a:t>
            </a: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intent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in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    ::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c_conf</a:t>
            </a:r>
            <a:endParaRPr lang="en-US" sz="1600" dirty="0">
              <a:solidFill>
                <a:srgbClr val="000000"/>
              </a:solidFill>
              <a:latin typeface="Menlo-Regular" panose="020B0609030804020204" pitchFamily="49" charset="0"/>
            </a:endParaRPr>
          </a:p>
          <a:p>
            <a:pPr marL="33866" indent="0">
              <a:spcBef>
                <a:spcPts val="0"/>
              </a:spcBef>
              <a:buNone/>
            </a:pPr>
            <a:endParaRPr lang="en-US" sz="1600" dirty="0">
              <a:solidFill>
                <a:srgbClr val="400BD9"/>
              </a:solidFill>
              <a:latin typeface="Menlo-Regular" panose="020B0609030804020204" pitchFamily="49" charset="0"/>
            </a:endParaRP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400BD9"/>
                </a:solidFill>
                <a:latin typeface="Menlo-Regular" panose="020B0609030804020204" pitchFamily="49" charset="0"/>
              </a:rPr>
              <a:t>! 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TODO</a:t>
            </a:r>
            <a:r>
              <a:rPr lang="en-US" sz="1600" dirty="0">
                <a:solidFill>
                  <a:srgbClr val="400BD9"/>
                </a:solidFill>
                <a:latin typeface="Menlo-Regular" panose="020B0609030804020204" pitchFamily="49" charset="0"/>
              </a:rPr>
              <a:t>: add input variables (requested from the model)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self%nvars_in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  </a:t>
            </a:r>
            <a:r>
              <a:rPr lang="en-US" sz="1600" dirty="0">
                <a:solidFill>
                  <a:srgbClr val="C1651C"/>
                </a:solidFill>
                <a:latin typeface="Menlo-Regular" panose="020B060903080402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 </a:t>
            </a:r>
            <a:r>
              <a:rPr lang="en-US" sz="1600" dirty="0">
                <a:solidFill>
                  <a:srgbClr val="B42419"/>
                </a:solidFill>
                <a:latin typeface="Menlo-Regular" panose="020B0609030804020204" pitchFamily="49" charset="0"/>
              </a:rPr>
              <a:t>0</a:t>
            </a:r>
            <a:endParaRPr lang="en-US" sz="1600" dirty="0">
              <a:solidFill>
                <a:srgbClr val="000000"/>
              </a:solidFill>
              <a:latin typeface="Menlo-Regular" panose="020B0609030804020204" pitchFamily="49" charset="0"/>
            </a:endParaRPr>
          </a:p>
          <a:p>
            <a:pPr marL="33866" indent="0">
              <a:spcBef>
                <a:spcPts val="0"/>
              </a:spcBef>
              <a:buNone/>
            </a:pPr>
            <a:endParaRPr lang="en-US" sz="1600" dirty="0">
              <a:solidFill>
                <a:srgbClr val="C814C9"/>
              </a:solidFill>
              <a:latin typeface="Menlo-Regular" panose="020B0609030804020204" pitchFamily="49" charset="0"/>
            </a:endParaRP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C814C9"/>
                </a:solidFill>
                <a:latin typeface="Menlo-Regular" panose="020B0609030804020204" pitchFamily="49" charset="0"/>
              </a:rPr>
              <a:t>end subroutine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ufo_example_setup</a:t>
            </a:r>
            <a:endParaRPr lang="en-US" sz="1600" dirty="0">
              <a:solidFill>
                <a:srgbClr val="000000"/>
              </a:solidFill>
              <a:latin typeface="Menlo-Regular" panose="020B0609030804020204" pitchFamily="49" charset="0"/>
            </a:endParaRPr>
          </a:p>
          <a:p>
            <a:pPr marL="33866" indent="0"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  <a:latin typeface="Menlo-Regular" panose="020B0609030804020204" pitchFamily="49" charset="0"/>
            </a:endParaRP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400BD9"/>
                </a:solidFill>
                <a:latin typeface="Menlo-Regular" panose="020B0609030804020204" pitchFamily="49" charset="0"/>
              </a:rPr>
              <a:t>! ------------------------------------------------------------------------------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400BD9"/>
                </a:solidFill>
                <a:latin typeface="Menlo-Regular" panose="020B0609030804020204" pitchFamily="49" charset="0"/>
              </a:rPr>
              <a:t>! 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TODO</a:t>
            </a:r>
            <a:r>
              <a:rPr lang="en-US" sz="1600" dirty="0">
                <a:solidFill>
                  <a:srgbClr val="400BD9"/>
                </a:solidFill>
                <a:latin typeface="Menlo-Regular" panose="020B0609030804020204" pitchFamily="49" charset="0"/>
              </a:rPr>
              <a:t>: add cleanup of your observation operator (optional)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C814C9"/>
                </a:solidFill>
                <a:latin typeface="Menlo-Regular" panose="020B0609030804020204" pitchFamily="49" charset="0"/>
              </a:rPr>
              <a:t>subroutine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ufo_example_delete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(self)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implicit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 </a:t>
            </a: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none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ufo_example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), </a:t>
            </a: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intent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 err="1">
                <a:solidFill>
                  <a:srgbClr val="2FB41D"/>
                </a:solidFill>
                <a:latin typeface="Menlo-Regular" panose="020B0609030804020204" pitchFamily="49" charset="0"/>
              </a:rPr>
              <a:t>inout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 :: self</a:t>
            </a:r>
          </a:p>
          <a:p>
            <a:pPr marL="33866" indent="0">
              <a:spcBef>
                <a:spcPts val="0"/>
              </a:spcBef>
              <a:buNone/>
            </a:pPr>
            <a:endParaRPr lang="en-US" sz="1600" dirty="0">
              <a:solidFill>
                <a:srgbClr val="C1651C"/>
              </a:solidFill>
              <a:latin typeface="Menlo-Regular" panose="020B0609030804020204" pitchFamily="49" charset="0"/>
            </a:endParaRP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C1651C"/>
                </a:solidFill>
                <a:latin typeface="Menlo-Regular" panose="020B060903080402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 (</a:t>
            </a:r>
            <a:r>
              <a:rPr lang="en-US" sz="1600" dirty="0">
                <a:solidFill>
                  <a:srgbClr val="2EAEBB"/>
                </a:solidFill>
                <a:latin typeface="Menlo-Regular" panose="020B0609030804020204" pitchFamily="49" charset="0"/>
              </a:rPr>
              <a:t>allocated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self%varin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))  </a:t>
            </a:r>
            <a:r>
              <a:rPr lang="en-US" sz="1600" dirty="0">
                <a:solidFill>
                  <a:srgbClr val="C1651C"/>
                </a:solidFill>
                <a:latin typeface="Menlo-Regular" panose="020B0609030804020204" pitchFamily="49" charset="0"/>
              </a:rPr>
              <a:t>deallocate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self%varin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</a:t>
            </a:r>
          </a:p>
          <a:p>
            <a:pPr marL="33866" indent="0">
              <a:spcBef>
                <a:spcPts val="0"/>
              </a:spcBef>
              <a:buNone/>
            </a:pPr>
            <a:endParaRPr lang="en-US" sz="1600" dirty="0">
              <a:solidFill>
                <a:srgbClr val="C814C9"/>
              </a:solidFill>
              <a:latin typeface="Menlo-Regular" panose="020B0609030804020204" pitchFamily="49" charset="0"/>
            </a:endParaRP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C814C9"/>
                </a:solidFill>
                <a:latin typeface="Menlo-Regular" panose="020B0609030804020204" pitchFamily="49" charset="0"/>
              </a:rPr>
              <a:t>end subroutine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ufo_example_delete</a:t>
            </a:r>
            <a:endParaRPr lang="en-US" sz="1600" dirty="0">
              <a:solidFill>
                <a:srgbClr val="000000"/>
              </a:solidFill>
              <a:latin typeface="Menlo-Regular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0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B3A5-FE4F-2E43-8E1D-8664DFE5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dirty="0"/>
              <a:t>Subroutines in Fortran </a:t>
            </a:r>
            <a:r>
              <a:rPr lang="en-US" sz="4267" dirty="0" err="1"/>
              <a:t>ObsOperator</a:t>
            </a:r>
            <a:r>
              <a:rPr lang="en-US" sz="4267" dirty="0"/>
              <a:t> (</a:t>
            </a:r>
            <a:r>
              <a:rPr lang="en-US" sz="4267" dirty="0" err="1"/>
              <a:t>cont</a:t>
            </a:r>
            <a:r>
              <a:rPr lang="en-US" sz="4267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A278F-1B4D-AD49-81B0-19BE5CD9C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525" y="1217379"/>
            <a:ext cx="11410951" cy="5022851"/>
          </a:xfrm>
        </p:spPr>
        <p:txBody>
          <a:bodyPr/>
          <a:lstStyle/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400BD9"/>
                </a:solidFill>
                <a:latin typeface="Menlo-Regular" panose="020B0609030804020204" pitchFamily="49" charset="0"/>
              </a:rPr>
              <a:t>! ------------------------------------------------------------------------------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400BD9"/>
                </a:solidFill>
                <a:latin typeface="Menlo-Regular" panose="020B0609030804020204" pitchFamily="49" charset="0"/>
              </a:rPr>
              <a:t>! 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TODO</a:t>
            </a:r>
            <a:r>
              <a:rPr lang="en-US" sz="1600" dirty="0">
                <a:solidFill>
                  <a:srgbClr val="400BD9"/>
                </a:solidFill>
                <a:latin typeface="Menlo-Regular" panose="020B0609030804020204" pitchFamily="49" charset="0"/>
              </a:rPr>
              <a:t>: put code for your nonlinear observation operator in this routine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400BD9"/>
                </a:solidFill>
                <a:latin typeface="Menlo-Regular" panose="020B0609030804020204" pitchFamily="49" charset="0"/>
              </a:rPr>
              <a:t>! Code in this routine is for example only, please remove and replace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C814C9"/>
                </a:solidFill>
                <a:latin typeface="Menlo-Regular" panose="020B0609030804020204" pitchFamily="49" charset="0"/>
              </a:rPr>
              <a:t>subroutine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ufo_example_simobs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(self,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geovals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hofx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obss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implicit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 </a:t>
            </a: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none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ufo_example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), </a:t>
            </a: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intent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in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    :: self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type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ufo_geovals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),  </a:t>
            </a: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intent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in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    ::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geovals</a:t>
            </a:r>
            <a:endParaRPr lang="en-US" sz="1600" dirty="0">
              <a:solidFill>
                <a:srgbClr val="000000"/>
              </a:solidFill>
              <a:latin typeface="Menlo-Regular" panose="020B0609030804020204" pitchFamily="49" charset="0"/>
            </a:endParaRP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real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 err="1">
                <a:solidFill>
                  <a:srgbClr val="B42419"/>
                </a:solidFill>
                <a:latin typeface="Menlo-Regular" panose="020B0609030804020204" pitchFamily="49" charset="0"/>
              </a:rPr>
              <a:t>c_double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),     </a:t>
            </a: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intent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 err="1">
                <a:solidFill>
                  <a:srgbClr val="2FB41D"/>
                </a:solidFill>
                <a:latin typeface="Menlo-Regular" panose="020B0609030804020204" pitchFamily="49" charset="0"/>
              </a:rPr>
              <a:t>inout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 ::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hofx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(:)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type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 err="1">
                <a:solidFill>
                  <a:srgbClr val="2FB41D"/>
                </a:solidFill>
                <a:latin typeface="Menlo-Regular" panose="020B0609030804020204" pitchFamily="49" charset="0"/>
              </a:rPr>
              <a:t>c_ptr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), </a:t>
            </a: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, </a:t>
            </a: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intent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in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    ::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obss</a:t>
            </a:r>
            <a:endParaRPr lang="en-US" sz="1600" dirty="0">
              <a:solidFill>
                <a:srgbClr val="000000"/>
              </a:solidFill>
              <a:latin typeface="Menlo-Regular" panose="020B0609030804020204" pitchFamily="49" charset="0"/>
            </a:endParaRP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400BD9"/>
                </a:solidFill>
                <a:latin typeface="Menlo-Regular" panose="020B0609030804020204" pitchFamily="49" charset="0"/>
              </a:rPr>
              <a:t>! Local variables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type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ufo_geoval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), </a:t>
            </a: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pointer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 ::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geoval</a:t>
            </a:r>
            <a:endParaRPr lang="en-US" sz="1600" dirty="0">
              <a:solidFill>
                <a:srgbClr val="000000"/>
              </a:solidFill>
              <a:latin typeface="Menlo-Regular" panose="020B0609030804020204" pitchFamily="49" charset="0"/>
            </a:endParaRP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integer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 ::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nlocs</a:t>
            </a:r>
            <a:endParaRPr lang="en-US" sz="1600" dirty="0">
              <a:solidFill>
                <a:srgbClr val="000000"/>
              </a:solidFill>
              <a:latin typeface="Menlo-Regular" panose="020B0609030804020204" pitchFamily="49" charset="0"/>
            </a:endParaRP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real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kind_real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), </a:t>
            </a:r>
            <a:r>
              <a:rPr lang="en-US" sz="1600" dirty="0">
                <a:solidFill>
                  <a:srgbClr val="2FB41D"/>
                </a:solidFill>
                <a:latin typeface="Menlo-Regular" panose="020B0609030804020204" pitchFamily="49" charset="0"/>
              </a:rPr>
              <a:t>dimension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(:), </a:t>
            </a:r>
            <a:r>
              <a:rPr lang="en-US" sz="1600" dirty="0" err="1">
                <a:solidFill>
                  <a:srgbClr val="2FB41D"/>
                </a:solidFill>
                <a:latin typeface="Menlo-Regular" panose="020B0609030804020204" pitchFamily="49" charset="0"/>
              </a:rPr>
              <a:t>allocatable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 ::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obss_metadata</a:t>
            </a:r>
            <a:endParaRPr lang="en-US" sz="1600" dirty="0">
              <a:solidFill>
                <a:srgbClr val="000000"/>
              </a:solidFill>
              <a:latin typeface="Menlo-Regular" panose="020B0609030804020204" pitchFamily="49" charset="0"/>
            </a:endParaRP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400BD9"/>
                </a:solidFill>
                <a:latin typeface="Menlo-Regular" panose="020B0609030804020204" pitchFamily="49" charset="0"/>
              </a:rPr>
              <a:t>! check if some variable is in </a:t>
            </a:r>
            <a:r>
              <a:rPr lang="en-US" sz="1600" dirty="0" err="1">
                <a:solidFill>
                  <a:srgbClr val="400BD9"/>
                </a:solidFill>
                <a:latin typeface="Menlo-Regular" panose="020B0609030804020204" pitchFamily="49" charset="0"/>
              </a:rPr>
              <a:t>geovals</a:t>
            </a:r>
            <a:r>
              <a:rPr lang="en-US" sz="1600" dirty="0">
                <a:solidFill>
                  <a:srgbClr val="400BD9"/>
                </a:solidFill>
                <a:latin typeface="Menlo-Regular" panose="020B0609030804020204" pitchFamily="49" charset="0"/>
              </a:rPr>
              <a:t> and get it (</a:t>
            </a:r>
            <a:r>
              <a:rPr lang="en-US" sz="1600" dirty="0" err="1">
                <a:solidFill>
                  <a:srgbClr val="400BD9"/>
                </a:solidFill>
                <a:latin typeface="Menlo-Regular" panose="020B0609030804020204" pitchFamily="49" charset="0"/>
              </a:rPr>
              <a:t>var_tv</a:t>
            </a:r>
            <a:r>
              <a:rPr lang="en-US" sz="1600" dirty="0">
                <a:solidFill>
                  <a:srgbClr val="400BD9"/>
                </a:solidFill>
                <a:latin typeface="Menlo-Regular" panose="020B0609030804020204" pitchFamily="49" charset="0"/>
              </a:rPr>
              <a:t> is defined in </a:t>
            </a:r>
            <a:r>
              <a:rPr lang="en-US" sz="1600" dirty="0" err="1">
                <a:solidFill>
                  <a:srgbClr val="400BD9"/>
                </a:solidFill>
                <a:latin typeface="Menlo-Regular" panose="020B0609030804020204" pitchFamily="49" charset="0"/>
              </a:rPr>
              <a:t>ufo_vars_mod</a:t>
            </a:r>
            <a:r>
              <a:rPr lang="en-US" sz="1600" dirty="0">
                <a:solidFill>
                  <a:srgbClr val="400BD9"/>
                </a:solidFill>
                <a:latin typeface="Menlo-Regular" panose="020B0609030804020204" pitchFamily="49" charset="0"/>
              </a:rPr>
              <a:t>)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2EAEBB"/>
                </a:solidFill>
                <a:latin typeface="Menlo-Regular" panose="020B0609030804020204" pitchFamily="49" charset="0"/>
              </a:rPr>
              <a:t>call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ufo_geovals_get_var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geovals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var_tv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geoval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400BD9"/>
                </a:solidFill>
                <a:latin typeface="Menlo-Regular" panose="020B0609030804020204" pitchFamily="49" charset="0"/>
              </a:rPr>
              <a:t>! get some metadata from </a:t>
            </a:r>
            <a:r>
              <a:rPr lang="en-US" sz="1600" dirty="0" err="1">
                <a:solidFill>
                  <a:srgbClr val="400BD9"/>
                </a:solidFill>
                <a:latin typeface="Menlo-Regular" panose="020B0609030804020204" pitchFamily="49" charset="0"/>
              </a:rPr>
              <a:t>obsspace</a:t>
            </a:r>
            <a:endParaRPr lang="en-US" sz="1600" dirty="0">
              <a:solidFill>
                <a:srgbClr val="400BD9"/>
              </a:solidFill>
              <a:latin typeface="Menlo-Regular" panose="020B0609030804020204" pitchFamily="49" charset="0"/>
            </a:endParaRP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nlocs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Menlo-Regular" panose="020B060903080402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obsspace_get_nlocs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obss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C1651C"/>
                </a:solidFill>
                <a:latin typeface="Menlo-Regular" panose="020B0609030804020204" pitchFamily="49" charset="0"/>
              </a:rPr>
              <a:t>allocate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obss_metadata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nlocs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))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2EAEBB"/>
                </a:solidFill>
                <a:latin typeface="Menlo-Regular" panose="020B0609030804020204" pitchFamily="49" charset="0"/>
              </a:rPr>
              <a:t>call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obsspace_get_db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obss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, </a:t>
            </a:r>
            <a:r>
              <a:rPr lang="en-US" sz="1600" dirty="0">
                <a:solidFill>
                  <a:srgbClr val="B42419"/>
                </a:solidFill>
                <a:latin typeface="Menlo-Regular" panose="020B0609030804020204" pitchFamily="49" charset="0"/>
              </a:rPr>
              <a:t>"</a:t>
            </a:r>
            <a:r>
              <a:rPr lang="en-US" sz="1600" dirty="0" err="1">
                <a:solidFill>
                  <a:srgbClr val="B42419"/>
                </a:solidFill>
                <a:latin typeface="Menlo-Regular" panose="020B0609030804020204" pitchFamily="49" charset="0"/>
              </a:rPr>
              <a:t>MetaData</a:t>
            </a:r>
            <a:r>
              <a:rPr lang="en-US" sz="1600" dirty="0">
                <a:solidFill>
                  <a:srgbClr val="B42419"/>
                </a:solidFill>
                <a:latin typeface="Menlo-Regular" panose="020B060903080402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, </a:t>
            </a:r>
            <a:r>
              <a:rPr lang="en-US" sz="1600" dirty="0">
                <a:solidFill>
                  <a:srgbClr val="B42419"/>
                </a:solidFill>
                <a:latin typeface="Menlo-Regular" panose="020B0609030804020204" pitchFamily="49" charset="0"/>
              </a:rPr>
              <a:t>"</a:t>
            </a:r>
            <a:r>
              <a:rPr lang="en-US" sz="1600" dirty="0" err="1">
                <a:solidFill>
                  <a:srgbClr val="B42419"/>
                </a:solidFill>
                <a:latin typeface="Menlo-Regular" panose="020B0609030804020204" pitchFamily="49" charset="0"/>
              </a:rPr>
              <a:t>some_metadata</a:t>
            </a:r>
            <a:r>
              <a:rPr lang="en-US" sz="1600" dirty="0">
                <a:solidFill>
                  <a:srgbClr val="B42419"/>
                </a:solidFill>
                <a:latin typeface="Menlo-Regular" panose="020B060903080402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obss_metadata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)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400BD9"/>
                </a:solidFill>
                <a:latin typeface="Menlo-Regular" panose="020B0609030804020204" pitchFamily="49" charset="0"/>
              </a:rPr>
              <a:t>! put observation operator code here</a:t>
            </a:r>
          </a:p>
          <a:p>
            <a:pPr marL="33866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C814C9"/>
                </a:solidFill>
                <a:latin typeface="Menlo-Regular" panose="020B0609030804020204" pitchFamily="49" charset="0"/>
              </a:rPr>
              <a:t>end subroutine</a:t>
            </a:r>
            <a:r>
              <a:rPr lang="en-US" sz="1600" dirty="0">
                <a:solidFill>
                  <a:srgbClr val="000000"/>
                </a:solidFill>
                <a:latin typeface="Menlo-Regular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-Regular" panose="020B0609030804020204" pitchFamily="49" charset="0"/>
              </a:rPr>
              <a:t>ufo_example_simobs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5501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UFO observation “filters”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39" y="1103576"/>
            <a:ext cx="11697968" cy="5591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400" dirty="0"/>
              <a:t>Abstract “observation filters” are called before and after the obs. operator</a:t>
            </a:r>
          </a:p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400" dirty="0"/>
              <a:t>Observation filters are generic and have access to</a:t>
            </a:r>
          </a:p>
          <a:p>
            <a:pPr marL="1066773" lvl="1" indent="-457189">
              <a:lnSpc>
                <a:spcPct val="50000"/>
              </a:lnSpc>
              <a:spcBef>
                <a:spcPts val="1600"/>
              </a:spcBef>
              <a:buClr>
                <a:schemeClr val="bg2"/>
              </a:buClr>
              <a:buFont typeface="Lucida Grande"/>
              <a:buChar char="-"/>
            </a:pPr>
            <a:r>
              <a:rPr lang="en-US" sz="2400" dirty="0"/>
              <a:t>Observation values and metadata</a:t>
            </a:r>
          </a:p>
          <a:p>
            <a:pPr marL="1066773" lvl="1" indent="-457189">
              <a:lnSpc>
                <a:spcPct val="50000"/>
              </a:lnSpc>
              <a:spcBef>
                <a:spcPts val="1600"/>
              </a:spcBef>
              <a:buClr>
                <a:schemeClr val="bg2"/>
              </a:buClr>
              <a:buFont typeface="Lucida Grande"/>
              <a:buChar char="-"/>
            </a:pPr>
            <a:r>
              <a:rPr lang="en-US" sz="2400" dirty="0"/>
              <a:t>Model values at observations locations (</a:t>
            </a:r>
            <a:r>
              <a:rPr lang="en-US" sz="2400" dirty="0" err="1"/>
              <a:t>GeoVaLs</a:t>
            </a:r>
            <a:r>
              <a:rPr lang="en-US" sz="2400" dirty="0"/>
              <a:t>)</a:t>
            </a:r>
          </a:p>
          <a:p>
            <a:pPr marL="1066773" lvl="1" indent="-457189">
              <a:lnSpc>
                <a:spcPct val="50000"/>
              </a:lnSpc>
              <a:spcBef>
                <a:spcPts val="1600"/>
              </a:spcBef>
              <a:buClr>
                <a:schemeClr val="bg2"/>
              </a:buClr>
              <a:buFont typeface="Lucida Grande"/>
              <a:buChar char="-"/>
            </a:pPr>
            <a:r>
              <a:rPr lang="en-US" sz="2400" dirty="0"/>
              <a:t>Simulated observation value and diagnostics (for post-filter)</a:t>
            </a:r>
          </a:p>
          <a:p>
            <a:pPr marL="457189" indent="-457189">
              <a:spcBef>
                <a:spcPts val="8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667" dirty="0"/>
              <a:t>Filters are controlled by the </a:t>
            </a:r>
            <a:r>
              <a:rPr lang="en-US" sz="2667" dirty="0" err="1"/>
              <a:t>yaml</a:t>
            </a:r>
            <a:r>
              <a:rPr lang="en-US" sz="2667" dirty="0"/>
              <a:t> configuration file</a:t>
            </a:r>
          </a:p>
          <a:p>
            <a:pPr marL="1066773" lvl="1" indent="-457189">
              <a:spcBef>
                <a:spcPts val="800"/>
              </a:spcBef>
              <a:buClr>
                <a:schemeClr val="bg2"/>
              </a:buClr>
              <a:buFont typeface="Lucida Grande"/>
              <a:buChar char="-"/>
            </a:pPr>
            <a:r>
              <a:rPr lang="en-US" sz="2667" dirty="0"/>
              <a:t>Filters are applied in the order in which they appear in the </a:t>
            </a:r>
            <a:r>
              <a:rPr lang="en-US" sz="2667" dirty="0" err="1"/>
              <a:t>yaml</a:t>
            </a:r>
            <a:endParaRPr lang="en-US" sz="2667" dirty="0"/>
          </a:p>
          <a:p>
            <a:pPr marL="1066773" lvl="1" indent="-457189">
              <a:spcBef>
                <a:spcPts val="800"/>
              </a:spcBef>
              <a:buClr>
                <a:schemeClr val="bg2"/>
              </a:buClr>
              <a:buFont typeface="Lucida Grande"/>
              <a:buChar char="-"/>
            </a:pPr>
            <a:r>
              <a:rPr lang="en-US" sz="2667" dirty="0"/>
              <a:t>Most scientific work happens in the </a:t>
            </a:r>
            <a:r>
              <a:rPr lang="en-US" sz="2667" dirty="0" err="1"/>
              <a:t>yaml</a:t>
            </a:r>
            <a:r>
              <a:rPr lang="en-US" sz="2667" dirty="0"/>
              <a:t> file</a:t>
            </a:r>
          </a:p>
          <a:p>
            <a:pPr marL="457189" indent="-457189">
              <a:spcBef>
                <a:spcPts val="8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667" dirty="0"/>
              <a:t>All filters take an optional “where” clause to restrict their scope of application</a:t>
            </a:r>
          </a:p>
          <a:p>
            <a:pPr marL="1066773" lvl="1" indent="-457189">
              <a:spcBef>
                <a:spcPts val="800"/>
              </a:spcBef>
              <a:buClr>
                <a:schemeClr val="bg2"/>
              </a:buClr>
              <a:buFont typeface="Lucida Grande"/>
              <a:buChar char="-"/>
            </a:pPr>
            <a:r>
              <a:rPr lang="en-US" sz="2667" dirty="0"/>
              <a:t>The </a:t>
            </a:r>
            <a:r>
              <a:rPr lang="en-US" sz="2667" dirty="0">
                <a:cs typeface="Source Code Pro"/>
              </a:rPr>
              <a:t>where</a:t>
            </a:r>
            <a:r>
              <a:rPr lang="en-US" sz="2667" dirty="0"/>
              <a:t> clause is very generic and can be expressed in terms of observation metadata, value or GeoVaLs value</a:t>
            </a:r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2608006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9" y="46396"/>
            <a:ext cx="11264891" cy="81649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A few UFO generic observation filters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78782" y="1186688"/>
            <a:ext cx="8951771" cy="549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GB" sz="2000" dirty="0" err="1"/>
              <a:t>PreQC</a:t>
            </a:r>
            <a:endParaRPr lang="en-GB" sz="2000" dirty="0"/>
          </a:p>
          <a:p>
            <a:pPr marL="1066773" lvl="1" indent="-457189">
              <a:lnSpc>
                <a:spcPct val="50000"/>
              </a:lnSpc>
              <a:spcBef>
                <a:spcPts val="1600"/>
              </a:spcBef>
              <a:buClr>
                <a:schemeClr val="bg2"/>
              </a:buClr>
              <a:buFont typeface="Lucida Grande"/>
              <a:buChar char="-"/>
            </a:pPr>
            <a:r>
              <a:rPr lang="en-GB" sz="2000" dirty="0"/>
              <a:t>Handles flags set by pre-processing in IODA</a:t>
            </a:r>
            <a:endParaRPr lang="en-US" sz="2000" dirty="0"/>
          </a:p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000" dirty="0" err="1"/>
              <a:t>BackgroundCheck</a:t>
            </a:r>
            <a:endParaRPr lang="en-US" sz="2000" dirty="0"/>
          </a:p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000" dirty="0" err="1"/>
              <a:t>ObsBoundsCheck</a:t>
            </a:r>
            <a:endParaRPr lang="en-GB" sz="2000" dirty="0"/>
          </a:p>
          <a:p>
            <a:pPr marL="1066773" lvl="1" indent="-457189">
              <a:lnSpc>
                <a:spcPct val="50000"/>
              </a:lnSpc>
              <a:spcBef>
                <a:spcPts val="1600"/>
              </a:spcBef>
              <a:buClr>
                <a:schemeClr val="bg2"/>
              </a:buClr>
              <a:buFont typeface="Lucida Grande"/>
              <a:buChar char="-"/>
            </a:pPr>
            <a:r>
              <a:rPr lang="en-GB" sz="2000" dirty="0"/>
              <a:t>Rejects observations values outside some bounds</a:t>
            </a:r>
            <a:endParaRPr lang="en-US" sz="2000" dirty="0"/>
          </a:p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000" dirty="0" err="1"/>
              <a:t>ObsDomainCheck</a:t>
            </a:r>
            <a:endParaRPr lang="en-GB" sz="2000" dirty="0"/>
          </a:p>
          <a:p>
            <a:pPr marL="1066773" lvl="1" indent="-457189">
              <a:lnSpc>
                <a:spcPct val="50000"/>
              </a:lnSpc>
              <a:spcBef>
                <a:spcPts val="1600"/>
              </a:spcBef>
              <a:buClr>
                <a:schemeClr val="bg2"/>
              </a:buClr>
              <a:buFont typeface="Lucida Grande"/>
              <a:buChar char="-"/>
            </a:pPr>
            <a:r>
              <a:rPr lang="en-GB" sz="2000" dirty="0"/>
              <a:t>Rejects observations with metadata values outside some bounds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(metadata can be location or any other attribute)</a:t>
            </a:r>
            <a:endParaRPr lang="en-US" sz="2000" dirty="0"/>
          </a:p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000" dirty="0" err="1"/>
              <a:t>BlackList</a:t>
            </a:r>
            <a:endParaRPr lang="en-GB" sz="2000" dirty="0"/>
          </a:p>
          <a:p>
            <a:pPr marL="1066773" lvl="1" indent="-457189">
              <a:lnSpc>
                <a:spcPct val="50000"/>
              </a:lnSpc>
              <a:spcBef>
                <a:spcPts val="1600"/>
              </a:spcBef>
              <a:buClr>
                <a:schemeClr val="bg2"/>
              </a:buClr>
              <a:buFont typeface="Lucida Grande"/>
              <a:buChar char="-"/>
            </a:pPr>
            <a:r>
              <a:rPr lang="en-GB" sz="2000" dirty="0"/>
              <a:t>Unconditionally rejects data for some variables, channels</a:t>
            </a:r>
            <a:r>
              <a:rPr lang="mr-IN" sz="2000" dirty="0"/>
              <a:t>…</a:t>
            </a:r>
            <a:endParaRPr lang="en-US" sz="2000" dirty="0"/>
          </a:p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GB" sz="2000" dirty="0"/>
              <a:t>Thinning</a:t>
            </a:r>
          </a:p>
          <a:p>
            <a:pPr marL="1066773" lvl="1" indent="-457189">
              <a:lnSpc>
                <a:spcPct val="50000"/>
              </a:lnSpc>
              <a:spcBef>
                <a:spcPts val="1600"/>
              </a:spcBef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Reduce the amount of data that we process</a:t>
            </a:r>
          </a:p>
          <a:p>
            <a:pPr marL="1066773" lvl="1" indent="-457189">
              <a:lnSpc>
                <a:spcPct val="50000"/>
              </a:lnSpc>
              <a:spcBef>
                <a:spcPts val="1600"/>
              </a:spcBef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Regular, Gaussian, Temporal, Poisson Disk methods are available.</a:t>
            </a:r>
          </a:p>
        </p:txBody>
      </p:sp>
    </p:spTree>
    <p:extLst>
      <p:ext uri="{BB962C8B-B14F-4D97-AF65-F5344CB8AC3E}">
        <p14:creationId xmlns:p14="http://schemas.microsoft.com/office/powerpoint/2010/main" val="1555703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2960" y="2549303"/>
            <a:ext cx="10227480" cy="33746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rgbClr val="2FB41D"/>
                </a:solidFill>
                <a:latin typeface="Source Code Pro"/>
                <a:cs typeface="Source Code Pro"/>
              </a:rPr>
              <a:t>template</a:t>
            </a:r>
            <a:r>
              <a:rPr lang="en-US" sz="2133" dirty="0">
                <a:latin typeface="Source Code Pro"/>
                <a:cs typeface="Source Code Pro"/>
              </a:rPr>
              <a:t> &lt;</a:t>
            </a:r>
            <a:r>
              <a:rPr lang="en-US" sz="2133" dirty="0" err="1">
                <a:solidFill>
                  <a:srgbClr val="2FB41D"/>
                </a:solidFill>
                <a:latin typeface="Source Code Pro"/>
                <a:cs typeface="Source Code Pro"/>
              </a:rPr>
              <a:t>typename</a:t>
            </a:r>
            <a:r>
              <a:rPr lang="en-US" sz="2133" dirty="0">
                <a:latin typeface="Source Code Pro"/>
                <a:cs typeface="Source Code Pro"/>
              </a:rPr>
              <a:t> MODEL&gt;</a:t>
            </a:r>
          </a:p>
          <a:p>
            <a:r>
              <a:rPr lang="en-US" sz="2133" dirty="0">
                <a:solidFill>
                  <a:srgbClr val="2FB41D"/>
                </a:solidFill>
                <a:latin typeface="Source Code Pro"/>
                <a:cs typeface="Source Code Pro"/>
              </a:rPr>
              <a:t>void</a:t>
            </a:r>
            <a:r>
              <a:rPr lang="en-US" sz="2133" dirty="0">
                <a:latin typeface="Source Code Pro"/>
                <a:cs typeface="Source Code Pro"/>
              </a:rPr>
              <a:t> Observer&lt;MODEL&gt;::</a:t>
            </a:r>
            <a:r>
              <a:rPr lang="en-US" sz="2133" dirty="0" err="1">
                <a:latin typeface="Source Code Pro"/>
                <a:cs typeface="Source Code Pro"/>
              </a:rPr>
              <a:t>doFinalize</a:t>
            </a:r>
            <a:r>
              <a:rPr lang="en-US" sz="2133" dirty="0">
                <a:latin typeface="Source Code Pro"/>
                <a:cs typeface="Source Code Pro"/>
              </a:rPr>
              <a:t>() {</a:t>
            </a:r>
          </a:p>
          <a:p>
            <a:r>
              <a:rPr lang="en-US" sz="2133" dirty="0">
                <a:latin typeface="Source Code Pro"/>
                <a:cs typeface="Source Code Pro"/>
              </a:rPr>
              <a:t>  Log::trace() &lt;&lt; </a:t>
            </a:r>
            <a:r>
              <a:rPr lang="en-US" sz="2133" dirty="0">
                <a:solidFill>
                  <a:srgbClr val="B42419"/>
                </a:solidFill>
                <a:latin typeface="Source Code Pro"/>
                <a:cs typeface="Source Code Pro"/>
              </a:rPr>
              <a:t>"Observer::</a:t>
            </a:r>
            <a:r>
              <a:rPr lang="en-US" sz="2133" dirty="0" err="1">
                <a:solidFill>
                  <a:srgbClr val="B42419"/>
                </a:solidFill>
                <a:latin typeface="Source Code Pro"/>
                <a:cs typeface="Source Code Pro"/>
              </a:rPr>
              <a:t>doFinalize</a:t>
            </a:r>
            <a:r>
              <a:rPr lang="en-US" sz="2133" dirty="0">
                <a:solidFill>
                  <a:srgbClr val="B42419"/>
                </a:solidFill>
                <a:latin typeface="Source Code Pro"/>
                <a:cs typeface="Source Code Pro"/>
              </a:rPr>
              <a:t> start"</a:t>
            </a:r>
            <a:r>
              <a:rPr lang="en-US" sz="2133" dirty="0">
                <a:latin typeface="Source Code Pro"/>
                <a:cs typeface="Source Code Pro"/>
              </a:rPr>
              <a:t> &lt;&lt; </a:t>
            </a:r>
            <a:r>
              <a:rPr lang="en-US" sz="2133" dirty="0" err="1">
                <a:latin typeface="Source Code Pro"/>
                <a:cs typeface="Source Code Pro"/>
              </a:rPr>
              <a:t>std</a:t>
            </a:r>
            <a:r>
              <a:rPr lang="en-US" sz="2133" dirty="0">
                <a:latin typeface="Source Code Pro"/>
                <a:cs typeface="Source Code Pro"/>
              </a:rPr>
              <a:t>::</a:t>
            </a:r>
            <a:r>
              <a:rPr lang="en-US" sz="2133" dirty="0" err="1">
                <a:latin typeface="Source Code Pro"/>
                <a:cs typeface="Source Code Pro"/>
              </a:rPr>
              <a:t>endl</a:t>
            </a:r>
            <a:r>
              <a:rPr lang="en-US" sz="2133" dirty="0">
                <a:latin typeface="Source Code Pro"/>
                <a:cs typeface="Source Code Pro"/>
              </a:rPr>
              <a:t>;</a:t>
            </a:r>
          </a:p>
          <a:p>
            <a:endParaRPr lang="en-US" sz="2133" dirty="0">
              <a:latin typeface="Source Code Pro"/>
              <a:cs typeface="Source Code Pro"/>
            </a:endParaRPr>
          </a:p>
          <a:p>
            <a:r>
              <a:rPr lang="en-US" sz="2133" dirty="0">
                <a:latin typeface="Source Code Pro"/>
                <a:cs typeface="Source Code Pro"/>
              </a:rPr>
              <a:t>  filters_-&gt;</a:t>
            </a:r>
            <a:r>
              <a:rPr lang="en-US" sz="2133" dirty="0" err="1">
                <a:latin typeface="Source Code Pro"/>
                <a:cs typeface="Source Code Pro"/>
              </a:rPr>
              <a:t>priorFilter</a:t>
            </a:r>
            <a:r>
              <a:rPr lang="en-US" sz="2133" dirty="0">
                <a:latin typeface="Source Code Pro"/>
                <a:cs typeface="Source Code Pro"/>
              </a:rPr>
              <a:t>(*</a:t>
            </a:r>
            <a:r>
              <a:rPr lang="en-US" sz="2133" dirty="0" err="1">
                <a:latin typeface="Source Code Pro"/>
                <a:cs typeface="Source Code Pro"/>
              </a:rPr>
              <a:t>gvals</a:t>
            </a:r>
            <a:r>
              <a:rPr lang="en-US" sz="2133" dirty="0">
                <a:latin typeface="Source Code Pro"/>
                <a:cs typeface="Source Code Pro"/>
              </a:rPr>
              <a:t>_);</a:t>
            </a:r>
          </a:p>
          <a:p>
            <a:r>
              <a:rPr lang="en-US" sz="2133" dirty="0">
                <a:latin typeface="Source Code Pro"/>
                <a:cs typeface="Source Code Pro"/>
              </a:rPr>
              <a:t>  hop_.</a:t>
            </a:r>
            <a:r>
              <a:rPr lang="en-US" sz="2133" dirty="0" err="1">
                <a:latin typeface="Source Code Pro"/>
                <a:cs typeface="Source Code Pro"/>
              </a:rPr>
              <a:t>simulateObs</a:t>
            </a:r>
            <a:r>
              <a:rPr lang="en-US" sz="2133" dirty="0">
                <a:latin typeface="Source Code Pro"/>
                <a:cs typeface="Source Code Pro"/>
              </a:rPr>
              <a:t>(*</a:t>
            </a:r>
            <a:r>
              <a:rPr lang="en-US" sz="2133" dirty="0" err="1">
                <a:latin typeface="Source Code Pro"/>
                <a:cs typeface="Source Code Pro"/>
              </a:rPr>
              <a:t>gvals</a:t>
            </a:r>
            <a:r>
              <a:rPr lang="en-US" sz="2133" dirty="0">
                <a:latin typeface="Source Code Pro"/>
                <a:cs typeface="Source Code Pro"/>
              </a:rPr>
              <a:t>_, </a:t>
            </a:r>
            <a:r>
              <a:rPr lang="en-US" sz="2133" dirty="0" err="1">
                <a:latin typeface="Source Code Pro"/>
                <a:cs typeface="Source Code Pro"/>
              </a:rPr>
              <a:t>yobs</a:t>
            </a:r>
            <a:r>
              <a:rPr lang="en-US" sz="2133" dirty="0">
                <a:latin typeface="Source Code Pro"/>
                <a:cs typeface="Source Code Pro"/>
              </a:rPr>
              <a:t>_, </a:t>
            </a:r>
            <a:r>
              <a:rPr lang="en-US" sz="2133" dirty="0" err="1">
                <a:latin typeface="Source Code Pro"/>
                <a:cs typeface="Source Code Pro"/>
              </a:rPr>
              <a:t>ybias</a:t>
            </a:r>
            <a:r>
              <a:rPr lang="en-US" sz="2133" dirty="0">
                <a:latin typeface="Source Code Pro"/>
                <a:cs typeface="Source Code Pro"/>
              </a:rPr>
              <a:t>_);</a:t>
            </a:r>
          </a:p>
          <a:p>
            <a:r>
              <a:rPr lang="en-US" sz="2133" dirty="0">
                <a:latin typeface="Source Code Pro"/>
                <a:cs typeface="Source Code Pro"/>
              </a:rPr>
              <a:t>  filters_-&gt;</a:t>
            </a:r>
            <a:r>
              <a:rPr lang="en-US" sz="2133" dirty="0" err="1">
                <a:latin typeface="Source Code Pro"/>
                <a:cs typeface="Source Code Pro"/>
              </a:rPr>
              <a:t>postFilter</a:t>
            </a:r>
            <a:r>
              <a:rPr lang="en-US" sz="2133" dirty="0">
                <a:latin typeface="Source Code Pro"/>
                <a:cs typeface="Source Code Pro"/>
              </a:rPr>
              <a:t>(</a:t>
            </a:r>
            <a:r>
              <a:rPr lang="en-US" sz="2133" dirty="0" err="1">
                <a:latin typeface="Source Code Pro"/>
                <a:cs typeface="Source Code Pro"/>
              </a:rPr>
              <a:t>yobs</a:t>
            </a:r>
            <a:r>
              <a:rPr lang="en-US" sz="2133" dirty="0">
                <a:latin typeface="Source Code Pro"/>
                <a:cs typeface="Source Code Pro"/>
              </a:rPr>
              <a:t>_);</a:t>
            </a:r>
          </a:p>
          <a:p>
            <a:endParaRPr lang="en-US" sz="2133" dirty="0">
              <a:latin typeface="Source Code Pro"/>
              <a:cs typeface="Source Code Pro"/>
            </a:endParaRPr>
          </a:p>
          <a:p>
            <a:r>
              <a:rPr lang="en-US" sz="2133" dirty="0">
                <a:latin typeface="Source Code Pro"/>
                <a:cs typeface="Source Code Pro"/>
              </a:rPr>
              <a:t>  Log::trace() &lt;&lt; </a:t>
            </a:r>
            <a:r>
              <a:rPr lang="en-US" sz="2133" dirty="0">
                <a:solidFill>
                  <a:srgbClr val="B42419"/>
                </a:solidFill>
                <a:latin typeface="Source Code Pro"/>
                <a:cs typeface="Source Code Pro"/>
              </a:rPr>
              <a:t>"Observer::</a:t>
            </a:r>
            <a:r>
              <a:rPr lang="en-US" sz="2133" dirty="0" err="1">
                <a:solidFill>
                  <a:srgbClr val="B42419"/>
                </a:solidFill>
                <a:latin typeface="Source Code Pro"/>
                <a:cs typeface="Source Code Pro"/>
              </a:rPr>
              <a:t>doFinalize</a:t>
            </a:r>
            <a:r>
              <a:rPr lang="en-US" sz="2133" dirty="0">
                <a:solidFill>
                  <a:srgbClr val="B42419"/>
                </a:solidFill>
                <a:latin typeface="Source Code Pro"/>
                <a:cs typeface="Source Code Pro"/>
              </a:rPr>
              <a:t> done"</a:t>
            </a:r>
            <a:r>
              <a:rPr lang="en-US" sz="2133" dirty="0">
                <a:latin typeface="Source Code Pro"/>
                <a:cs typeface="Source Code Pro"/>
              </a:rPr>
              <a:t> &lt;&lt; </a:t>
            </a:r>
            <a:r>
              <a:rPr lang="en-US" sz="2133" dirty="0" err="1">
                <a:latin typeface="Source Code Pro"/>
                <a:cs typeface="Source Code Pro"/>
              </a:rPr>
              <a:t>std</a:t>
            </a:r>
            <a:r>
              <a:rPr lang="en-US" sz="2133" dirty="0">
                <a:latin typeface="Source Code Pro"/>
                <a:cs typeface="Source Code Pro"/>
              </a:rPr>
              <a:t>::</a:t>
            </a:r>
            <a:r>
              <a:rPr lang="en-US" sz="2133" dirty="0" err="1">
                <a:latin typeface="Source Code Pro"/>
                <a:cs typeface="Source Code Pro"/>
              </a:rPr>
              <a:t>endl</a:t>
            </a:r>
            <a:r>
              <a:rPr lang="en-US" sz="2133" dirty="0">
                <a:latin typeface="Source Code Pro"/>
                <a:cs typeface="Source Code Pro"/>
              </a:rPr>
              <a:t>;</a:t>
            </a:r>
          </a:p>
          <a:p>
            <a:r>
              <a:rPr lang="en-US" sz="2133" dirty="0">
                <a:latin typeface="Source Code Pro"/>
                <a:cs typeface="Source Code Pro"/>
              </a:rPr>
              <a:t>}</a:t>
            </a:r>
            <a:endParaRPr lang="en-US" sz="2133" dirty="0">
              <a:solidFill>
                <a:srgbClr val="000000"/>
              </a:solidFill>
              <a:latin typeface="Source Code Pro"/>
              <a:ea typeface="Menlo"/>
              <a:cs typeface="Source Code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457" y="1194720"/>
            <a:ext cx="10227480" cy="1103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67" dirty="0"/>
              <a:t>The observation operator is called from the Observer</a:t>
            </a:r>
          </a:p>
          <a:p>
            <a:pPr>
              <a:lnSpc>
                <a:spcPct val="130000"/>
              </a:lnSpc>
            </a:pPr>
            <a:r>
              <a:rPr lang="en-US" sz="2667" dirty="0"/>
              <a:t>Observation filters are called immediately before/after the operator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4770" y="6099196"/>
            <a:ext cx="773000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Source Code Pro"/>
                <a:cs typeface="Source Code Pro"/>
              </a:rPr>
              <a:t>filters_</a:t>
            </a:r>
            <a:r>
              <a:rPr lang="en-US" sz="2667" dirty="0"/>
              <a:t> contains the list of filters and calls them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E23BB4-33DC-F147-AC66-559D1579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7" y="0"/>
            <a:ext cx="10167636" cy="935183"/>
          </a:xfrm>
        </p:spPr>
        <p:txBody>
          <a:bodyPr/>
          <a:lstStyle/>
          <a:p>
            <a:r>
              <a:rPr lang="en-US" dirty="0"/>
              <a:t>Observation processing</a:t>
            </a:r>
          </a:p>
        </p:txBody>
      </p:sp>
    </p:spTree>
    <p:extLst>
      <p:ext uri="{BB962C8B-B14F-4D97-AF65-F5344CB8AC3E}">
        <p14:creationId xmlns:p14="http://schemas.microsoft.com/office/powerpoint/2010/main" val="2518989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0DA0C5-1CA4-F544-8F2C-4B0372783F51}"/>
              </a:ext>
            </a:extLst>
          </p:cNvPr>
          <p:cNvSpPr/>
          <p:nvPr/>
        </p:nvSpPr>
        <p:spPr>
          <a:xfrm>
            <a:off x="0" y="1044547"/>
            <a:ext cx="7694455" cy="53553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82880" tIns="182880" rIns="182880" bIns="182880">
            <a:spAutoFit/>
          </a:bodyPr>
          <a:lstStyle/>
          <a:p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Observations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ObsTypes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</a:t>
            </a:r>
            <a:r>
              <a:rPr lang="en-US" sz="1200" dirty="0">
                <a:solidFill>
                  <a:srgbClr val="A6520C"/>
                </a:solidFill>
                <a:latin typeface="Courier" pitchFamily="2" charset="0"/>
              </a:rPr>
              <a:t>-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ObsSpace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name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 err="1">
                <a:solidFill>
                  <a:srgbClr val="3B2322"/>
                </a:solidFill>
                <a:latin typeface="Courier" pitchFamily="2" charset="0"/>
              </a:rPr>
              <a:t>GnssroBnd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ObsDataIn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obsfile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Data/</a:t>
            </a:r>
            <a:r>
              <a:rPr lang="en-US" sz="1200" dirty="0" err="1">
                <a:solidFill>
                  <a:srgbClr val="3B2322"/>
                </a:solidFill>
                <a:latin typeface="Courier" pitchFamily="2" charset="0"/>
              </a:rPr>
              <a:t>ufo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/testinput_tier_1/gnssro_obs_2018041500_m.nc4</a:t>
            </a: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ObsDataOut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obsfile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Data/gnssro_bndnbam_2018041500_m_output.nc4</a:t>
            </a: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simulate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variables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[</a:t>
            </a:r>
            <a:r>
              <a:rPr lang="en-US" sz="1200" dirty="0" err="1">
                <a:solidFill>
                  <a:srgbClr val="3B2322"/>
                </a:solidFill>
                <a:latin typeface="Courier" pitchFamily="2" charset="0"/>
              </a:rPr>
              <a:t>bending_angle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]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ObsFilters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</a:t>
            </a:r>
            <a:r>
              <a:rPr lang="en-US" sz="1200" dirty="0">
                <a:solidFill>
                  <a:srgbClr val="A6520C"/>
                </a:solidFill>
                <a:latin typeface="Courier" pitchFamily="2" charset="0"/>
              </a:rPr>
              <a:t>- </a:t>
            </a:r>
            <a:r>
              <a:rPr lang="en-US" sz="1200" b="1" dirty="0">
                <a:solidFill>
                  <a:srgbClr val="13939F"/>
                </a:solidFill>
                <a:latin typeface="Courier" pitchFamily="2" charset="0"/>
              </a:rPr>
              <a:t>Filter</a:t>
            </a:r>
            <a:r>
              <a:rPr lang="en-US" sz="1200" b="1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b="1" dirty="0">
                <a:solidFill>
                  <a:srgbClr val="3B2322"/>
                </a:solidFill>
                <a:latin typeface="Courier" pitchFamily="2" charset="0"/>
              </a:rPr>
              <a:t> Domain Check</a:t>
            </a: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filter variables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</a:t>
            </a:r>
            <a:r>
              <a:rPr lang="en-US" sz="1200" dirty="0">
                <a:solidFill>
                  <a:srgbClr val="A6520C"/>
                </a:solidFill>
                <a:latin typeface="Courier" pitchFamily="2" charset="0"/>
              </a:rPr>
              <a:t>-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name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 err="1">
                <a:solidFill>
                  <a:srgbClr val="3B2322"/>
                </a:solidFill>
                <a:latin typeface="Courier" pitchFamily="2" charset="0"/>
              </a:rPr>
              <a:t>bending_angle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where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</a:t>
            </a:r>
            <a:r>
              <a:rPr lang="en-US" sz="1200" dirty="0">
                <a:solidFill>
                  <a:srgbClr val="3200CA"/>
                </a:solidFill>
                <a:latin typeface="Courier" pitchFamily="2" charset="0"/>
              </a:rPr>
              <a:t> </a:t>
            </a:r>
            <a:r>
              <a:rPr lang="en-US" sz="1200" dirty="0">
                <a:solidFill>
                  <a:srgbClr val="A6520C"/>
                </a:solidFill>
                <a:latin typeface="Courier" pitchFamily="2" charset="0"/>
              </a:rPr>
              <a:t>-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variable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name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</a:t>
            </a:r>
            <a:r>
              <a:rPr lang="en-US" sz="1200" dirty="0" err="1">
                <a:solidFill>
                  <a:srgbClr val="0070C0"/>
                </a:solidFill>
                <a:latin typeface="Courier" pitchFamily="2" charset="0"/>
              </a:rPr>
              <a:t>earth_radius_of_curvature@MetaData</a:t>
            </a:r>
            <a:endParaRPr lang="en-US" sz="1200" dirty="0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minvalue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>
                <a:solidFill>
                  <a:srgbClr val="9F1410"/>
                </a:solidFill>
                <a:latin typeface="Courier" pitchFamily="2" charset="0"/>
              </a:rPr>
              <a:t>6250000.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maxvalue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>
                <a:solidFill>
                  <a:srgbClr val="9F1410"/>
                </a:solidFill>
                <a:latin typeface="Courier" pitchFamily="2" charset="0"/>
              </a:rPr>
              <a:t>6450000.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</a:t>
            </a:r>
            <a:r>
              <a:rPr lang="en-US" sz="1200" dirty="0">
                <a:solidFill>
                  <a:srgbClr val="A6520C"/>
                </a:solidFill>
                <a:latin typeface="Courier" pitchFamily="2" charset="0"/>
              </a:rPr>
              <a:t>-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variable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name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</a:t>
            </a:r>
            <a:r>
              <a:rPr lang="en-US" sz="1200" dirty="0" err="1">
                <a:solidFill>
                  <a:srgbClr val="0070C0"/>
                </a:solidFill>
                <a:latin typeface="Courier" pitchFamily="2" charset="0"/>
              </a:rPr>
              <a:t>geoid_height_above_reference_ellipsoid@MetaData</a:t>
            </a:r>
            <a:endParaRPr lang="en-US" sz="1200" dirty="0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minvalue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>
                <a:solidFill>
                  <a:srgbClr val="9F1410"/>
                </a:solidFill>
                <a:latin typeface="Courier" pitchFamily="2" charset="0"/>
              </a:rPr>
              <a:t>-200.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maxvalue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>
                <a:solidFill>
                  <a:srgbClr val="9F1410"/>
                </a:solidFill>
                <a:latin typeface="Courier" pitchFamily="2" charset="0"/>
              </a:rPr>
              <a:t>200.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</a:t>
            </a:r>
            <a:r>
              <a:rPr lang="en-US" sz="1200" dirty="0">
                <a:solidFill>
                  <a:srgbClr val="A6520C"/>
                </a:solidFill>
                <a:latin typeface="Courier" pitchFamily="2" charset="0"/>
              </a:rPr>
              <a:t>-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variable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name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</a:t>
            </a:r>
            <a:r>
              <a:rPr lang="en-US" sz="1200" dirty="0" err="1">
                <a:solidFill>
                  <a:srgbClr val="0070C0"/>
                </a:solidFill>
                <a:latin typeface="Courier" pitchFamily="2" charset="0"/>
              </a:rPr>
              <a:t>latitude@MetaData</a:t>
            </a:r>
            <a:endParaRPr lang="en-US" sz="1200" dirty="0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minvalue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>
                <a:solidFill>
                  <a:srgbClr val="9F1410"/>
                </a:solidFill>
                <a:latin typeface="Courier" pitchFamily="2" charset="0"/>
              </a:rPr>
              <a:t>-90.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maxvalue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>
                <a:solidFill>
                  <a:srgbClr val="9F1410"/>
                </a:solidFill>
                <a:latin typeface="Courier" pitchFamily="2" charset="0"/>
              </a:rPr>
              <a:t>90.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716EFAA2-2786-7C4C-8BB0-CB7C75D7D42C}"/>
              </a:ext>
            </a:extLst>
          </p:cNvPr>
          <p:cNvSpPr/>
          <p:nvPr/>
        </p:nvSpPr>
        <p:spPr>
          <a:xfrm>
            <a:off x="3499228" y="2850833"/>
            <a:ext cx="5523937" cy="734016"/>
          </a:xfrm>
          <a:prstGeom prst="wedgeRectCallout">
            <a:avLst>
              <a:gd name="adj1" fmla="val -56223"/>
              <a:gd name="adj2" fmla="val -19938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i="1" dirty="0">
                <a:solidFill>
                  <a:schemeClr val="tx1"/>
                </a:solidFill>
              </a:rPr>
              <a:t>Domain check applies to GPSRO data (bending angle)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0D4A1D58-DEFF-074E-AE43-D650A4F3E468}"/>
              </a:ext>
            </a:extLst>
          </p:cNvPr>
          <p:cNvSpPr/>
          <p:nvPr/>
        </p:nvSpPr>
        <p:spPr>
          <a:xfrm>
            <a:off x="6261197" y="3914927"/>
            <a:ext cx="404849" cy="22572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CD5CE0-73A3-054B-94C0-179D69C76C57}"/>
              </a:ext>
            </a:extLst>
          </p:cNvPr>
          <p:cNvSpPr txBox="1"/>
          <p:nvPr/>
        </p:nvSpPr>
        <p:spPr>
          <a:xfrm>
            <a:off x="7905952" y="1293824"/>
            <a:ext cx="4074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Sanity Check on the geolocation values associated with the GPSRO bending angle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AD68B055-9BBB-714C-A132-0BCFBA03A47B}"/>
              </a:ext>
            </a:extLst>
          </p:cNvPr>
          <p:cNvSpPr/>
          <p:nvPr/>
        </p:nvSpPr>
        <p:spPr>
          <a:xfrm>
            <a:off x="7042898" y="4703475"/>
            <a:ext cx="4937605" cy="1605897"/>
          </a:xfrm>
          <a:prstGeom prst="wedgeRectCallout">
            <a:avLst>
              <a:gd name="adj1" fmla="val -54308"/>
              <a:gd name="adj2" fmla="val -2522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i="1" dirty="0">
                <a:solidFill>
                  <a:srgbClr val="0070C0"/>
                </a:solidFill>
              </a:rPr>
              <a:t>Using three variables related to geolocation of the observation as screening criteria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i="1" dirty="0">
                <a:solidFill>
                  <a:schemeClr val="tx1"/>
                </a:solidFill>
              </a:rPr>
              <a:t>Observations with geolocation variables outside of the </a:t>
            </a:r>
            <a:r>
              <a:rPr lang="en-US" i="1" dirty="0">
                <a:solidFill>
                  <a:srgbClr val="C00000"/>
                </a:solidFill>
              </a:rPr>
              <a:t>specified range </a:t>
            </a:r>
            <a:r>
              <a:rPr lang="en-US" i="1" dirty="0">
                <a:solidFill>
                  <a:schemeClr val="tx1"/>
                </a:solidFill>
              </a:rPr>
              <a:t>are screened out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FD8174-4941-0043-A964-4F77842B2202}"/>
              </a:ext>
            </a:extLst>
          </p:cNvPr>
          <p:cNvSpPr txBox="1">
            <a:spLocks/>
          </p:cNvSpPr>
          <p:nvPr/>
        </p:nvSpPr>
        <p:spPr>
          <a:xfrm>
            <a:off x="317509" y="46396"/>
            <a:ext cx="11264891" cy="816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kern="0" dirty="0">
                <a:solidFill>
                  <a:srgbClr val="FFFFFF"/>
                </a:solidFill>
              </a:rPr>
              <a:t>Example: Domain check filter</a:t>
            </a:r>
          </a:p>
        </p:txBody>
      </p:sp>
    </p:spTree>
    <p:extLst>
      <p:ext uri="{BB962C8B-B14F-4D97-AF65-F5344CB8AC3E}">
        <p14:creationId xmlns:p14="http://schemas.microsoft.com/office/powerpoint/2010/main" val="3143586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C3646-77C0-B047-99BD-F02B3BAC2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Structure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609E8-7304-0245-B04C-51503E78739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JEDI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C1F4726-8D7F-2F47-A7B5-B903587588F3}"/>
              </a:ext>
            </a:extLst>
          </p:cNvPr>
          <p:cNvSpPr txBox="1">
            <a:spLocks/>
          </p:cNvSpPr>
          <p:nvPr/>
        </p:nvSpPr>
        <p:spPr>
          <a:xfrm>
            <a:off x="409990" y="1444143"/>
            <a:ext cx="11782010" cy="502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>
              <a:defRPr lang="en-US"/>
            </a:defPPr>
            <a:lvl1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600" kern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3866"/>
            <a:r>
              <a:rPr lang="en-US" sz="2400" dirty="0">
                <a:solidFill>
                  <a:schemeClr val="tx1"/>
                </a:solidFill>
              </a:rPr>
              <a:t>class </a:t>
            </a:r>
            <a:r>
              <a:rPr lang="en-US" sz="2400" dirty="0" err="1">
                <a:solidFill>
                  <a:schemeClr val="tx1"/>
                </a:solidFill>
              </a:rPr>
              <a:t>ObsDomainCheck</a:t>
            </a:r>
            <a:r>
              <a:rPr lang="en-US" sz="2400" dirty="0">
                <a:solidFill>
                  <a:schemeClr val="tx1"/>
                </a:solidFill>
              </a:rPr>
              <a:t> : public </a:t>
            </a:r>
            <a:r>
              <a:rPr lang="en-US" sz="2400" dirty="0" err="1">
                <a:solidFill>
                  <a:schemeClr val="tx1"/>
                </a:solidFill>
              </a:rPr>
              <a:t>FilterBase</a:t>
            </a:r>
            <a:r>
              <a:rPr lang="en-US" sz="2400" dirty="0">
                <a:solidFill>
                  <a:schemeClr val="tx1"/>
                </a:solidFill>
              </a:rPr>
              <a:t>, private util::</a:t>
            </a:r>
            <a:r>
              <a:rPr lang="en-US" sz="2400" dirty="0" err="1">
                <a:solidFill>
                  <a:schemeClr val="tx1"/>
                </a:solidFill>
              </a:rPr>
              <a:t>ObjectCounter</a:t>
            </a:r>
            <a:r>
              <a:rPr lang="en-US" sz="2400" dirty="0">
                <a:solidFill>
                  <a:schemeClr val="tx1"/>
                </a:solidFill>
              </a:rPr>
              <a:t>&lt;</a:t>
            </a:r>
            <a:r>
              <a:rPr lang="en-US" sz="2400" dirty="0" err="1">
                <a:solidFill>
                  <a:schemeClr val="tx1"/>
                </a:solidFill>
              </a:rPr>
              <a:t>DifferenceCheck</a:t>
            </a:r>
            <a:r>
              <a:rPr lang="en-US" sz="2400" dirty="0">
                <a:solidFill>
                  <a:schemeClr val="tx1"/>
                </a:solidFill>
              </a:rPr>
              <a:t>&gt; {</a:t>
            </a:r>
          </a:p>
          <a:p>
            <a:pPr marL="33866"/>
            <a:r>
              <a:rPr lang="en-US" sz="2400" dirty="0">
                <a:solidFill>
                  <a:schemeClr val="tx1"/>
                </a:solidFill>
              </a:rPr>
              <a:t> public:</a:t>
            </a:r>
          </a:p>
          <a:p>
            <a:pPr marL="33866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ObsDomainCheck</a:t>
            </a:r>
            <a:r>
              <a:rPr lang="en-US" sz="2400" dirty="0">
                <a:solidFill>
                  <a:schemeClr val="tx1"/>
                </a:solidFill>
              </a:rPr>
              <a:t>(ioda::</a:t>
            </a:r>
            <a:r>
              <a:rPr lang="en-US" sz="2400" dirty="0" err="1">
                <a:solidFill>
                  <a:srgbClr val="0070C0"/>
                </a:solidFill>
              </a:rPr>
              <a:t>ObsSpace</a:t>
            </a:r>
            <a:r>
              <a:rPr lang="en-US" sz="2400" dirty="0">
                <a:solidFill>
                  <a:schemeClr val="tx1"/>
                </a:solidFill>
              </a:rPr>
              <a:t> &amp;, </a:t>
            </a:r>
            <a:r>
              <a:rPr lang="en-US" sz="2400" dirty="0">
                <a:solidFill>
                  <a:srgbClr val="00B050"/>
                </a:solidFill>
              </a:rPr>
              <a:t>const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Parameters_</a:t>
            </a:r>
            <a:r>
              <a:rPr lang="en-US" sz="2400" dirty="0">
                <a:solidFill>
                  <a:schemeClr val="tx1"/>
                </a:solidFill>
              </a:rPr>
              <a:t> &amp;,</a:t>
            </a:r>
          </a:p>
          <a:p>
            <a:pPr marL="33866"/>
            <a:r>
              <a:rPr lang="en-US" sz="2400" dirty="0">
                <a:solidFill>
                  <a:schemeClr val="tx1"/>
                </a:solidFill>
              </a:rPr>
              <a:t>                  std::</a:t>
            </a:r>
            <a:r>
              <a:rPr lang="en-US" sz="2400" dirty="0" err="1">
                <a:solidFill>
                  <a:srgbClr val="0070C0"/>
                </a:solidFill>
              </a:rPr>
              <a:t>shared_ptr</a:t>
            </a:r>
            <a:r>
              <a:rPr lang="en-US" sz="2400" dirty="0">
                <a:solidFill>
                  <a:schemeClr val="tx1"/>
                </a:solidFill>
              </a:rPr>
              <a:t>&lt;ioda::</a:t>
            </a:r>
            <a:r>
              <a:rPr lang="en-US" sz="2400" dirty="0" err="1">
                <a:solidFill>
                  <a:srgbClr val="0070C0"/>
                </a:solidFill>
              </a:rPr>
              <a:t>ObsDataVector</a:t>
            </a:r>
            <a:r>
              <a:rPr lang="en-US" sz="2400" dirty="0">
                <a:solidFill>
                  <a:schemeClr val="tx1"/>
                </a:solidFill>
              </a:rPr>
              <a:t>&lt;</a:t>
            </a:r>
            <a:r>
              <a:rPr lang="en-US" sz="2400" dirty="0">
                <a:solidFill>
                  <a:srgbClr val="00B050"/>
                </a:solidFill>
              </a:rPr>
              <a:t>int</a:t>
            </a:r>
            <a:r>
              <a:rPr lang="en-US" sz="2400" dirty="0">
                <a:solidFill>
                  <a:schemeClr val="tx1"/>
                </a:solidFill>
              </a:rPr>
              <a:t>&gt; &gt;,</a:t>
            </a:r>
          </a:p>
          <a:p>
            <a:pPr marL="33866"/>
            <a:r>
              <a:rPr lang="en-US" sz="2400" dirty="0">
                <a:solidFill>
                  <a:schemeClr val="tx1"/>
                </a:solidFill>
              </a:rPr>
              <a:t>                  std::</a:t>
            </a:r>
            <a:r>
              <a:rPr lang="en-US" sz="2400" dirty="0" err="1">
                <a:solidFill>
                  <a:srgbClr val="0070C0"/>
                </a:solidFill>
              </a:rPr>
              <a:t>shared_ptr</a:t>
            </a:r>
            <a:r>
              <a:rPr lang="en-US" sz="2400" dirty="0">
                <a:solidFill>
                  <a:schemeClr val="tx1"/>
                </a:solidFill>
              </a:rPr>
              <a:t>&lt;ioda::</a:t>
            </a:r>
            <a:r>
              <a:rPr lang="en-US" sz="2400" dirty="0" err="1">
                <a:solidFill>
                  <a:srgbClr val="0070C0"/>
                </a:solidFill>
              </a:rPr>
              <a:t>ObsDataVector</a:t>
            </a:r>
            <a:r>
              <a:rPr lang="en-US" sz="2400" dirty="0">
                <a:solidFill>
                  <a:schemeClr val="tx1"/>
                </a:solidFill>
              </a:rPr>
              <a:t>&lt;</a:t>
            </a:r>
            <a:r>
              <a:rPr lang="en-US" sz="2400" dirty="0">
                <a:solidFill>
                  <a:srgbClr val="00B050"/>
                </a:solidFill>
              </a:rPr>
              <a:t>float</a:t>
            </a:r>
            <a:r>
              <a:rPr lang="en-US" sz="2400" dirty="0">
                <a:solidFill>
                  <a:schemeClr val="tx1"/>
                </a:solidFill>
              </a:rPr>
              <a:t>&gt; &gt;);</a:t>
            </a:r>
          </a:p>
          <a:p>
            <a:pPr marL="33866"/>
            <a:r>
              <a:rPr lang="en-US" sz="2400" dirty="0">
                <a:solidFill>
                  <a:schemeClr val="tx1"/>
                </a:solidFill>
              </a:rPr>
              <a:t>  ~ </a:t>
            </a:r>
            <a:r>
              <a:rPr lang="en-US" sz="2400" dirty="0" err="1">
                <a:solidFill>
                  <a:schemeClr val="tx1"/>
                </a:solidFill>
              </a:rPr>
              <a:t>ObsDomainCheck</a:t>
            </a:r>
            <a:r>
              <a:rPr lang="en-US" sz="2400" dirty="0">
                <a:solidFill>
                  <a:schemeClr val="tx1"/>
                </a:solidFill>
              </a:rPr>
              <a:t>();</a:t>
            </a:r>
          </a:p>
          <a:p>
            <a:pPr marL="33866"/>
            <a:r>
              <a:rPr lang="en-US" sz="2400" dirty="0">
                <a:solidFill>
                  <a:schemeClr val="tx1"/>
                </a:solidFill>
              </a:rPr>
              <a:t> private:</a:t>
            </a:r>
          </a:p>
          <a:p>
            <a:pPr marL="33866"/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rgbClr val="00B050"/>
                </a:solidFill>
              </a:rPr>
              <a:t>void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applyFilter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rgbClr val="00B050"/>
                </a:solidFill>
              </a:rPr>
              <a:t>const</a:t>
            </a:r>
            <a:r>
              <a:rPr lang="en-US" sz="2400" dirty="0">
                <a:solidFill>
                  <a:schemeClr val="tx1"/>
                </a:solidFill>
              </a:rPr>
              <a:t> std::</a:t>
            </a:r>
            <a:r>
              <a:rPr lang="en-US" sz="2400" dirty="0">
                <a:solidFill>
                  <a:srgbClr val="0070C0"/>
                </a:solidFill>
              </a:rPr>
              <a:t>vector</a:t>
            </a:r>
            <a:r>
              <a:rPr lang="en-US" sz="2400" dirty="0">
                <a:solidFill>
                  <a:schemeClr val="tx1"/>
                </a:solidFill>
              </a:rPr>
              <a:t>&lt;</a:t>
            </a:r>
            <a:r>
              <a:rPr lang="en-US" sz="2400" dirty="0">
                <a:solidFill>
                  <a:srgbClr val="00B050"/>
                </a:solidFill>
              </a:rPr>
              <a:t>bool</a:t>
            </a:r>
            <a:r>
              <a:rPr lang="en-US" sz="2400" dirty="0">
                <a:solidFill>
                  <a:schemeClr val="tx1"/>
                </a:solidFill>
              </a:rPr>
              <a:t>&gt; &amp;, </a:t>
            </a:r>
            <a:r>
              <a:rPr lang="en-US" sz="2400" dirty="0">
                <a:solidFill>
                  <a:srgbClr val="00B050"/>
                </a:solidFill>
              </a:rPr>
              <a:t>const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Variables</a:t>
            </a:r>
            <a:r>
              <a:rPr lang="en-US" sz="2400" dirty="0">
                <a:solidFill>
                  <a:schemeClr val="tx1"/>
                </a:solidFill>
              </a:rPr>
              <a:t> &amp;,</a:t>
            </a:r>
          </a:p>
          <a:p>
            <a:pPr marL="33866"/>
            <a:r>
              <a:rPr lang="en-US" sz="2400" dirty="0">
                <a:solidFill>
                  <a:schemeClr val="tx1"/>
                </a:solidFill>
              </a:rPr>
              <a:t>                   std::</a:t>
            </a:r>
            <a:r>
              <a:rPr lang="en-US" sz="2400" dirty="0">
                <a:solidFill>
                  <a:srgbClr val="0070C0"/>
                </a:solidFill>
              </a:rPr>
              <a:t>vector</a:t>
            </a:r>
            <a:r>
              <a:rPr lang="en-US" sz="2400" dirty="0">
                <a:solidFill>
                  <a:schemeClr val="tx1"/>
                </a:solidFill>
              </a:rPr>
              <a:t>&lt;std::</a:t>
            </a:r>
            <a:r>
              <a:rPr lang="en-US" sz="2400" dirty="0">
                <a:solidFill>
                  <a:srgbClr val="0070C0"/>
                </a:solidFill>
              </a:rPr>
              <a:t>vector</a:t>
            </a:r>
            <a:r>
              <a:rPr lang="en-US" sz="2400" dirty="0">
                <a:solidFill>
                  <a:schemeClr val="tx1"/>
                </a:solidFill>
              </a:rPr>
              <a:t>&lt;</a:t>
            </a:r>
            <a:r>
              <a:rPr lang="en-US" sz="2400" dirty="0">
                <a:solidFill>
                  <a:srgbClr val="00B050"/>
                </a:solidFill>
              </a:rPr>
              <a:t>bool</a:t>
            </a:r>
            <a:r>
              <a:rPr lang="en-US" sz="2400" dirty="0">
                <a:solidFill>
                  <a:schemeClr val="tx1"/>
                </a:solidFill>
              </a:rPr>
              <a:t>&gt;&gt; &amp;) </a:t>
            </a:r>
            <a:r>
              <a:rPr lang="en-US" sz="2400" dirty="0">
                <a:solidFill>
                  <a:srgbClr val="00B050"/>
                </a:solidFill>
              </a:rPr>
              <a:t>const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override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marL="33866"/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rgbClr val="92D050"/>
                </a:solidFill>
              </a:rPr>
              <a:t>int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qcFlag</a:t>
            </a:r>
            <a:r>
              <a:rPr lang="en-US" sz="2400" dirty="0">
                <a:solidFill>
                  <a:schemeClr val="tx1"/>
                </a:solidFill>
              </a:rPr>
              <a:t>() </a:t>
            </a:r>
            <a:r>
              <a:rPr lang="en-US" sz="2400" dirty="0">
                <a:solidFill>
                  <a:srgbClr val="00B050"/>
                </a:solidFill>
              </a:rPr>
              <a:t>const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override</a:t>
            </a:r>
            <a:r>
              <a:rPr lang="en-US" sz="2400" dirty="0">
                <a:solidFill>
                  <a:schemeClr val="tx1"/>
                </a:solidFill>
              </a:rPr>
              <a:t> {return </a:t>
            </a:r>
            <a:r>
              <a:rPr lang="en-US" sz="2400" dirty="0" err="1">
                <a:solidFill>
                  <a:srgbClr val="00B050"/>
                </a:solidFill>
              </a:rPr>
              <a:t>QCflags</a:t>
            </a:r>
            <a:r>
              <a:rPr lang="en-US" sz="2400" dirty="0">
                <a:solidFill>
                  <a:schemeClr val="tx1"/>
                </a:solidFill>
              </a:rPr>
              <a:t>::</a:t>
            </a:r>
            <a:r>
              <a:rPr lang="en-US" sz="2400" dirty="0" err="1">
                <a:solidFill>
                  <a:srgbClr val="92D050"/>
                </a:solidFill>
              </a:rPr>
              <a:t>diffref</a:t>
            </a:r>
            <a:r>
              <a:rPr lang="en-US" sz="2400" dirty="0">
                <a:solidFill>
                  <a:schemeClr val="tx1"/>
                </a:solidFill>
              </a:rPr>
              <a:t>;}</a:t>
            </a:r>
          </a:p>
          <a:p>
            <a:pPr marL="33866"/>
            <a:r>
              <a:rPr lang="en-US" sz="2400" dirty="0">
                <a:solidFill>
                  <a:schemeClr val="tx1"/>
                </a:solidFill>
              </a:rPr>
              <a:t>};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114FCAB3-F826-FD4F-842F-609681A26DA4}"/>
              </a:ext>
            </a:extLst>
          </p:cNvPr>
          <p:cNvSpPr/>
          <p:nvPr/>
        </p:nvSpPr>
        <p:spPr>
          <a:xfrm>
            <a:off x="8144933" y="2760133"/>
            <a:ext cx="440267" cy="9821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B0C7CC21-FBCA-4A40-B882-CE7C62276E97}"/>
              </a:ext>
            </a:extLst>
          </p:cNvPr>
          <p:cNvSpPr/>
          <p:nvPr/>
        </p:nvSpPr>
        <p:spPr>
          <a:xfrm>
            <a:off x="8381999" y="4457123"/>
            <a:ext cx="440267" cy="7922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26F9AF43-7CC7-A94C-9826-5767B6F89C73}"/>
              </a:ext>
            </a:extLst>
          </p:cNvPr>
          <p:cNvSpPr/>
          <p:nvPr/>
        </p:nvSpPr>
        <p:spPr>
          <a:xfrm>
            <a:off x="8111066" y="5267226"/>
            <a:ext cx="440267" cy="3377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62B2C9-F8E2-684C-AB4C-6B6CA4E642E0}"/>
              </a:ext>
            </a:extLst>
          </p:cNvPr>
          <p:cNvSpPr txBox="1"/>
          <p:nvPr/>
        </p:nvSpPr>
        <p:spPr>
          <a:xfrm>
            <a:off x="8697516" y="3047930"/>
            <a:ext cx="171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Setup function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745013-3F4E-E349-B182-6F2405CF4F5C}"/>
              </a:ext>
            </a:extLst>
          </p:cNvPr>
          <p:cNvSpPr txBox="1"/>
          <p:nvPr/>
        </p:nvSpPr>
        <p:spPr>
          <a:xfrm>
            <a:off x="8946158" y="4530062"/>
            <a:ext cx="263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Perform actual filtering on observations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27612A-291F-F849-A06E-0921E4A6CC9F}"/>
              </a:ext>
            </a:extLst>
          </p:cNvPr>
          <p:cNvSpPr txBox="1"/>
          <p:nvPr/>
        </p:nvSpPr>
        <p:spPr>
          <a:xfrm>
            <a:off x="8661399" y="5266071"/>
            <a:ext cx="222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QC flag used for failed observations</a:t>
            </a:r>
          </a:p>
        </p:txBody>
      </p:sp>
    </p:spTree>
    <p:extLst>
      <p:ext uri="{BB962C8B-B14F-4D97-AF65-F5344CB8AC3E}">
        <p14:creationId xmlns:p14="http://schemas.microsoft.com/office/powerpoint/2010/main" val="235768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3F74-B73D-BB4A-B6EB-A0B59E0E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Forward Operator (UFO)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4203" y="1357907"/>
            <a:ext cx="11560767" cy="3459376"/>
            <a:chOff x="395551" y="906612"/>
            <a:chExt cx="8670575" cy="2594532"/>
          </a:xfrm>
        </p:grpSpPr>
        <p:sp>
          <p:nvSpPr>
            <p:cNvPr id="22" name="Oval 21"/>
            <p:cNvSpPr/>
            <p:nvPr/>
          </p:nvSpPr>
          <p:spPr>
            <a:xfrm>
              <a:off x="395551" y="2229512"/>
              <a:ext cx="1573756" cy="6161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State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737735" y="2205350"/>
              <a:ext cx="1649956" cy="6161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Obs. Operators</a:t>
              </a:r>
            </a:p>
          </p:txBody>
        </p:sp>
        <p:cxnSp>
          <p:nvCxnSpPr>
            <p:cNvPr id="24" name="Straight Arrow Connector 23"/>
            <p:cNvCxnSpPr>
              <a:cxnSpLocks/>
              <a:stCxn id="23" idx="0"/>
              <a:endCxn id="30" idx="5"/>
            </p:cNvCxnSpPr>
            <p:nvPr/>
          </p:nvCxnSpPr>
          <p:spPr>
            <a:xfrm flipH="1" flipV="1">
              <a:off x="3936130" y="1467504"/>
              <a:ext cx="1626583" cy="7378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cxnSpLocks/>
              <a:stCxn id="23" idx="1"/>
              <a:endCxn id="31" idx="6"/>
            </p:cNvCxnSpPr>
            <p:nvPr/>
          </p:nvCxnSpPr>
          <p:spPr>
            <a:xfrm flipH="1" flipV="1">
              <a:off x="4179289" y="2058438"/>
              <a:ext cx="800077" cy="2371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cxnSpLocks/>
              <a:stCxn id="31" idx="2"/>
              <a:endCxn id="22" idx="7"/>
            </p:cNvCxnSpPr>
            <p:nvPr/>
          </p:nvCxnSpPr>
          <p:spPr>
            <a:xfrm flipH="1">
              <a:off x="1738835" y="2058438"/>
              <a:ext cx="741913" cy="2613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cxnSpLocks/>
              <a:stCxn id="30" idx="3"/>
              <a:endCxn id="22" idx="0"/>
            </p:cNvCxnSpPr>
            <p:nvPr/>
          </p:nvCxnSpPr>
          <p:spPr>
            <a:xfrm flipH="1">
              <a:off x="1182429" y="1467504"/>
              <a:ext cx="1579623" cy="7620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cxnSpLocks/>
              <a:stCxn id="22" idx="5"/>
              <a:endCxn id="32" idx="2"/>
            </p:cNvCxnSpPr>
            <p:nvPr/>
          </p:nvCxnSpPr>
          <p:spPr>
            <a:xfrm>
              <a:off x="1738835" y="2755466"/>
              <a:ext cx="584099" cy="3370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cxnSpLocks/>
              <a:stCxn id="32" idx="6"/>
              <a:endCxn id="23" idx="3"/>
            </p:cNvCxnSpPr>
            <p:nvPr/>
          </p:nvCxnSpPr>
          <p:spPr>
            <a:xfrm flipV="1">
              <a:off x="4341797" y="2731304"/>
              <a:ext cx="637569" cy="3611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2518893" y="941550"/>
              <a:ext cx="1660396" cy="6161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Obs. Locations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2480748" y="1750341"/>
              <a:ext cx="1698541" cy="6161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Variables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322935" y="2784370"/>
              <a:ext cx="2018862" cy="6161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Field Values</a:t>
              </a:r>
            </a:p>
            <a:p>
              <a:pPr algn="ctr"/>
              <a:r>
                <a:rPr lang="en-US" sz="2400" dirty="0"/>
                <a:t>at Locations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165265" y="906612"/>
              <a:ext cx="0" cy="2594532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32916" y="906612"/>
              <a:ext cx="0" cy="2594532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6899132" y="2205350"/>
              <a:ext cx="2166994" cy="6161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Observations</a:t>
              </a:r>
            </a:p>
          </p:txBody>
        </p:sp>
        <p:cxnSp>
          <p:nvCxnSpPr>
            <p:cNvPr id="36" name="Straight Arrow Connector 35"/>
            <p:cNvCxnSpPr>
              <a:cxnSpLocks/>
              <a:stCxn id="23" idx="6"/>
              <a:endCxn id="35" idx="2"/>
            </p:cNvCxnSpPr>
            <p:nvPr/>
          </p:nvCxnSpPr>
          <p:spPr>
            <a:xfrm>
              <a:off x="6387691" y="2513447"/>
              <a:ext cx="5114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223658" y="4995078"/>
            <a:ext cx="11683444" cy="152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600"/>
              </a:spcBef>
              <a:buClr>
                <a:schemeClr val="tx2"/>
              </a:buClr>
            </a:pPr>
            <a:r>
              <a:rPr lang="en-US" sz="2667" dirty="0"/>
              <a:t>JEDI/UFO introduces standard interfaces between models and observations</a:t>
            </a:r>
          </a:p>
          <a:p>
            <a:pPr>
              <a:spcBef>
                <a:spcPts val="1600"/>
              </a:spcBef>
              <a:buClr>
                <a:schemeClr val="tx2"/>
              </a:buClr>
            </a:pPr>
            <a:r>
              <a:rPr lang="en-US" sz="2667" dirty="0"/>
              <a:t>Observation operators are independent of the model and can easily be shared, exchanged, compared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6240" y="1171396"/>
            <a:ext cx="5271928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Same </a:t>
            </a:r>
            <a:r>
              <a:rPr lang="en-US" sz="2667" b="1" dirty="0">
                <a:solidFill>
                  <a:schemeClr val="bg2"/>
                </a:solidFill>
              </a:rPr>
              <a:t>separation of      concerns</a:t>
            </a:r>
            <a:r>
              <a:rPr lang="en-US" sz="2667" dirty="0">
                <a:solidFill>
                  <a:schemeClr val="bg2"/>
                </a:solidFill>
              </a:rPr>
              <a:t> </a:t>
            </a:r>
            <a:r>
              <a:rPr lang="en-US" sz="2667" dirty="0"/>
              <a:t>principles that lead to the design of OOPS</a:t>
            </a:r>
          </a:p>
        </p:txBody>
      </p:sp>
    </p:spTree>
    <p:extLst>
      <p:ext uri="{BB962C8B-B14F-4D97-AF65-F5344CB8AC3E}">
        <p14:creationId xmlns:p14="http://schemas.microsoft.com/office/powerpoint/2010/main" val="2542510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7182" y="2040098"/>
            <a:ext cx="11077617" cy="43593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33" noProof="1">
                <a:solidFill>
                  <a:srgbClr val="2FB41D"/>
                </a:solidFill>
                <a:latin typeface="Source Code Pro"/>
                <a:cs typeface="Source Code Pro"/>
              </a:rPr>
              <a:t>void</a:t>
            </a:r>
            <a:r>
              <a:rPr lang="en-US" sz="2133" noProof="1">
                <a:latin typeface="Source Code Pro"/>
                <a:cs typeface="Source Code Pro"/>
              </a:rPr>
              <a:t> ObsDomainCheck::priorFilter(</a:t>
            </a:r>
            <a:r>
              <a:rPr lang="en-US" sz="2133" noProof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sz="2133" noProof="1">
                <a:latin typeface="Source Code Pro"/>
                <a:cs typeface="Source Code Pro"/>
              </a:rPr>
              <a:t> GeoVaLs &amp; gv) </a:t>
            </a:r>
            <a:r>
              <a:rPr lang="en-US" sz="2133" noProof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sz="2133" noProof="1">
                <a:latin typeface="Source Code Pro"/>
                <a:cs typeface="Source Code Pro"/>
              </a:rPr>
              <a:t> {</a:t>
            </a:r>
          </a:p>
          <a:p>
            <a:r>
              <a:rPr lang="en-US" sz="2133" noProof="1">
                <a:latin typeface="Source Code Pro"/>
                <a:cs typeface="Source Code Pro"/>
              </a:rPr>
              <a:t>  </a:t>
            </a:r>
            <a:r>
              <a:rPr lang="en-US" sz="2133" noProof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sz="2133" noProof="1">
                <a:latin typeface="Source Code Pro"/>
                <a:cs typeface="Source Code Pro"/>
              </a:rPr>
              <a:t> oops::Variables vars(config_.getStringVector(</a:t>
            </a:r>
            <a:r>
              <a:rPr lang="en-US" sz="2133" noProof="1">
                <a:solidFill>
                  <a:srgbClr val="B42419"/>
                </a:solidFill>
                <a:latin typeface="Source Code Pro"/>
                <a:cs typeface="Source Code Pro"/>
              </a:rPr>
              <a:t>"observed"</a:t>
            </a:r>
            <a:r>
              <a:rPr lang="en-US" sz="2133" noProof="1">
                <a:latin typeface="Source Code Pro"/>
                <a:cs typeface="Source Code Pro"/>
              </a:rPr>
              <a:t>));</a:t>
            </a:r>
          </a:p>
          <a:p>
            <a:endParaRPr lang="en-US" sz="2133" noProof="1">
              <a:latin typeface="Source Code Pro"/>
              <a:cs typeface="Source Code Pro"/>
            </a:endParaRPr>
          </a:p>
          <a:p>
            <a:r>
              <a:rPr lang="en-US" sz="2133" noProof="1">
                <a:latin typeface="Source Code Pro"/>
                <a:cs typeface="Source Code Pro"/>
              </a:rPr>
              <a:t>  std::vector&lt;</a:t>
            </a:r>
            <a:r>
              <a:rPr lang="en-US" sz="2133" noProof="1">
                <a:solidFill>
                  <a:srgbClr val="2FB41D"/>
                </a:solidFill>
                <a:latin typeface="Source Code Pro"/>
                <a:cs typeface="Source Code Pro"/>
              </a:rPr>
              <a:t>bool</a:t>
            </a:r>
            <a:r>
              <a:rPr lang="en-US" sz="2133" noProof="1">
                <a:latin typeface="Source Code Pro"/>
                <a:cs typeface="Source Code Pro"/>
              </a:rPr>
              <a:t>&gt; inside = processWhere(obsdb_, gv, config_);</a:t>
            </a:r>
          </a:p>
          <a:p>
            <a:endParaRPr lang="en-US" sz="2133" noProof="1">
              <a:latin typeface="Source Code Pro"/>
              <a:cs typeface="Source Code Pro"/>
            </a:endParaRPr>
          </a:p>
          <a:p>
            <a:r>
              <a:rPr lang="mr-IN" sz="2133" noProof="1">
                <a:latin typeface="Source Code Pro"/>
                <a:cs typeface="Source Code Pro"/>
              </a:rPr>
              <a:t>  </a:t>
            </a:r>
            <a:r>
              <a:rPr lang="mr-IN" sz="2133" noProof="1">
                <a:solidFill>
                  <a:srgbClr val="C1651C"/>
                </a:solidFill>
                <a:latin typeface="Source Code Pro"/>
                <a:cs typeface="Source Code Pro"/>
              </a:rPr>
              <a:t>for</a:t>
            </a:r>
            <a:r>
              <a:rPr lang="mr-IN" sz="2133" noProof="1">
                <a:latin typeface="Source Code Pro"/>
                <a:cs typeface="Source Code Pro"/>
              </a:rPr>
              <a:t> (</a:t>
            </a:r>
            <a:r>
              <a:rPr lang="mr-IN" sz="2133" noProof="1">
                <a:solidFill>
                  <a:srgbClr val="2FB41D"/>
                </a:solidFill>
                <a:latin typeface="Source Code Pro"/>
                <a:cs typeface="Source Code Pro"/>
              </a:rPr>
              <a:t>size_t</a:t>
            </a:r>
            <a:r>
              <a:rPr lang="mr-IN" sz="2133" noProof="1">
                <a:latin typeface="Source Code Pro"/>
                <a:cs typeface="Source Code Pro"/>
              </a:rPr>
              <a:t> jv = </a:t>
            </a:r>
            <a:r>
              <a:rPr lang="mr-IN" sz="2133" noProof="1">
                <a:solidFill>
                  <a:srgbClr val="B42419"/>
                </a:solidFill>
                <a:latin typeface="Source Code Pro"/>
                <a:cs typeface="Source Code Pro"/>
              </a:rPr>
              <a:t>0</a:t>
            </a:r>
            <a:r>
              <a:rPr lang="mr-IN" sz="2133" noProof="1">
                <a:latin typeface="Source Code Pro"/>
                <a:cs typeface="Source Code Pro"/>
              </a:rPr>
              <a:t>; jv &lt; vars.size(); ++jv) {</a:t>
            </a:r>
          </a:p>
          <a:p>
            <a:r>
              <a:rPr lang="en-US" sz="2133" noProof="1">
                <a:latin typeface="Source Code Pro"/>
                <a:cs typeface="Source Code Pro"/>
              </a:rPr>
              <a:t>    </a:t>
            </a:r>
            <a:r>
              <a:rPr lang="en-US" sz="2133" noProof="1">
                <a:solidFill>
                  <a:srgbClr val="C1651C"/>
                </a:solidFill>
                <a:latin typeface="Source Code Pro"/>
                <a:cs typeface="Source Code Pro"/>
              </a:rPr>
              <a:t>for</a:t>
            </a:r>
            <a:r>
              <a:rPr lang="en-US" sz="2133" noProof="1">
                <a:latin typeface="Source Code Pro"/>
                <a:cs typeface="Source Code Pro"/>
              </a:rPr>
              <a:t> (</a:t>
            </a:r>
            <a:r>
              <a:rPr lang="en-US" sz="2133" noProof="1">
                <a:solidFill>
                  <a:srgbClr val="2FB41D"/>
                </a:solidFill>
                <a:latin typeface="Source Code Pro"/>
                <a:cs typeface="Source Code Pro"/>
              </a:rPr>
              <a:t>size_t</a:t>
            </a:r>
            <a:r>
              <a:rPr lang="en-US" sz="2133" noProof="1">
                <a:latin typeface="Source Code Pro"/>
                <a:cs typeface="Source Code Pro"/>
              </a:rPr>
              <a:t> jobs = </a:t>
            </a:r>
            <a:r>
              <a:rPr lang="en-US" sz="2133" noProof="1">
                <a:solidFill>
                  <a:srgbClr val="B42419"/>
                </a:solidFill>
                <a:latin typeface="Source Code Pro"/>
                <a:cs typeface="Source Code Pro"/>
              </a:rPr>
              <a:t>0</a:t>
            </a:r>
            <a:r>
              <a:rPr lang="en-US" sz="2133" noProof="1">
                <a:latin typeface="Source Code Pro"/>
                <a:cs typeface="Source Code Pro"/>
              </a:rPr>
              <a:t>; jobs &lt; obsdb_.nlocs(); ++jobs) {</a:t>
            </a:r>
          </a:p>
          <a:p>
            <a:r>
              <a:rPr lang="en-US" sz="2133" noProof="1">
                <a:latin typeface="Source Code Pro"/>
                <a:cs typeface="Source Code Pro"/>
              </a:rPr>
              <a:t>      </a:t>
            </a:r>
            <a:r>
              <a:rPr lang="en-US" sz="2133" noProof="1">
                <a:solidFill>
                  <a:srgbClr val="C1651C"/>
                </a:solidFill>
                <a:latin typeface="Source Code Pro"/>
                <a:cs typeface="Source Code Pro"/>
              </a:rPr>
              <a:t>if</a:t>
            </a:r>
            <a:r>
              <a:rPr lang="en-US" sz="2133" noProof="1">
                <a:latin typeface="Source Code Pro"/>
                <a:cs typeface="Source Code Pro"/>
              </a:rPr>
              <a:t> (!inside[jobs] &amp;&amp; flags_[jv][jobs] == </a:t>
            </a:r>
            <a:r>
              <a:rPr lang="en-US" sz="2133" noProof="1">
                <a:solidFill>
                  <a:srgbClr val="B42419"/>
                </a:solidFill>
                <a:latin typeface="Source Code Pro"/>
                <a:cs typeface="Source Code Pro"/>
              </a:rPr>
              <a:t>0</a:t>
            </a:r>
            <a:r>
              <a:rPr lang="en-US" sz="2133" noProof="1">
                <a:latin typeface="Source Code Pro"/>
                <a:cs typeface="Source Code Pro"/>
              </a:rPr>
              <a:t>) {</a:t>
            </a:r>
          </a:p>
          <a:p>
            <a:r>
              <a:rPr lang="en-US" sz="2133" noProof="1">
                <a:latin typeface="Source Code Pro"/>
                <a:cs typeface="Source Code Pro"/>
              </a:rPr>
              <a:t>        flags_[jv][jobs] = QCflags::domain;</a:t>
            </a:r>
          </a:p>
          <a:p>
            <a:r>
              <a:rPr lang="en-US" sz="2133" noProof="1">
                <a:latin typeface="Source Code Pro"/>
                <a:cs typeface="Source Code Pro"/>
              </a:rPr>
              <a:t>      }</a:t>
            </a:r>
          </a:p>
          <a:p>
            <a:r>
              <a:rPr lang="mr-IN" sz="2133" noProof="1">
                <a:latin typeface="Source Code Pro"/>
                <a:cs typeface="Source Code Pro"/>
              </a:rPr>
              <a:t>    }</a:t>
            </a:r>
          </a:p>
          <a:p>
            <a:r>
              <a:rPr lang="mr-IN" sz="2133" noProof="1">
                <a:latin typeface="Source Code Pro"/>
                <a:cs typeface="Source Code Pro"/>
              </a:rPr>
              <a:t>  }</a:t>
            </a:r>
          </a:p>
          <a:p>
            <a:r>
              <a:rPr lang="mr-IN" sz="2133" noProof="1">
                <a:latin typeface="Source Code Pro"/>
                <a:cs typeface="Source Code Pro"/>
              </a:rPr>
              <a:t>}</a:t>
            </a:r>
            <a:endParaRPr lang="en-US" sz="2133" noProof="1">
              <a:solidFill>
                <a:srgbClr val="000000"/>
              </a:solidFill>
              <a:latin typeface="Source Code Pro"/>
              <a:ea typeface="Menlo"/>
              <a:cs typeface="Source Code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029" y="1313141"/>
            <a:ext cx="752481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The Domain Check filter is not very complicated: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8082EC-9AE8-3B4C-BAC3-D28FB2C7D4BF}"/>
              </a:ext>
            </a:extLst>
          </p:cNvPr>
          <p:cNvSpPr txBox="1">
            <a:spLocks/>
          </p:cNvSpPr>
          <p:nvPr/>
        </p:nvSpPr>
        <p:spPr>
          <a:xfrm>
            <a:off x="317509" y="46396"/>
            <a:ext cx="11264891" cy="816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kern="0" dirty="0">
                <a:solidFill>
                  <a:srgbClr val="FFFFFF"/>
                </a:solidFill>
              </a:rPr>
              <a:t>Example: Domain check filter</a:t>
            </a:r>
          </a:p>
        </p:txBody>
      </p:sp>
    </p:spTree>
    <p:extLst>
      <p:ext uri="{BB962C8B-B14F-4D97-AF65-F5344CB8AC3E}">
        <p14:creationId xmlns:p14="http://schemas.microsoft.com/office/powerpoint/2010/main" val="3871925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0BFB-11F4-764A-9647-D516A9AC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Filter Actions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536A6F-9DAE-A640-A6D1-6ED4407BA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7627"/>
            <a:ext cx="10972800" cy="1828798"/>
          </a:xfrm>
        </p:spPr>
        <p:txBody>
          <a:bodyPr/>
          <a:lstStyle/>
          <a:p>
            <a:r>
              <a:rPr lang="en-US" dirty="0"/>
              <a:t>The action taken on observations flagged by the filter can be adjusted using the action option recognized by each filter.</a:t>
            </a:r>
          </a:p>
          <a:p>
            <a:pPr lvl="1"/>
            <a:r>
              <a:rPr lang="en-US" dirty="0"/>
              <a:t>reject, accept, inflate error, assign error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3B076-61AB-7543-A4FF-89C873239521}"/>
              </a:ext>
            </a:extLst>
          </p:cNvPr>
          <p:cNvSpPr/>
          <p:nvPr/>
        </p:nvSpPr>
        <p:spPr>
          <a:xfrm>
            <a:off x="2091268" y="3448309"/>
            <a:ext cx="4284134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62873"/>
                </a:solidFill>
              </a:rPr>
              <a:t>- filter</a:t>
            </a:r>
            <a:r>
              <a:rPr lang="en-US" sz="2400" dirty="0"/>
              <a:t>: Background Check</a:t>
            </a:r>
          </a:p>
          <a:p>
            <a:r>
              <a:rPr lang="en-US" sz="2400" b="1" dirty="0">
                <a:solidFill>
                  <a:srgbClr val="062873"/>
                </a:solidFill>
              </a:rPr>
              <a:t>  filter variables</a:t>
            </a:r>
            <a:r>
              <a:rPr lang="en-US" sz="2400" dirty="0"/>
              <a:t>:</a:t>
            </a:r>
          </a:p>
          <a:p>
            <a:r>
              <a:rPr lang="en-US" sz="2400" dirty="0"/>
              <a:t>  - </a:t>
            </a:r>
            <a:r>
              <a:rPr lang="en-US" sz="2400" b="1" dirty="0">
                <a:solidFill>
                  <a:srgbClr val="062873"/>
                </a:solidFill>
              </a:rPr>
              <a:t>name</a:t>
            </a:r>
            <a:r>
              <a:rPr lang="en-US" sz="2400" dirty="0"/>
              <a:t>: </a:t>
            </a:r>
            <a:r>
              <a:rPr lang="en-US" sz="2400" dirty="0" err="1"/>
              <a:t>air_temperature</a:t>
            </a:r>
            <a:r>
              <a:rPr lang="en-US" sz="2400" dirty="0"/>
              <a:t> </a:t>
            </a:r>
          </a:p>
          <a:p>
            <a:r>
              <a:rPr lang="en-US" sz="2400" b="1" dirty="0">
                <a:solidFill>
                  <a:srgbClr val="062873"/>
                </a:solidFill>
              </a:rPr>
              <a:t>  threshold</a:t>
            </a:r>
            <a:r>
              <a:rPr lang="en-US" sz="2400" dirty="0"/>
              <a:t>: 2.0</a:t>
            </a:r>
          </a:p>
          <a:p>
            <a:r>
              <a:rPr lang="en-US" sz="2400" b="1" dirty="0">
                <a:solidFill>
                  <a:srgbClr val="062873"/>
                </a:solidFill>
              </a:rPr>
              <a:t>  absolute threshold</a:t>
            </a:r>
            <a:r>
              <a:rPr lang="en-US" sz="2400" dirty="0"/>
              <a:t>: 1.0</a:t>
            </a:r>
          </a:p>
          <a:p>
            <a:r>
              <a:rPr lang="en-US" sz="2400" b="1" dirty="0">
                <a:solidFill>
                  <a:srgbClr val="062873"/>
                </a:solidFill>
              </a:rPr>
              <a:t>  action</a:t>
            </a:r>
            <a:r>
              <a:rPr lang="en-US" sz="2400" dirty="0"/>
              <a:t>:</a:t>
            </a:r>
          </a:p>
          <a:p>
            <a:r>
              <a:rPr lang="en-US" sz="2400" b="1" dirty="0">
                <a:solidFill>
                  <a:srgbClr val="062873"/>
                </a:solidFill>
              </a:rPr>
              <a:t>    name</a:t>
            </a:r>
            <a:r>
              <a:rPr lang="en-US" sz="2400" dirty="0"/>
              <a:t>: reject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082B04-D010-804D-80E0-4B796C156065}"/>
              </a:ext>
            </a:extLst>
          </p:cNvPr>
          <p:cNvSpPr/>
          <p:nvPr/>
        </p:nvSpPr>
        <p:spPr>
          <a:xfrm>
            <a:off x="8212664" y="2686083"/>
            <a:ext cx="3945467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b="1" dirty="0">
                <a:solidFill>
                  <a:srgbClr val="062873"/>
                </a:solidFill>
              </a:rPr>
              <a:t>filter</a:t>
            </a:r>
            <a:r>
              <a:rPr lang="en-US" sz="2400" dirty="0"/>
              <a:t>: Background Check</a:t>
            </a:r>
          </a:p>
          <a:p>
            <a:r>
              <a:rPr lang="en-US" sz="2400" dirty="0"/>
              <a:t>  </a:t>
            </a:r>
            <a:r>
              <a:rPr lang="en-US" sz="2400" b="1" dirty="0">
                <a:solidFill>
                  <a:srgbClr val="062873"/>
                </a:solidFill>
              </a:rPr>
              <a:t>filter variables</a:t>
            </a:r>
            <a:r>
              <a:rPr lang="en-US" sz="2400" dirty="0"/>
              <a:t>:</a:t>
            </a:r>
          </a:p>
          <a:p>
            <a:r>
              <a:rPr lang="en-US" sz="2400" dirty="0"/>
              <a:t>  - </a:t>
            </a:r>
            <a:r>
              <a:rPr lang="en-US" sz="2400" b="1" dirty="0">
                <a:solidFill>
                  <a:srgbClr val="062873"/>
                </a:solidFill>
              </a:rPr>
              <a:t>name</a:t>
            </a:r>
            <a:r>
              <a:rPr lang="en-US" sz="2400" dirty="0"/>
              <a:t>: </a:t>
            </a:r>
            <a:r>
              <a:rPr lang="en-US" sz="2400" dirty="0" err="1"/>
              <a:t>eastward_wind</a:t>
            </a:r>
            <a:endParaRPr lang="en-US" sz="2400" dirty="0"/>
          </a:p>
          <a:p>
            <a:r>
              <a:rPr lang="en-US" sz="2400" dirty="0"/>
              <a:t>  - </a:t>
            </a:r>
            <a:r>
              <a:rPr lang="en-US" sz="2400" b="1" dirty="0">
                <a:solidFill>
                  <a:srgbClr val="062873"/>
                </a:solidFill>
              </a:rPr>
              <a:t>name</a:t>
            </a:r>
            <a:r>
              <a:rPr lang="en-US" sz="2400" dirty="0"/>
              <a:t>: </a:t>
            </a:r>
            <a:r>
              <a:rPr lang="en-US" sz="2400" dirty="0" err="1"/>
              <a:t>northward_wind</a:t>
            </a:r>
            <a:endParaRPr lang="en-US" sz="2400" dirty="0"/>
          </a:p>
          <a:p>
            <a:r>
              <a:rPr lang="en-US" sz="2400" b="1" dirty="0">
                <a:solidFill>
                  <a:srgbClr val="062873"/>
                </a:solidFill>
              </a:rPr>
              <a:t>  threshold</a:t>
            </a:r>
            <a:r>
              <a:rPr lang="en-US" sz="2400" dirty="0"/>
              <a:t>: 2.0</a:t>
            </a:r>
          </a:p>
          <a:p>
            <a:r>
              <a:rPr lang="en-US" sz="2400" b="1" dirty="0">
                <a:solidFill>
                  <a:srgbClr val="062873"/>
                </a:solidFill>
              </a:rPr>
              <a:t>  where</a:t>
            </a:r>
            <a:r>
              <a:rPr lang="en-US" sz="2400" dirty="0"/>
              <a:t>:</a:t>
            </a:r>
          </a:p>
          <a:p>
            <a:r>
              <a:rPr lang="en-US" sz="2400" dirty="0"/>
              <a:t>  - </a:t>
            </a:r>
            <a:r>
              <a:rPr lang="en-US" sz="2400" b="1" dirty="0">
                <a:solidFill>
                  <a:srgbClr val="062873"/>
                </a:solidFill>
              </a:rPr>
              <a:t>variable</a:t>
            </a:r>
            <a:r>
              <a:rPr lang="en-US" sz="2400" dirty="0"/>
              <a:t>: latitude</a:t>
            </a:r>
          </a:p>
          <a:p>
            <a:r>
              <a:rPr lang="en-US" sz="2400" b="1" dirty="0">
                <a:solidFill>
                  <a:srgbClr val="062873"/>
                </a:solidFill>
              </a:rPr>
              <a:t>    </a:t>
            </a:r>
            <a:r>
              <a:rPr lang="en-US" sz="2400" b="1" dirty="0" err="1">
                <a:solidFill>
                  <a:srgbClr val="062873"/>
                </a:solidFill>
              </a:rPr>
              <a:t>minvalue</a:t>
            </a:r>
            <a:r>
              <a:rPr lang="en-US" sz="2400" dirty="0"/>
              <a:t>: -60.0</a:t>
            </a:r>
          </a:p>
          <a:p>
            <a:r>
              <a:rPr lang="en-US" sz="2400" b="1" dirty="0">
                <a:solidFill>
                  <a:srgbClr val="062873"/>
                </a:solidFill>
              </a:rPr>
              <a:t>  action</a:t>
            </a:r>
            <a:r>
              <a:rPr lang="en-US" sz="2400" dirty="0"/>
              <a:t>:</a:t>
            </a:r>
          </a:p>
          <a:p>
            <a:r>
              <a:rPr lang="en-US" sz="2400" b="1" dirty="0">
                <a:solidFill>
                  <a:srgbClr val="062873"/>
                </a:solidFill>
              </a:rPr>
              <a:t>    name</a:t>
            </a:r>
            <a:r>
              <a:rPr lang="en-US" sz="2400" dirty="0"/>
              <a:t>: inflate error</a:t>
            </a:r>
          </a:p>
          <a:p>
            <a:r>
              <a:rPr lang="en-US" sz="2400" b="1" dirty="0">
                <a:solidFill>
                  <a:srgbClr val="062873"/>
                </a:solidFill>
              </a:rPr>
              <a:t>    inflation</a:t>
            </a:r>
            <a:r>
              <a:rPr lang="en-US" sz="2400" dirty="0"/>
              <a:t>: 2.0</a:t>
            </a:r>
          </a:p>
        </p:txBody>
      </p:sp>
    </p:spTree>
    <p:extLst>
      <p:ext uri="{BB962C8B-B14F-4D97-AF65-F5344CB8AC3E}">
        <p14:creationId xmlns:p14="http://schemas.microsoft.com/office/powerpoint/2010/main" val="913749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029" y="1313141"/>
            <a:ext cx="1074364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More complex functions that generate “derived” data used for filtering: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8082EC-9AE8-3B4C-BAC3-D28FB2C7D4BF}"/>
              </a:ext>
            </a:extLst>
          </p:cNvPr>
          <p:cNvSpPr txBox="1">
            <a:spLocks/>
          </p:cNvSpPr>
          <p:nvPr/>
        </p:nvSpPr>
        <p:spPr>
          <a:xfrm>
            <a:off x="317509" y="46396"/>
            <a:ext cx="11264891" cy="816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kern="0" dirty="0" err="1">
                <a:solidFill>
                  <a:srgbClr val="FFFFFF"/>
                </a:solidFill>
              </a:rPr>
              <a:t>ObsFunctions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AB1D4CA-795A-7242-965E-6B4345A1B36C}"/>
              </a:ext>
            </a:extLst>
          </p:cNvPr>
          <p:cNvSpPr txBox="1">
            <a:spLocks/>
          </p:cNvSpPr>
          <p:nvPr/>
        </p:nvSpPr>
        <p:spPr>
          <a:xfrm>
            <a:off x="409990" y="1981200"/>
            <a:ext cx="11782010" cy="4485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>
              <a:defRPr lang="en-US"/>
            </a:defPPr>
            <a:lvl1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600" kern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3866"/>
            <a:r>
              <a:rPr lang="en-US" sz="2400" dirty="0">
                <a:solidFill>
                  <a:srgbClr val="00B050"/>
                </a:solidFill>
              </a:rPr>
              <a:t>class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CloudCostFunction</a:t>
            </a:r>
            <a:r>
              <a:rPr lang="en-US" sz="2400" dirty="0">
                <a:solidFill>
                  <a:schemeClr val="tx1"/>
                </a:solidFill>
              </a:rPr>
              <a:t> : </a:t>
            </a:r>
            <a:r>
              <a:rPr lang="en-US" sz="2400" dirty="0">
                <a:solidFill>
                  <a:srgbClr val="00B050"/>
                </a:solidFill>
              </a:rPr>
              <a:t>public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ObsFunctionBase</a:t>
            </a:r>
            <a:r>
              <a:rPr lang="en-US" sz="2400" dirty="0">
                <a:solidFill>
                  <a:schemeClr val="tx1"/>
                </a:solidFill>
              </a:rPr>
              <a:t> {</a:t>
            </a:r>
          </a:p>
          <a:p>
            <a:pPr marL="33866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public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marL="33866"/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CloudCostFunction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rgbClr val="00B050"/>
                </a:solidFill>
              </a:rPr>
              <a:t>const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eckit</a:t>
            </a:r>
            <a:r>
              <a:rPr lang="en-US" sz="2400" dirty="0">
                <a:solidFill>
                  <a:schemeClr val="tx1"/>
                </a:solidFill>
              </a:rPr>
              <a:t>::</a:t>
            </a:r>
            <a:r>
              <a:rPr lang="en-US" sz="2400" dirty="0" err="1">
                <a:solidFill>
                  <a:srgbClr val="0070C0"/>
                </a:solidFill>
              </a:rPr>
              <a:t>LocalConfiguration</a:t>
            </a:r>
            <a:r>
              <a:rPr lang="en-US" sz="2400" dirty="0">
                <a:solidFill>
                  <a:schemeClr val="tx1"/>
                </a:solidFill>
              </a:rPr>
              <a:t> &amp;);</a:t>
            </a:r>
          </a:p>
          <a:p>
            <a:pPr marL="33866"/>
            <a:r>
              <a:rPr lang="en-US" sz="2400" dirty="0">
                <a:solidFill>
                  <a:schemeClr val="tx1"/>
                </a:solidFill>
              </a:rPr>
              <a:t>  ~</a:t>
            </a:r>
            <a:r>
              <a:rPr lang="en-US" sz="2400" dirty="0" err="1">
                <a:solidFill>
                  <a:schemeClr val="tx1"/>
                </a:solidFill>
              </a:rPr>
              <a:t>CloudCostFunction</a:t>
            </a:r>
            <a:r>
              <a:rPr lang="en-US" sz="2400" dirty="0">
                <a:solidFill>
                  <a:schemeClr val="tx1"/>
                </a:solidFill>
              </a:rPr>
              <a:t>();</a:t>
            </a:r>
          </a:p>
          <a:p>
            <a:pPr marL="33866"/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rgbClr val="00B050"/>
                </a:solidFill>
              </a:rPr>
              <a:t>void</a:t>
            </a:r>
            <a:r>
              <a:rPr lang="en-US" sz="2400" dirty="0">
                <a:solidFill>
                  <a:schemeClr val="tx1"/>
                </a:solidFill>
              </a:rPr>
              <a:t> compute(const </a:t>
            </a:r>
            <a:r>
              <a:rPr lang="en-US" sz="2400" dirty="0" err="1">
                <a:solidFill>
                  <a:srgbClr val="0070C0"/>
                </a:solidFill>
              </a:rPr>
              <a:t>ObsFIlterData</a:t>
            </a:r>
            <a:r>
              <a:rPr lang="en-US" sz="2400" dirty="0">
                <a:solidFill>
                  <a:schemeClr val="tx1"/>
                </a:solidFill>
              </a:rPr>
              <a:t> &amp;, </a:t>
            </a:r>
            <a:r>
              <a:rPr lang="en-US" sz="2400" dirty="0" err="1">
                <a:solidFill>
                  <a:srgbClr val="0070C0"/>
                </a:solidFill>
              </a:rPr>
              <a:t>ObsDataVector</a:t>
            </a:r>
            <a:r>
              <a:rPr lang="en-US" sz="2400" dirty="0">
                <a:solidFill>
                  <a:schemeClr val="tx1"/>
                </a:solidFill>
              </a:rPr>
              <a:t>&lt;</a:t>
            </a:r>
            <a:r>
              <a:rPr lang="en-US" sz="2400" dirty="0">
                <a:solidFill>
                  <a:srgbClr val="00B050"/>
                </a:solidFill>
              </a:rPr>
              <a:t>float</a:t>
            </a:r>
            <a:r>
              <a:rPr lang="en-US" sz="2400" dirty="0">
                <a:solidFill>
                  <a:schemeClr val="tx1"/>
                </a:solidFill>
              </a:rPr>
              <a:t>&gt; &amp;) </a:t>
            </a:r>
            <a:r>
              <a:rPr lang="en-US" sz="2400" dirty="0">
                <a:solidFill>
                  <a:srgbClr val="00B050"/>
                </a:solidFill>
              </a:rPr>
              <a:t>const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marL="33866"/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rgbClr val="00B050"/>
                </a:solidFill>
              </a:rPr>
              <a:t>const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Variables</a:t>
            </a:r>
            <a:r>
              <a:rPr lang="en-US" sz="2400" dirty="0">
                <a:solidFill>
                  <a:schemeClr val="tx1"/>
                </a:solidFill>
              </a:rPr>
              <a:t> &amp; </a:t>
            </a:r>
            <a:r>
              <a:rPr lang="en-US" sz="2400" dirty="0" err="1">
                <a:solidFill>
                  <a:schemeClr val="tx1"/>
                </a:solidFill>
              </a:rPr>
              <a:t>requiredVariables</a:t>
            </a:r>
            <a:r>
              <a:rPr lang="en-US" sz="2400" dirty="0">
                <a:solidFill>
                  <a:schemeClr val="tx1"/>
                </a:solidFill>
              </a:rPr>
              <a:t>() </a:t>
            </a:r>
            <a:r>
              <a:rPr lang="en-US" sz="2400" dirty="0">
                <a:solidFill>
                  <a:srgbClr val="00B050"/>
                </a:solidFill>
              </a:rPr>
              <a:t>const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marL="33866"/>
            <a:r>
              <a:rPr lang="en-US" sz="2400" dirty="0">
                <a:solidFill>
                  <a:schemeClr val="tx1"/>
                </a:solidFill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472291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9" y="46396"/>
            <a:ext cx="11264891" cy="81649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17509" y="1900595"/>
            <a:ext cx="10477570" cy="413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600"/>
              </a:spcBef>
              <a:buClr>
                <a:schemeClr val="bg2"/>
              </a:buClr>
            </a:pPr>
            <a:r>
              <a:rPr lang="en-US" sz="3600" b="1" dirty="0"/>
              <a:t>Questions?</a:t>
            </a:r>
          </a:p>
          <a:p>
            <a:pPr>
              <a:spcBef>
                <a:spcPts val="1600"/>
              </a:spcBef>
              <a:buClr>
                <a:schemeClr val="bg2"/>
              </a:buClr>
            </a:pPr>
            <a:endParaRPr lang="en-US" sz="2667" dirty="0"/>
          </a:p>
          <a:p>
            <a:pPr>
              <a:spcBef>
                <a:spcPts val="1600"/>
              </a:spcBef>
              <a:buClr>
                <a:schemeClr val="bg2"/>
              </a:buClr>
            </a:pPr>
            <a:endParaRPr lang="en-US" sz="2667" dirty="0"/>
          </a:p>
          <a:p>
            <a:pPr>
              <a:spcBef>
                <a:spcPts val="1600"/>
              </a:spcBef>
              <a:buClr>
                <a:schemeClr val="bg2"/>
              </a:buClr>
            </a:pPr>
            <a:r>
              <a:rPr lang="en-US" sz="2667" dirty="0"/>
              <a:t>Afternoon practical:</a:t>
            </a:r>
          </a:p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667" dirty="0"/>
              <a:t>Continuation of this morning’s practical. You learned how to invoke operators on various instruments.</a:t>
            </a:r>
          </a:p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667" dirty="0"/>
              <a:t>This afternoon, you will add QC and bias correction.</a:t>
            </a:r>
          </a:p>
        </p:txBody>
      </p:sp>
    </p:spTree>
    <p:extLst>
      <p:ext uri="{BB962C8B-B14F-4D97-AF65-F5344CB8AC3E}">
        <p14:creationId xmlns:p14="http://schemas.microsoft.com/office/powerpoint/2010/main" val="286455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7837" y="1479086"/>
            <a:ext cx="3795364" cy="46070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noProof="1">
                <a:solidFill>
                  <a:schemeClr val="tx2">
                    <a:lumMod val="50000"/>
                  </a:schemeClr>
                </a:solidFill>
                <a:latin typeface="Source Code Pro Medium"/>
                <a:cs typeface="Source Code Pro Medium"/>
                <a:sym typeface="Arial"/>
              </a:rPr>
              <a:t>Locations</a:t>
            </a:r>
          </a:p>
          <a:p>
            <a:pPr defTabSz="1219170">
              <a:buClr>
                <a:srgbClr val="000000"/>
              </a:buClr>
            </a:pPr>
            <a:r>
              <a:rPr lang="en-US" sz="2667" kern="0" noProof="1">
                <a:solidFill>
                  <a:schemeClr val="tx2">
                    <a:lumMod val="50000"/>
                  </a:schemeClr>
                </a:solidFill>
                <a:latin typeface="Source Code Pro Medium"/>
                <a:cs typeface="Source Code Pro Medium"/>
                <a:sym typeface="Arial"/>
              </a:rPr>
              <a:t>GeoVaLs</a:t>
            </a:r>
          </a:p>
          <a:p>
            <a:pPr defTabSz="1219170">
              <a:buClr>
                <a:srgbClr val="000000"/>
              </a:buClr>
            </a:pPr>
            <a:endParaRPr lang="en-US" sz="2667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667" kern="0" noProof="1">
                <a:solidFill>
                  <a:srgbClr val="0070C0"/>
                </a:solidFill>
                <a:latin typeface="Source Code Pro Medium"/>
                <a:cs typeface="Source Code Pro Medium"/>
                <a:sym typeface="Arial"/>
              </a:rPr>
              <a:t>ObsOperator</a:t>
            </a:r>
          </a:p>
          <a:p>
            <a:pPr defTabSz="1219170">
              <a:buClr>
                <a:srgbClr val="000000"/>
              </a:buClr>
            </a:pPr>
            <a:r>
              <a:rPr lang="en-US" sz="2667" kern="0" noProof="1">
                <a:solidFill>
                  <a:srgbClr val="0070C0"/>
                </a:solidFill>
                <a:latin typeface="Source Code Pro Medium"/>
                <a:cs typeface="Source Code Pro Medium"/>
                <a:sym typeface="Arial"/>
              </a:rPr>
              <a:t>LinearObsOperator</a:t>
            </a:r>
          </a:p>
          <a:p>
            <a:pPr defTabSz="1219170">
              <a:buClr>
                <a:srgbClr val="000000"/>
              </a:buClr>
            </a:pPr>
            <a:endParaRPr lang="en-US" sz="2667" kern="0" noProof="1">
              <a:solidFill>
                <a:srgbClr val="0070C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667" kern="0" noProof="1">
                <a:solidFill>
                  <a:schemeClr val="accent4"/>
                </a:solidFill>
                <a:latin typeface="Source Code Pro Medium"/>
                <a:cs typeface="Source Code Pro Medium"/>
                <a:sym typeface="Arial"/>
              </a:rPr>
              <a:t>ObsFilter</a:t>
            </a:r>
          </a:p>
          <a:p>
            <a:pPr defTabSz="1219170">
              <a:buClr>
                <a:srgbClr val="000000"/>
              </a:buClr>
            </a:pPr>
            <a:endParaRPr lang="en-US" sz="2667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667" kern="0" noProof="1">
                <a:solidFill>
                  <a:schemeClr val="bg2"/>
                </a:solidFill>
                <a:latin typeface="Source Code Pro Medium"/>
                <a:cs typeface="Source Code Pro Medium"/>
                <a:sym typeface="Arial"/>
              </a:rPr>
              <a:t>ObsBias</a:t>
            </a:r>
          </a:p>
          <a:p>
            <a:pPr defTabSz="1219170">
              <a:buClr>
                <a:srgbClr val="000000"/>
              </a:buClr>
            </a:pPr>
            <a:r>
              <a:rPr lang="en-US" sz="2667" kern="0" noProof="1">
                <a:solidFill>
                  <a:schemeClr val="bg2"/>
                </a:solidFill>
                <a:latin typeface="Source Code Pro Medium"/>
                <a:cs typeface="Source Code Pro Medium"/>
                <a:sym typeface="Arial"/>
              </a:rPr>
              <a:t>ObsBiasIncrement</a:t>
            </a:r>
          </a:p>
          <a:p>
            <a:pPr defTabSz="1219170">
              <a:buClr>
                <a:srgbClr val="000000"/>
              </a:buClr>
            </a:pPr>
            <a:r>
              <a:rPr lang="en-US" sz="2667" kern="0" noProof="1">
                <a:solidFill>
                  <a:schemeClr val="bg2"/>
                </a:solidFill>
                <a:latin typeface="Source Code Pro Medium"/>
                <a:cs typeface="Source Code Pro Medium"/>
                <a:sym typeface="Arial"/>
              </a:rPr>
              <a:t>ObsBiasCovariance</a:t>
            </a:r>
          </a:p>
        </p:txBody>
      </p:sp>
      <p:sp>
        <p:nvSpPr>
          <p:cNvPr id="6" name="Right Bracket 5"/>
          <p:cNvSpPr/>
          <p:nvPr/>
        </p:nvSpPr>
        <p:spPr>
          <a:xfrm>
            <a:off x="4557062" y="1645348"/>
            <a:ext cx="148295" cy="533475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6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7" name="Right Bracket 6"/>
          <p:cNvSpPr/>
          <p:nvPr/>
        </p:nvSpPr>
        <p:spPr>
          <a:xfrm>
            <a:off x="4557061" y="4813869"/>
            <a:ext cx="148296" cy="119203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6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15" y="1442581"/>
            <a:ext cx="5912079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ObsOperator related classes, implemented once for 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016" y="5172909"/>
            <a:ext cx="569785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Bias correction related classes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085275-8F0B-244F-8885-DD5A8DC72944}"/>
              </a:ext>
            </a:extLst>
          </p:cNvPr>
          <p:cNvSpPr txBox="1"/>
          <p:nvPr/>
        </p:nvSpPr>
        <p:spPr>
          <a:xfrm>
            <a:off x="5003412" y="3909379"/>
            <a:ext cx="626118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QC related classes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2F6CB0-5DCB-744F-8EB8-100283735449}"/>
              </a:ext>
            </a:extLst>
          </p:cNvPr>
          <p:cNvCxnSpPr/>
          <p:nvPr/>
        </p:nvCxnSpPr>
        <p:spPr>
          <a:xfrm>
            <a:off x="4375829" y="4127215"/>
            <a:ext cx="5699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529020A7-F2B4-DF4B-927D-3B17F5B8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267" dirty="0"/>
              <a:t>OOPS interfaces implemented in UFO</a:t>
            </a: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013B496A-A3A5-7C40-9574-310209B0DF61}"/>
              </a:ext>
            </a:extLst>
          </p:cNvPr>
          <p:cNvSpPr/>
          <p:nvPr/>
        </p:nvSpPr>
        <p:spPr>
          <a:xfrm>
            <a:off x="4561949" y="2895525"/>
            <a:ext cx="148295" cy="533475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6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0B311-353F-1043-A702-1381EB773A9A}"/>
              </a:ext>
            </a:extLst>
          </p:cNvPr>
          <p:cNvSpPr txBox="1"/>
          <p:nvPr/>
        </p:nvSpPr>
        <p:spPr>
          <a:xfrm>
            <a:off x="5003413" y="2852303"/>
            <a:ext cx="591207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noProof="1">
                <a:latin typeface="Arial"/>
                <a:cs typeface="Arial"/>
                <a:sym typeface="Arial"/>
              </a:rPr>
              <a:t>ObsOperators</a:t>
            </a:r>
          </a:p>
        </p:txBody>
      </p:sp>
    </p:spTree>
    <p:extLst>
      <p:ext uri="{BB962C8B-B14F-4D97-AF65-F5344CB8AC3E}">
        <p14:creationId xmlns:p14="http://schemas.microsoft.com/office/powerpoint/2010/main" val="17832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001108A-D41B-A446-94E7-1D4097D377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58143"/>
                <a:ext cx="11158827" cy="1477264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2533" kern="0" dirty="0"/>
                  <a:t>The observation operator for satellite radiance data consists of four parts: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4D (spatial/temporal) linear interpolation of model field to observation location and time - </a:t>
                </a:r>
                <a:r>
                  <a:rPr lang="en-US" b="1" dirty="0">
                    <a:solidFill>
                      <a:srgbClr val="FF0000"/>
                    </a:solidFill>
                  </a:rPr>
                  <a:t>GeoVaLs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Apply CRTM to the interpolated field obtain simulated measurement: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𝑐𝑟𝑡𝑚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ea typeface="+mn-ea"/>
                    <a:cs typeface="+mn-cs"/>
                  </a:rPr>
                  <a:t> - </a:t>
                </a:r>
                <a:r>
                  <a:rPr lang="en-US" sz="1870" b="1" dirty="0">
                    <a:solidFill>
                      <a:srgbClr val="FF0000"/>
                    </a:solidFill>
                    <a:ea typeface="+mn-ea"/>
                    <a:cs typeface="+mn-cs"/>
                  </a:rPr>
                  <a:t>ObsOperator</a:t>
                </a:r>
                <a:endParaRPr lang="en-US" sz="1870" dirty="0"/>
              </a:p>
              <a:p>
                <a:pPr marL="457200" indent="-457200">
                  <a:buClrTx/>
                  <a:buFont typeface="Arial" panose="020B0604020202020204" pitchFamily="34" charset="0"/>
                  <a:buChar char="•"/>
                </a:pPr>
                <a:r>
                  <a:rPr lang="en-US" sz="1800" dirty="0">
                    <a:ea typeface="+mn-ea"/>
                    <a:cs typeface="+mn-cs"/>
                  </a:rPr>
                  <a:t>Add bias correction to simulated measurement: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𝑜𝑏𝑠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𝑐𝑟𝑡𝑚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𝑜𝑏𝑠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+1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>
                    <a:ea typeface="+mn-ea"/>
                    <a:cs typeface="+mn-cs"/>
                  </a:rPr>
                  <a:t> - </a:t>
                </a:r>
                <a:r>
                  <a:rPr lang="en-US" sz="1870" b="1" dirty="0">
                    <a:solidFill>
                      <a:srgbClr val="FF0000"/>
                    </a:solidFill>
                    <a:ea typeface="+mn-ea"/>
                    <a:cs typeface="+mn-cs"/>
                  </a:rPr>
                  <a:t>Bias Correction</a:t>
                </a:r>
              </a:p>
              <a:p>
                <a:pPr marL="457200" indent="-457200">
                  <a:buClrTx/>
                  <a:buFont typeface="Arial" panose="020B0604020202020204" pitchFamily="34" charset="0"/>
                  <a:buChar char="•"/>
                </a:pPr>
                <a:r>
                  <a:rPr lang="en-US" sz="1870" dirty="0">
                    <a:solidFill>
                      <a:schemeClr val="tx1"/>
                    </a:solidFill>
                    <a:ea typeface="+mn-ea"/>
                    <a:cs typeface="+mn-cs"/>
                  </a:rPr>
                  <a:t>Also, set QC flags at each of these stages (input, interpolation, et cetera)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001108A-D41B-A446-94E7-1D4097D37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8143"/>
                <a:ext cx="11158827" cy="1477264"/>
              </a:xfrm>
              <a:prstGeom prst="rect">
                <a:avLst/>
              </a:prstGeom>
              <a:blipFill>
                <a:blip r:embed="rId3"/>
                <a:stretch>
                  <a:fillRect l="-910" t="-4237" b="-17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BF53F74-B73D-BB4A-B6EB-A0B59E0E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67" noProof="1"/>
              <a:t>UFO example: satellite radiance calculations</a:t>
            </a:r>
            <a:endParaRPr lang="en-US" sz="4267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7694CB8-2D9F-1741-9FE8-71667457BDE7}"/>
              </a:ext>
            </a:extLst>
          </p:cNvPr>
          <p:cNvSpPr/>
          <p:nvPr/>
        </p:nvSpPr>
        <p:spPr>
          <a:xfrm>
            <a:off x="624737" y="3182213"/>
            <a:ext cx="3006234" cy="33962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Spatial Interpolation 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4D2E3D1-74B6-D94E-8B0A-5354FC9F293C}"/>
              </a:ext>
            </a:extLst>
          </p:cNvPr>
          <p:cNvSpPr/>
          <p:nvPr/>
        </p:nvSpPr>
        <p:spPr>
          <a:xfrm>
            <a:off x="624737" y="3449013"/>
            <a:ext cx="3005838" cy="3018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 each model level k at 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8880F8-C1F6-C94F-B44E-FE93E3720FC7}"/>
              </a:ext>
            </a:extLst>
          </p:cNvPr>
          <p:cNvSpPr/>
          <p:nvPr/>
        </p:nvSpPr>
        <p:spPr>
          <a:xfrm>
            <a:off x="624737" y="3689774"/>
            <a:ext cx="661991" cy="3018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time t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9B0BB27-C8EF-E147-A5AF-D737356815E5}"/>
              </a:ext>
            </a:extLst>
          </p:cNvPr>
          <p:cNvSpPr/>
          <p:nvPr/>
        </p:nvSpPr>
        <p:spPr>
          <a:xfrm>
            <a:off x="624737" y="4093715"/>
            <a:ext cx="2555240" cy="2641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*performed with grid unit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0EE2887-6096-034E-9607-0D1DA4B34685}"/>
              </a:ext>
            </a:extLst>
          </p:cNvPr>
          <p:cNvSpPr/>
          <p:nvPr/>
        </p:nvSpPr>
        <p:spPr>
          <a:xfrm>
            <a:off x="732695" y="4294857"/>
            <a:ext cx="65740" cy="26415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FD8421A-C091-A24C-A971-4C31CB5C54BF}"/>
              </a:ext>
            </a:extLst>
          </p:cNvPr>
          <p:cNvSpPr/>
          <p:nvPr/>
        </p:nvSpPr>
        <p:spPr>
          <a:xfrm>
            <a:off x="673950" y="4294857"/>
            <a:ext cx="78746" cy="26415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530EC20-181B-2243-A350-261A75544BE4}"/>
              </a:ext>
            </a:extLst>
          </p:cNvPr>
          <p:cNvSpPr/>
          <p:nvPr/>
        </p:nvSpPr>
        <p:spPr>
          <a:xfrm>
            <a:off x="781900" y="4294857"/>
            <a:ext cx="249338" cy="2641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lat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C38BBE0-34D4-7943-91ED-953F95BF922C}"/>
              </a:ext>
            </a:extLst>
          </p:cNvPr>
          <p:cNvSpPr/>
          <p:nvPr/>
        </p:nvSpPr>
        <p:spPr>
          <a:xfrm>
            <a:off x="1018436" y="4294857"/>
            <a:ext cx="131196" cy="2641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F517314-D867-B448-BEDB-2F8438F507B9}"/>
              </a:ext>
            </a:extLst>
          </p:cNvPr>
          <p:cNvSpPr/>
          <p:nvPr/>
        </p:nvSpPr>
        <p:spPr>
          <a:xfrm>
            <a:off x="1116861" y="4294857"/>
            <a:ext cx="315078" cy="2641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lon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E17CDA3-A656-174C-B50D-177E1BF46FF0}"/>
              </a:ext>
            </a:extLst>
          </p:cNvPr>
          <p:cNvSpPr/>
          <p:nvPr/>
        </p:nvSpPr>
        <p:spPr>
          <a:xfrm>
            <a:off x="1402611" y="4294857"/>
            <a:ext cx="642499" cy="2641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index)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9" name="Shape 101">
            <a:extLst>
              <a:ext uri="{FF2B5EF4-FFF2-40B4-BE49-F238E27FC236}">
                <a16:creationId xmlns:a16="http://schemas.microsoft.com/office/drawing/2014/main" id="{73E44F63-6CE9-AC41-97C9-A79879E8F55F}"/>
              </a:ext>
            </a:extLst>
          </p:cNvPr>
          <p:cNvSpPr/>
          <p:nvPr/>
        </p:nvSpPr>
        <p:spPr>
          <a:xfrm>
            <a:off x="3920055" y="2912740"/>
            <a:ext cx="18284" cy="2265861"/>
          </a:xfrm>
          <a:custGeom>
            <a:avLst/>
            <a:gdLst/>
            <a:ahLst/>
            <a:cxnLst/>
            <a:rect l="0" t="0" r="0" b="0"/>
            <a:pathLst>
              <a:path w="18284" h="2266154">
                <a:moveTo>
                  <a:pt x="0" y="0"/>
                </a:moveTo>
                <a:lnTo>
                  <a:pt x="18284" y="2266154"/>
                </a:lnTo>
              </a:path>
            </a:pathLst>
          </a:custGeom>
          <a:ln w="25400" cap="flat">
            <a:round/>
          </a:ln>
        </p:spPr>
        <p:style>
          <a:lnRef idx="1">
            <a:srgbClr val="83992A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0" name="Shape 102">
            <a:extLst>
              <a:ext uri="{FF2B5EF4-FFF2-40B4-BE49-F238E27FC236}">
                <a16:creationId xmlns:a16="http://schemas.microsoft.com/office/drawing/2014/main" id="{611EB78C-7F9A-BF4F-84D4-1E8C4500A734}"/>
              </a:ext>
            </a:extLst>
          </p:cNvPr>
          <p:cNvSpPr/>
          <p:nvPr/>
        </p:nvSpPr>
        <p:spPr>
          <a:xfrm>
            <a:off x="5563048" y="2914156"/>
            <a:ext cx="18284" cy="2265861"/>
          </a:xfrm>
          <a:custGeom>
            <a:avLst/>
            <a:gdLst/>
            <a:ahLst/>
            <a:cxnLst/>
            <a:rect l="0" t="0" r="0" b="0"/>
            <a:pathLst>
              <a:path w="18284" h="2266154">
                <a:moveTo>
                  <a:pt x="0" y="0"/>
                </a:moveTo>
                <a:lnTo>
                  <a:pt x="18284" y="2266154"/>
                </a:lnTo>
              </a:path>
            </a:pathLst>
          </a:custGeom>
          <a:ln w="25400" cap="flat">
            <a:round/>
          </a:ln>
        </p:spPr>
        <p:style>
          <a:lnRef idx="1">
            <a:srgbClr val="83992A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1" name="Shape 103">
            <a:extLst>
              <a:ext uri="{FF2B5EF4-FFF2-40B4-BE49-F238E27FC236}">
                <a16:creationId xmlns:a16="http://schemas.microsoft.com/office/drawing/2014/main" id="{FD4935CD-817E-A546-9D72-4933CC81D9F7}"/>
              </a:ext>
            </a:extLst>
          </p:cNvPr>
          <p:cNvSpPr/>
          <p:nvPr/>
        </p:nvSpPr>
        <p:spPr>
          <a:xfrm>
            <a:off x="3123167" y="3273655"/>
            <a:ext cx="3278570" cy="1"/>
          </a:xfrm>
          <a:custGeom>
            <a:avLst/>
            <a:gdLst/>
            <a:ahLst/>
            <a:cxnLst/>
            <a:rect l="0" t="0" r="0" b="0"/>
            <a:pathLst>
              <a:path w="3278573" h="1">
                <a:moveTo>
                  <a:pt x="0" y="0"/>
                </a:moveTo>
                <a:lnTo>
                  <a:pt x="3278573" y="1"/>
                </a:lnTo>
              </a:path>
            </a:pathLst>
          </a:custGeom>
          <a:ln w="25400" cap="flat">
            <a:round/>
          </a:ln>
        </p:spPr>
        <p:style>
          <a:lnRef idx="1">
            <a:srgbClr val="83992A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2" name="Shape 104">
            <a:extLst>
              <a:ext uri="{FF2B5EF4-FFF2-40B4-BE49-F238E27FC236}">
                <a16:creationId xmlns:a16="http://schemas.microsoft.com/office/drawing/2014/main" id="{155E848F-47B5-F34E-A54B-47DD54EB87B0}"/>
              </a:ext>
            </a:extLst>
          </p:cNvPr>
          <p:cNvSpPr/>
          <p:nvPr/>
        </p:nvSpPr>
        <p:spPr>
          <a:xfrm>
            <a:off x="3123178" y="4606678"/>
            <a:ext cx="3278571" cy="1"/>
          </a:xfrm>
          <a:custGeom>
            <a:avLst/>
            <a:gdLst/>
            <a:ahLst/>
            <a:cxnLst/>
            <a:rect l="0" t="0" r="0" b="0"/>
            <a:pathLst>
              <a:path w="3278574" h="1">
                <a:moveTo>
                  <a:pt x="0" y="0"/>
                </a:moveTo>
                <a:lnTo>
                  <a:pt x="3278574" y="1"/>
                </a:lnTo>
              </a:path>
            </a:pathLst>
          </a:custGeom>
          <a:ln w="25400" cap="flat">
            <a:round/>
          </a:ln>
        </p:spPr>
        <p:style>
          <a:lnRef idx="1">
            <a:srgbClr val="83992A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7BC5D84-FEE9-8941-8F61-9EDA549AA57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16906" y="3276370"/>
            <a:ext cx="1664206" cy="1331804"/>
          </a:xfrm>
          <a:prstGeom prst="rect">
            <a:avLst/>
          </a:prstGeom>
        </p:spPr>
      </p:pic>
      <p:sp>
        <p:nvSpPr>
          <p:cNvPr id="74" name="Shape 106">
            <a:extLst>
              <a:ext uri="{FF2B5EF4-FFF2-40B4-BE49-F238E27FC236}">
                <a16:creationId xmlns:a16="http://schemas.microsoft.com/office/drawing/2014/main" id="{1AA5E6C6-F2AC-8543-B9D6-A86BF701F725}"/>
              </a:ext>
            </a:extLst>
          </p:cNvPr>
          <p:cNvSpPr/>
          <p:nvPr/>
        </p:nvSpPr>
        <p:spPr>
          <a:xfrm>
            <a:off x="3920055" y="3279820"/>
            <a:ext cx="1658302" cy="1327350"/>
          </a:xfrm>
          <a:custGeom>
            <a:avLst/>
            <a:gdLst/>
            <a:ahLst/>
            <a:cxnLst/>
            <a:rect l="0" t="0" r="0" b="0"/>
            <a:pathLst>
              <a:path w="1658304" h="1327522">
                <a:moveTo>
                  <a:pt x="0" y="0"/>
                </a:moveTo>
                <a:lnTo>
                  <a:pt x="1658304" y="0"/>
                </a:lnTo>
                <a:lnTo>
                  <a:pt x="1658304" y="1327522"/>
                </a:lnTo>
                <a:lnTo>
                  <a:pt x="0" y="1327522"/>
                </a:lnTo>
                <a:close/>
              </a:path>
            </a:pathLst>
          </a:custGeom>
          <a:ln w="44450" cap="flat">
            <a:round/>
          </a:ln>
        </p:spPr>
        <p:style>
          <a:lnRef idx="1">
            <a:srgbClr val="335476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5" name="Shape 107">
            <a:extLst>
              <a:ext uri="{FF2B5EF4-FFF2-40B4-BE49-F238E27FC236}">
                <a16:creationId xmlns:a16="http://schemas.microsoft.com/office/drawing/2014/main" id="{05DDBD8C-D0CA-CB42-A77C-4821B7D726B6}"/>
              </a:ext>
            </a:extLst>
          </p:cNvPr>
          <p:cNvSpPr/>
          <p:nvPr/>
        </p:nvSpPr>
        <p:spPr>
          <a:xfrm>
            <a:off x="4405082" y="3703841"/>
            <a:ext cx="274319" cy="274283"/>
          </a:xfrm>
          <a:custGeom>
            <a:avLst/>
            <a:gdLst/>
            <a:ahLst/>
            <a:cxnLst/>
            <a:rect l="0" t="0" r="0" b="0"/>
            <a:pathLst>
              <a:path w="274319" h="274319">
                <a:moveTo>
                  <a:pt x="137160" y="0"/>
                </a:moveTo>
                <a:lnTo>
                  <a:pt x="169537" y="104782"/>
                </a:lnTo>
                <a:lnTo>
                  <a:pt x="274319" y="104780"/>
                </a:lnTo>
                <a:lnTo>
                  <a:pt x="189549" y="169539"/>
                </a:lnTo>
                <a:lnTo>
                  <a:pt x="221929" y="274319"/>
                </a:lnTo>
                <a:lnTo>
                  <a:pt x="137160" y="209560"/>
                </a:lnTo>
                <a:lnTo>
                  <a:pt x="52390" y="274319"/>
                </a:lnTo>
                <a:lnTo>
                  <a:pt x="84770" y="169539"/>
                </a:lnTo>
                <a:lnTo>
                  <a:pt x="0" y="104780"/>
                </a:lnTo>
                <a:lnTo>
                  <a:pt x="104781" y="104782"/>
                </a:lnTo>
                <a:lnTo>
                  <a:pt x="137160" y="0"/>
                </a:lnTo>
                <a:close/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A13B33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6" name="Shape 108">
            <a:extLst>
              <a:ext uri="{FF2B5EF4-FFF2-40B4-BE49-F238E27FC236}">
                <a16:creationId xmlns:a16="http://schemas.microsoft.com/office/drawing/2014/main" id="{68274007-71DB-D440-93AF-3A0FF8EA7EC3}"/>
              </a:ext>
            </a:extLst>
          </p:cNvPr>
          <p:cNvSpPr/>
          <p:nvPr/>
        </p:nvSpPr>
        <p:spPr>
          <a:xfrm>
            <a:off x="3815178" y="3179296"/>
            <a:ext cx="210932" cy="210904"/>
          </a:xfrm>
          <a:custGeom>
            <a:avLst/>
            <a:gdLst/>
            <a:ahLst/>
            <a:cxnLst/>
            <a:rect l="0" t="0" r="0" b="0"/>
            <a:pathLst>
              <a:path w="210932" h="210931">
                <a:moveTo>
                  <a:pt x="105466" y="0"/>
                </a:moveTo>
                <a:cubicBezTo>
                  <a:pt x="163713" y="0"/>
                  <a:pt x="210932" y="47217"/>
                  <a:pt x="210932" y="105464"/>
                </a:cubicBezTo>
                <a:cubicBezTo>
                  <a:pt x="210932" y="163712"/>
                  <a:pt x="163713" y="210931"/>
                  <a:pt x="105466" y="210931"/>
                </a:cubicBezTo>
                <a:cubicBezTo>
                  <a:pt x="47219" y="210931"/>
                  <a:pt x="0" y="163712"/>
                  <a:pt x="0" y="105464"/>
                </a:cubicBezTo>
                <a:cubicBezTo>
                  <a:pt x="0" y="47217"/>
                  <a:pt x="47219" y="0"/>
                  <a:pt x="105466" y="0"/>
                </a:cubicBezTo>
                <a:close/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8A9C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7" name="Shape 109">
            <a:extLst>
              <a:ext uri="{FF2B5EF4-FFF2-40B4-BE49-F238E27FC236}">
                <a16:creationId xmlns:a16="http://schemas.microsoft.com/office/drawing/2014/main" id="{98DC9884-B1AD-794F-B0BB-380B4326E125}"/>
              </a:ext>
            </a:extLst>
          </p:cNvPr>
          <p:cNvSpPr/>
          <p:nvPr/>
        </p:nvSpPr>
        <p:spPr>
          <a:xfrm>
            <a:off x="3815178" y="3179296"/>
            <a:ext cx="210931" cy="210904"/>
          </a:xfrm>
          <a:custGeom>
            <a:avLst/>
            <a:gdLst/>
            <a:ahLst/>
            <a:cxnLst/>
            <a:rect l="0" t="0" r="0" b="0"/>
            <a:pathLst>
              <a:path w="210931" h="210931">
                <a:moveTo>
                  <a:pt x="0" y="105465"/>
                </a:moveTo>
                <a:cubicBezTo>
                  <a:pt x="0" y="47218"/>
                  <a:pt x="47218" y="0"/>
                  <a:pt x="105466" y="0"/>
                </a:cubicBezTo>
                <a:cubicBezTo>
                  <a:pt x="163712" y="0"/>
                  <a:pt x="210931" y="47218"/>
                  <a:pt x="210931" y="105465"/>
                </a:cubicBezTo>
                <a:cubicBezTo>
                  <a:pt x="210931" y="163712"/>
                  <a:pt x="163712" y="210931"/>
                  <a:pt x="105466" y="210931"/>
                </a:cubicBezTo>
                <a:cubicBezTo>
                  <a:pt x="47218" y="210931"/>
                  <a:pt x="0" y="163712"/>
                  <a:pt x="0" y="105465"/>
                </a:cubicBezTo>
                <a:close/>
              </a:path>
            </a:pathLst>
          </a:custGeom>
          <a:ln w="15875" cap="flat">
            <a:round/>
          </a:ln>
        </p:spPr>
        <p:style>
          <a:lnRef idx="1">
            <a:srgbClr val="335476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8" name="Shape 110">
            <a:extLst>
              <a:ext uri="{FF2B5EF4-FFF2-40B4-BE49-F238E27FC236}">
                <a16:creationId xmlns:a16="http://schemas.microsoft.com/office/drawing/2014/main" id="{57D2DFDF-20A3-D743-B5C5-0CE41599E266}"/>
              </a:ext>
            </a:extLst>
          </p:cNvPr>
          <p:cNvSpPr/>
          <p:nvPr/>
        </p:nvSpPr>
        <p:spPr>
          <a:xfrm>
            <a:off x="3832874" y="4523666"/>
            <a:ext cx="210932" cy="210905"/>
          </a:xfrm>
          <a:custGeom>
            <a:avLst/>
            <a:gdLst/>
            <a:ahLst/>
            <a:cxnLst/>
            <a:rect l="0" t="0" r="0" b="0"/>
            <a:pathLst>
              <a:path w="210932" h="210932">
                <a:moveTo>
                  <a:pt x="105466" y="0"/>
                </a:moveTo>
                <a:cubicBezTo>
                  <a:pt x="163713" y="0"/>
                  <a:pt x="210932" y="47218"/>
                  <a:pt x="210932" y="105466"/>
                </a:cubicBezTo>
                <a:cubicBezTo>
                  <a:pt x="210932" y="163713"/>
                  <a:pt x="163713" y="210932"/>
                  <a:pt x="105466" y="210932"/>
                </a:cubicBezTo>
                <a:cubicBezTo>
                  <a:pt x="47219" y="210932"/>
                  <a:pt x="0" y="163713"/>
                  <a:pt x="0" y="105466"/>
                </a:cubicBezTo>
                <a:cubicBezTo>
                  <a:pt x="0" y="47218"/>
                  <a:pt x="47219" y="0"/>
                  <a:pt x="105466" y="0"/>
                </a:cubicBezTo>
                <a:close/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8A9C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9" name="Shape 111">
            <a:extLst>
              <a:ext uri="{FF2B5EF4-FFF2-40B4-BE49-F238E27FC236}">
                <a16:creationId xmlns:a16="http://schemas.microsoft.com/office/drawing/2014/main" id="{200B326D-7FD6-FA46-A566-D35E9140B4A0}"/>
              </a:ext>
            </a:extLst>
          </p:cNvPr>
          <p:cNvSpPr/>
          <p:nvPr/>
        </p:nvSpPr>
        <p:spPr>
          <a:xfrm>
            <a:off x="3832874" y="4523666"/>
            <a:ext cx="210931" cy="210904"/>
          </a:xfrm>
          <a:custGeom>
            <a:avLst/>
            <a:gdLst/>
            <a:ahLst/>
            <a:cxnLst/>
            <a:rect l="0" t="0" r="0" b="0"/>
            <a:pathLst>
              <a:path w="210931" h="210931">
                <a:moveTo>
                  <a:pt x="0" y="105466"/>
                </a:moveTo>
                <a:cubicBezTo>
                  <a:pt x="0" y="47218"/>
                  <a:pt x="47218" y="0"/>
                  <a:pt x="105466" y="0"/>
                </a:cubicBezTo>
                <a:cubicBezTo>
                  <a:pt x="163712" y="0"/>
                  <a:pt x="210931" y="47218"/>
                  <a:pt x="210931" y="105466"/>
                </a:cubicBezTo>
                <a:cubicBezTo>
                  <a:pt x="210931" y="163712"/>
                  <a:pt x="163712" y="210931"/>
                  <a:pt x="105466" y="210931"/>
                </a:cubicBezTo>
                <a:cubicBezTo>
                  <a:pt x="47218" y="210931"/>
                  <a:pt x="0" y="163712"/>
                  <a:pt x="0" y="105466"/>
                </a:cubicBezTo>
                <a:close/>
              </a:path>
            </a:pathLst>
          </a:custGeom>
          <a:ln w="15875" cap="flat">
            <a:round/>
          </a:ln>
        </p:spPr>
        <p:style>
          <a:lnRef idx="1">
            <a:srgbClr val="335476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0" name="Shape 112">
            <a:extLst>
              <a:ext uri="{FF2B5EF4-FFF2-40B4-BE49-F238E27FC236}">
                <a16:creationId xmlns:a16="http://schemas.microsoft.com/office/drawing/2014/main" id="{3353D09D-6621-2B44-9B02-7BF702DC80FF}"/>
              </a:ext>
            </a:extLst>
          </p:cNvPr>
          <p:cNvSpPr/>
          <p:nvPr/>
        </p:nvSpPr>
        <p:spPr>
          <a:xfrm>
            <a:off x="5473184" y="4523666"/>
            <a:ext cx="210932" cy="210905"/>
          </a:xfrm>
          <a:custGeom>
            <a:avLst/>
            <a:gdLst/>
            <a:ahLst/>
            <a:cxnLst/>
            <a:rect l="0" t="0" r="0" b="0"/>
            <a:pathLst>
              <a:path w="210932" h="210932">
                <a:moveTo>
                  <a:pt x="105466" y="0"/>
                </a:moveTo>
                <a:cubicBezTo>
                  <a:pt x="163713" y="0"/>
                  <a:pt x="210932" y="47218"/>
                  <a:pt x="210932" y="105466"/>
                </a:cubicBezTo>
                <a:cubicBezTo>
                  <a:pt x="210932" y="163713"/>
                  <a:pt x="163713" y="210932"/>
                  <a:pt x="105466" y="210932"/>
                </a:cubicBezTo>
                <a:cubicBezTo>
                  <a:pt x="47218" y="210932"/>
                  <a:pt x="0" y="163713"/>
                  <a:pt x="0" y="105466"/>
                </a:cubicBezTo>
                <a:cubicBezTo>
                  <a:pt x="0" y="47218"/>
                  <a:pt x="47218" y="0"/>
                  <a:pt x="105466" y="0"/>
                </a:cubicBezTo>
                <a:close/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8A9C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1" name="Shape 113">
            <a:extLst>
              <a:ext uri="{FF2B5EF4-FFF2-40B4-BE49-F238E27FC236}">
                <a16:creationId xmlns:a16="http://schemas.microsoft.com/office/drawing/2014/main" id="{3BBEFCCB-1C48-1149-9138-D565BF0D683D}"/>
              </a:ext>
            </a:extLst>
          </p:cNvPr>
          <p:cNvSpPr/>
          <p:nvPr/>
        </p:nvSpPr>
        <p:spPr>
          <a:xfrm>
            <a:off x="5473184" y="4523666"/>
            <a:ext cx="210931" cy="210904"/>
          </a:xfrm>
          <a:custGeom>
            <a:avLst/>
            <a:gdLst/>
            <a:ahLst/>
            <a:cxnLst/>
            <a:rect l="0" t="0" r="0" b="0"/>
            <a:pathLst>
              <a:path w="210931" h="210931">
                <a:moveTo>
                  <a:pt x="0" y="105466"/>
                </a:moveTo>
                <a:cubicBezTo>
                  <a:pt x="0" y="47218"/>
                  <a:pt x="47218" y="0"/>
                  <a:pt x="105466" y="0"/>
                </a:cubicBezTo>
                <a:cubicBezTo>
                  <a:pt x="163712" y="0"/>
                  <a:pt x="210931" y="47218"/>
                  <a:pt x="210931" y="105466"/>
                </a:cubicBezTo>
                <a:cubicBezTo>
                  <a:pt x="210931" y="163712"/>
                  <a:pt x="163712" y="210931"/>
                  <a:pt x="105466" y="210931"/>
                </a:cubicBezTo>
                <a:cubicBezTo>
                  <a:pt x="47218" y="210931"/>
                  <a:pt x="0" y="163712"/>
                  <a:pt x="0" y="105466"/>
                </a:cubicBezTo>
                <a:close/>
              </a:path>
            </a:pathLst>
          </a:custGeom>
          <a:ln w="15875" cap="flat">
            <a:round/>
          </a:ln>
        </p:spPr>
        <p:style>
          <a:lnRef idx="1">
            <a:srgbClr val="335476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2" name="Shape 114">
            <a:extLst>
              <a:ext uri="{FF2B5EF4-FFF2-40B4-BE49-F238E27FC236}">
                <a16:creationId xmlns:a16="http://schemas.microsoft.com/office/drawing/2014/main" id="{25148CA3-E83E-104D-BDAD-17C734C52D57}"/>
              </a:ext>
            </a:extLst>
          </p:cNvPr>
          <p:cNvSpPr/>
          <p:nvPr/>
        </p:nvSpPr>
        <p:spPr>
          <a:xfrm>
            <a:off x="5474704" y="3180293"/>
            <a:ext cx="210932" cy="210904"/>
          </a:xfrm>
          <a:custGeom>
            <a:avLst/>
            <a:gdLst/>
            <a:ahLst/>
            <a:cxnLst/>
            <a:rect l="0" t="0" r="0" b="0"/>
            <a:pathLst>
              <a:path w="210932" h="210931">
                <a:moveTo>
                  <a:pt x="105466" y="0"/>
                </a:moveTo>
                <a:cubicBezTo>
                  <a:pt x="163713" y="0"/>
                  <a:pt x="210932" y="47218"/>
                  <a:pt x="210932" y="105464"/>
                </a:cubicBezTo>
                <a:cubicBezTo>
                  <a:pt x="210932" y="163712"/>
                  <a:pt x="163713" y="210931"/>
                  <a:pt x="105466" y="210931"/>
                </a:cubicBezTo>
                <a:cubicBezTo>
                  <a:pt x="47218" y="210931"/>
                  <a:pt x="0" y="163712"/>
                  <a:pt x="0" y="105464"/>
                </a:cubicBezTo>
                <a:cubicBezTo>
                  <a:pt x="0" y="47218"/>
                  <a:pt x="47218" y="0"/>
                  <a:pt x="105466" y="0"/>
                </a:cubicBezTo>
                <a:close/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8A9C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3" name="Shape 115">
            <a:extLst>
              <a:ext uri="{FF2B5EF4-FFF2-40B4-BE49-F238E27FC236}">
                <a16:creationId xmlns:a16="http://schemas.microsoft.com/office/drawing/2014/main" id="{55E0E7D3-91E0-614D-83FB-9290BF5D1415}"/>
              </a:ext>
            </a:extLst>
          </p:cNvPr>
          <p:cNvSpPr/>
          <p:nvPr/>
        </p:nvSpPr>
        <p:spPr>
          <a:xfrm>
            <a:off x="5474704" y="3180293"/>
            <a:ext cx="210931" cy="210904"/>
          </a:xfrm>
          <a:custGeom>
            <a:avLst/>
            <a:gdLst/>
            <a:ahLst/>
            <a:cxnLst/>
            <a:rect l="0" t="0" r="0" b="0"/>
            <a:pathLst>
              <a:path w="210931" h="210931">
                <a:moveTo>
                  <a:pt x="0" y="105465"/>
                </a:moveTo>
                <a:cubicBezTo>
                  <a:pt x="0" y="47218"/>
                  <a:pt x="47218" y="0"/>
                  <a:pt x="105466" y="0"/>
                </a:cubicBezTo>
                <a:cubicBezTo>
                  <a:pt x="163712" y="0"/>
                  <a:pt x="210931" y="47218"/>
                  <a:pt x="210931" y="105465"/>
                </a:cubicBezTo>
                <a:cubicBezTo>
                  <a:pt x="210931" y="163712"/>
                  <a:pt x="163712" y="210931"/>
                  <a:pt x="105466" y="210931"/>
                </a:cubicBezTo>
                <a:cubicBezTo>
                  <a:pt x="47218" y="210931"/>
                  <a:pt x="0" y="163712"/>
                  <a:pt x="0" y="105465"/>
                </a:cubicBezTo>
                <a:close/>
              </a:path>
            </a:pathLst>
          </a:custGeom>
          <a:ln w="15875" cap="flat">
            <a:round/>
          </a:ln>
        </p:spPr>
        <p:style>
          <a:lnRef idx="1">
            <a:srgbClr val="335476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4" name="Shape 116">
            <a:extLst>
              <a:ext uri="{FF2B5EF4-FFF2-40B4-BE49-F238E27FC236}">
                <a16:creationId xmlns:a16="http://schemas.microsoft.com/office/drawing/2014/main" id="{B1419EB1-F3F7-674C-BC9B-B2AF5BC1CB62}"/>
              </a:ext>
            </a:extLst>
          </p:cNvPr>
          <p:cNvSpPr/>
          <p:nvPr/>
        </p:nvSpPr>
        <p:spPr>
          <a:xfrm>
            <a:off x="3123178" y="3831753"/>
            <a:ext cx="3282693" cy="1"/>
          </a:xfrm>
          <a:custGeom>
            <a:avLst/>
            <a:gdLst/>
            <a:ahLst/>
            <a:cxnLst/>
            <a:rect l="0" t="0" r="0" b="0"/>
            <a:pathLst>
              <a:path w="3282696" h="1">
                <a:moveTo>
                  <a:pt x="0" y="0"/>
                </a:moveTo>
                <a:lnTo>
                  <a:pt x="3282696" y="1"/>
                </a:lnTo>
              </a:path>
            </a:pathLst>
          </a:custGeom>
          <a:ln w="12700" cap="flat">
            <a:custDash>
              <a:ds d="400000" sp="300000"/>
            </a:custDash>
            <a:round/>
          </a:ln>
        </p:spPr>
        <p:style>
          <a:lnRef idx="1">
            <a:srgbClr val="83992A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062EE18-4292-1542-92A7-94B3204F7FE8}"/>
              </a:ext>
            </a:extLst>
          </p:cNvPr>
          <p:cNvSpPr/>
          <p:nvPr/>
        </p:nvSpPr>
        <p:spPr>
          <a:xfrm>
            <a:off x="4063751" y="3293851"/>
            <a:ext cx="495046" cy="3563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A13B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baseline="-25000" dirty="0">
                <a:solidFill>
                  <a:srgbClr val="A13B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01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21B6A95-2FAE-CC4F-A708-931645D8F66A}"/>
              </a:ext>
            </a:extLst>
          </p:cNvPr>
          <p:cNvSpPr/>
          <p:nvPr/>
        </p:nvSpPr>
        <p:spPr>
          <a:xfrm>
            <a:off x="4082375" y="4278226"/>
            <a:ext cx="435758" cy="3563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A13B33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w</a:t>
            </a:r>
            <a:r>
              <a:rPr lang="en-US" sz="1800" baseline="-25000" dirty="0">
                <a:solidFill>
                  <a:srgbClr val="A13B33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00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BF1E2D9-4441-3542-8C6F-288B578DB00C}"/>
              </a:ext>
            </a:extLst>
          </p:cNvPr>
          <p:cNvSpPr/>
          <p:nvPr/>
        </p:nvSpPr>
        <p:spPr>
          <a:xfrm>
            <a:off x="5105722" y="3293851"/>
            <a:ext cx="370325" cy="3563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A13B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baseline="-25000" dirty="0">
                <a:solidFill>
                  <a:srgbClr val="A13B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11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BF44981-09B1-7B4A-BEE2-6E690EE6F923}"/>
              </a:ext>
            </a:extLst>
          </p:cNvPr>
          <p:cNvSpPr/>
          <p:nvPr/>
        </p:nvSpPr>
        <p:spPr>
          <a:xfrm>
            <a:off x="5107838" y="4278226"/>
            <a:ext cx="365126" cy="3563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A13B33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w</a:t>
            </a:r>
            <a:r>
              <a:rPr lang="en-US" sz="1800" baseline="-25000" dirty="0">
                <a:solidFill>
                  <a:srgbClr val="A13B33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01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8642E1D-B5EB-8244-82ED-D8E15B80563C}"/>
              </a:ext>
            </a:extLst>
          </p:cNvPr>
          <p:cNvSpPr/>
          <p:nvPr/>
        </p:nvSpPr>
        <p:spPr>
          <a:xfrm>
            <a:off x="4165726" y="4722679"/>
            <a:ext cx="252483" cy="2771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𝛿x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F672AE1-7AD2-7D4C-8519-919A0B898B97}"/>
              </a:ext>
            </a:extLst>
          </p:cNvPr>
          <p:cNvSpPr/>
          <p:nvPr/>
        </p:nvSpPr>
        <p:spPr>
          <a:xfrm>
            <a:off x="3601432" y="4091824"/>
            <a:ext cx="259105" cy="27719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𝛿y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0A19968-1DC2-7444-BC27-BED614FF1D46}"/>
              </a:ext>
            </a:extLst>
          </p:cNvPr>
          <p:cNvSpPr/>
          <p:nvPr/>
        </p:nvSpPr>
        <p:spPr>
          <a:xfrm>
            <a:off x="3442613" y="4634796"/>
            <a:ext cx="384814" cy="3563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44709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  <a:r>
              <a:rPr lang="en-US" sz="1800" baseline="-25000" dirty="0">
                <a:solidFill>
                  <a:srgbClr val="44709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00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9BF8BA6-DFCF-3F4F-98C6-D08C21BDF7AD}"/>
              </a:ext>
            </a:extLst>
          </p:cNvPr>
          <p:cNvSpPr/>
          <p:nvPr/>
        </p:nvSpPr>
        <p:spPr>
          <a:xfrm>
            <a:off x="3439535" y="2958613"/>
            <a:ext cx="366066" cy="3563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44709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  <a:r>
              <a:rPr lang="en-US" sz="1800" baseline="-25000" dirty="0">
                <a:solidFill>
                  <a:srgbClr val="44709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01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6DCD29C-B4F1-1044-83FF-47A38293A407}"/>
              </a:ext>
            </a:extLst>
          </p:cNvPr>
          <p:cNvSpPr/>
          <p:nvPr/>
        </p:nvSpPr>
        <p:spPr>
          <a:xfrm>
            <a:off x="3656381" y="3064656"/>
            <a:ext cx="127138" cy="25739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7CEC9EF-0F06-0048-B454-3A7029EA9252}"/>
              </a:ext>
            </a:extLst>
          </p:cNvPr>
          <p:cNvSpPr/>
          <p:nvPr/>
        </p:nvSpPr>
        <p:spPr>
          <a:xfrm>
            <a:off x="5734931" y="4634796"/>
            <a:ext cx="494772" cy="3563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44709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>
                <a:solidFill>
                  <a:srgbClr val="44709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CA4A22D-36D7-234B-A294-0CEE47B74061}"/>
              </a:ext>
            </a:extLst>
          </p:cNvPr>
          <p:cNvSpPr/>
          <p:nvPr/>
        </p:nvSpPr>
        <p:spPr>
          <a:xfrm>
            <a:off x="4711654" y="3781467"/>
            <a:ext cx="524951" cy="3563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obs,t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8D02AD5-814B-EB48-B8D9-A4F4F8A6350B}"/>
              </a:ext>
            </a:extLst>
          </p:cNvPr>
          <p:cNvSpPr/>
          <p:nvPr/>
        </p:nvSpPr>
        <p:spPr>
          <a:xfrm>
            <a:off x="4814768" y="4722679"/>
            <a:ext cx="131007" cy="2771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1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4713818-8BDD-7C44-A73D-C3B7EAA939CD}"/>
              </a:ext>
            </a:extLst>
          </p:cNvPr>
          <p:cNvSpPr/>
          <p:nvPr/>
        </p:nvSpPr>
        <p:spPr>
          <a:xfrm>
            <a:off x="4952690" y="4722679"/>
            <a:ext cx="176646" cy="2771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−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36FE64F-15A8-DE49-8CBA-7AEADBF8D6CA}"/>
              </a:ext>
            </a:extLst>
          </p:cNvPr>
          <p:cNvSpPr/>
          <p:nvPr/>
        </p:nvSpPr>
        <p:spPr>
          <a:xfrm>
            <a:off x="5125536" y="4722679"/>
            <a:ext cx="252483" cy="2771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𝛿x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326D616-FD91-774C-B22E-E00C306045F0}"/>
              </a:ext>
            </a:extLst>
          </p:cNvPr>
          <p:cNvSpPr/>
          <p:nvPr/>
        </p:nvSpPr>
        <p:spPr>
          <a:xfrm>
            <a:off x="3293577" y="3460970"/>
            <a:ext cx="131007" cy="2771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1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83DE3D2-D7F4-7C46-97F7-61EB83FC79D4}"/>
              </a:ext>
            </a:extLst>
          </p:cNvPr>
          <p:cNvSpPr/>
          <p:nvPr/>
        </p:nvSpPr>
        <p:spPr>
          <a:xfrm>
            <a:off x="3431499" y="3460970"/>
            <a:ext cx="176646" cy="2771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−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8E18B26-3A0B-D449-AED7-E31FA72F1367}"/>
              </a:ext>
            </a:extLst>
          </p:cNvPr>
          <p:cNvSpPr/>
          <p:nvPr/>
        </p:nvSpPr>
        <p:spPr>
          <a:xfrm>
            <a:off x="3604346" y="3460970"/>
            <a:ext cx="259105" cy="2771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𝛿</a:t>
            </a:r>
            <a:r>
              <a:rPr lang="en-US" sz="1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5" name="Shape 145">
            <a:extLst>
              <a:ext uri="{FF2B5EF4-FFF2-40B4-BE49-F238E27FC236}">
                <a16:creationId xmlns:a16="http://schemas.microsoft.com/office/drawing/2014/main" id="{1E4CB05C-8136-F345-8695-D93CED9E7E67}"/>
              </a:ext>
            </a:extLst>
          </p:cNvPr>
          <p:cNvSpPr/>
          <p:nvPr/>
        </p:nvSpPr>
        <p:spPr>
          <a:xfrm>
            <a:off x="3125409" y="3273655"/>
            <a:ext cx="76200" cy="526132"/>
          </a:xfrm>
          <a:custGeom>
            <a:avLst/>
            <a:gdLst/>
            <a:ahLst/>
            <a:cxnLst/>
            <a:rect l="0" t="0" r="0" b="0"/>
            <a:pathLst>
              <a:path w="76200" h="526200">
                <a:moveTo>
                  <a:pt x="38099" y="0"/>
                </a:moveTo>
                <a:lnTo>
                  <a:pt x="76200" y="76200"/>
                </a:lnTo>
                <a:lnTo>
                  <a:pt x="50800" y="76200"/>
                </a:lnTo>
                <a:lnTo>
                  <a:pt x="50800" y="450000"/>
                </a:lnTo>
                <a:lnTo>
                  <a:pt x="76200" y="450000"/>
                </a:lnTo>
                <a:lnTo>
                  <a:pt x="38100" y="526200"/>
                </a:lnTo>
                <a:lnTo>
                  <a:pt x="0" y="450000"/>
                </a:lnTo>
                <a:lnTo>
                  <a:pt x="25400" y="450000"/>
                </a:lnTo>
                <a:lnTo>
                  <a:pt x="25400" y="76200"/>
                </a:lnTo>
                <a:lnTo>
                  <a:pt x="0" y="76200"/>
                </a:lnTo>
                <a:lnTo>
                  <a:pt x="38099" y="0"/>
                </a:ln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16" name="Shape 146">
            <a:extLst>
              <a:ext uri="{FF2B5EF4-FFF2-40B4-BE49-F238E27FC236}">
                <a16:creationId xmlns:a16="http://schemas.microsoft.com/office/drawing/2014/main" id="{919DD523-D383-A54F-B5DE-1383EA1F3F6E}"/>
              </a:ext>
            </a:extLst>
          </p:cNvPr>
          <p:cNvSpPr/>
          <p:nvPr/>
        </p:nvSpPr>
        <p:spPr>
          <a:xfrm>
            <a:off x="3129891" y="3842839"/>
            <a:ext cx="76201" cy="731425"/>
          </a:xfrm>
          <a:custGeom>
            <a:avLst/>
            <a:gdLst/>
            <a:ahLst/>
            <a:cxnLst/>
            <a:rect l="0" t="0" r="0" b="0"/>
            <a:pathLst>
              <a:path w="76201" h="731520">
                <a:moveTo>
                  <a:pt x="38100" y="0"/>
                </a:moveTo>
                <a:lnTo>
                  <a:pt x="76200" y="76200"/>
                </a:lnTo>
                <a:lnTo>
                  <a:pt x="50800" y="76200"/>
                </a:lnTo>
                <a:lnTo>
                  <a:pt x="50801" y="655320"/>
                </a:lnTo>
                <a:lnTo>
                  <a:pt x="76201" y="655320"/>
                </a:lnTo>
                <a:lnTo>
                  <a:pt x="38101" y="731520"/>
                </a:lnTo>
                <a:lnTo>
                  <a:pt x="1" y="655320"/>
                </a:lnTo>
                <a:lnTo>
                  <a:pt x="25401" y="655320"/>
                </a:lnTo>
                <a:lnTo>
                  <a:pt x="25400" y="76200"/>
                </a:lnTo>
                <a:lnTo>
                  <a:pt x="0" y="76200"/>
                </a:lnTo>
                <a:lnTo>
                  <a:pt x="38100" y="0"/>
                </a:ln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17" name="Shape 147">
            <a:extLst>
              <a:ext uri="{FF2B5EF4-FFF2-40B4-BE49-F238E27FC236}">
                <a16:creationId xmlns:a16="http://schemas.microsoft.com/office/drawing/2014/main" id="{87875761-F805-E44D-BD8A-9B281519E5C6}"/>
              </a:ext>
            </a:extLst>
          </p:cNvPr>
          <p:cNvSpPr/>
          <p:nvPr/>
        </p:nvSpPr>
        <p:spPr>
          <a:xfrm>
            <a:off x="3938339" y="5021397"/>
            <a:ext cx="603902" cy="76191"/>
          </a:xfrm>
          <a:custGeom>
            <a:avLst/>
            <a:gdLst/>
            <a:ahLst/>
            <a:cxnLst/>
            <a:rect l="0" t="0" r="0" b="0"/>
            <a:pathLst>
              <a:path w="603903" h="76201">
                <a:moveTo>
                  <a:pt x="76200" y="0"/>
                </a:moveTo>
                <a:lnTo>
                  <a:pt x="76200" y="25400"/>
                </a:lnTo>
                <a:lnTo>
                  <a:pt x="527703" y="25401"/>
                </a:lnTo>
                <a:lnTo>
                  <a:pt x="527703" y="1"/>
                </a:lnTo>
                <a:lnTo>
                  <a:pt x="603903" y="38101"/>
                </a:lnTo>
                <a:lnTo>
                  <a:pt x="527703" y="76201"/>
                </a:lnTo>
                <a:lnTo>
                  <a:pt x="527703" y="50801"/>
                </a:lnTo>
                <a:lnTo>
                  <a:pt x="76199" y="50800"/>
                </a:lnTo>
                <a:lnTo>
                  <a:pt x="76199" y="76200"/>
                </a:lnTo>
                <a:lnTo>
                  <a:pt x="0" y="38100"/>
                </a:lnTo>
                <a:lnTo>
                  <a:pt x="76200" y="0"/>
                </a:ln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18" name="Shape 148">
            <a:extLst>
              <a:ext uri="{FF2B5EF4-FFF2-40B4-BE49-F238E27FC236}">
                <a16:creationId xmlns:a16="http://schemas.microsoft.com/office/drawing/2014/main" id="{1291DD92-7F85-0144-8FF3-6DB2112ED4C7}"/>
              </a:ext>
            </a:extLst>
          </p:cNvPr>
          <p:cNvSpPr/>
          <p:nvPr/>
        </p:nvSpPr>
        <p:spPr>
          <a:xfrm>
            <a:off x="4574830" y="5021172"/>
            <a:ext cx="1005839" cy="76191"/>
          </a:xfrm>
          <a:custGeom>
            <a:avLst/>
            <a:gdLst/>
            <a:ahLst/>
            <a:cxnLst/>
            <a:rect l="0" t="0" r="0" b="0"/>
            <a:pathLst>
              <a:path w="1005840" h="76201">
                <a:moveTo>
                  <a:pt x="76200" y="0"/>
                </a:moveTo>
                <a:lnTo>
                  <a:pt x="76200" y="25400"/>
                </a:lnTo>
                <a:lnTo>
                  <a:pt x="929639" y="25401"/>
                </a:lnTo>
                <a:lnTo>
                  <a:pt x="929640" y="1"/>
                </a:lnTo>
                <a:lnTo>
                  <a:pt x="1005840" y="38101"/>
                </a:lnTo>
                <a:lnTo>
                  <a:pt x="929639" y="76201"/>
                </a:lnTo>
                <a:lnTo>
                  <a:pt x="929639" y="50801"/>
                </a:lnTo>
                <a:lnTo>
                  <a:pt x="76199" y="50800"/>
                </a:lnTo>
                <a:lnTo>
                  <a:pt x="76198" y="76200"/>
                </a:lnTo>
                <a:lnTo>
                  <a:pt x="0" y="38100"/>
                </a:lnTo>
                <a:lnTo>
                  <a:pt x="76200" y="0"/>
                </a:ln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19" name="Shape 149">
            <a:extLst>
              <a:ext uri="{FF2B5EF4-FFF2-40B4-BE49-F238E27FC236}">
                <a16:creationId xmlns:a16="http://schemas.microsoft.com/office/drawing/2014/main" id="{91016B67-FFB6-C84A-B826-E930D424286B}"/>
              </a:ext>
            </a:extLst>
          </p:cNvPr>
          <p:cNvSpPr/>
          <p:nvPr/>
        </p:nvSpPr>
        <p:spPr>
          <a:xfrm>
            <a:off x="4546481" y="2914156"/>
            <a:ext cx="1" cy="2267419"/>
          </a:xfrm>
          <a:custGeom>
            <a:avLst/>
            <a:gdLst/>
            <a:ahLst/>
            <a:cxnLst/>
            <a:rect l="0" t="0" r="0" b="0"/>
            <a:pathLst>
              <a:path w="1" h="2267712">
                <a:moveTo>
                  <a:pt x="0" y="0"/>
                </a:moveTo>
                <a:lnTo>
                  <a:pt x="1" y="2267712"/>
                </a:lnTo>
              </a:path>
            </a:pathLst>
          </a:custGeom>
          <a:ln w="12700" cap="flat">
            <a:custDash>
              <a:ds d="400000" sp="300000"/>
            </a:custDash>
            <a:round/>
          </a:ln>
        </p:spPr>
        <p:style>
          <a:lnRef idx="1">
            <a:srgbClr val="83992A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C0D7BF0-E31E-E242-9FC8-AA1297998AAA}"/>
              </a:ext>
            </a:extLst>
          </p:cNvPr>
          <p:cNvSpPr/>
          <p:nvPr/>
        </p:nvSpPr>
        <p:spPr>
          <a:xfrm>
            <a:off x="624737" y="5163157"/>
            <a:ext cx="2630443" cy="33962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Time Interpolation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E535AA0D-1F4B-5849-B856-02750BC56A3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4862" y="5482837"/>
            <a:ext cx="6385553" cy="1307423"/>
          </a:xfrm>
          <a:prstGeom prst="rect">
            <a:avLst/>
          </a:prstGeom>
        </p:spPr>
      </p:pic>
      <p:sp>
        <p:nvSpPr>
          <p:cNvPr id="200" name="Shape 235">
            <a:extLst>
              <a:ext uri="{FF2B5EF4-FFF2-40B4-BE49-F238E27FC236}">
                <a16:creationId xmlns:a16="http://schemas.microsoft.com/office/drawing/2014/main" id="{4C8A86BC-C49B-9040-8A5F-994448D08643}"/>
              </a:ext>
            </a:extLst>
          </p:cNvPr>
          <p:cNvSpPr/>
          <p:nvPr/>
        </p:nvSpPr>
        <p:spPr>
          <a:xfrm>
            <a:off x="489326" y="5485751"/>
            <a:ext cx="6381611" cy="1305570"/>
          </a:xfrm>
          <a:custGeom>
            <a:avLst/>
            <a:gdLst/>
            <a:ahLst/>
            <a:cxnLst/>
            <a:rect l="0" t="0" r="0" b="0"/>
            <a:pathLst>
              <a:path w="6381617" h="1305739">
                <a:moveTo>
                  <a:pt x="0" y="217628"/>
                </a:moveTo>
                <a:cubicBezTo>
                  <a:pt x="0" y="97435"/>
                  <a:pt x="97435" y="0"/>
                  <a:pt x="217627" y="0"/>
                </a:cubicBezTo>
                <a:lnTo>
                  <a:pt x="6163990" y="0"/>
                </a:lnTo>
                <a:cubicBezTo>
                  <a:pt x="6284182" y="0"/>
                  <a:pt x="6381617" y="97435"/>
                  <a:pt x="6381617" y="217628"/>
                </a:cubicBezTo>
                <a:lnTo>
                  <a:pt x="6381617" y="1088111"/>
                </a:lnTo>
                <a:cubicBezTo>
                  <a:pt x="6381617" y="1208304"/>
                  <a:pt x="6284182" y="1305739"/>
                  <a:pt x="6163990" y="1305739"/>
                </a:cubicBezTo>
                <a:lnTo>
                  <a:pt x="217627" y="1305739"/>
                </a:lnTo>
                <a:cubicBezTo>
                  <a:pt x="97435" y="1305739"/>
                  <a:pt x="0" y="1208304"/>
                  <a:pt x="0" y="1088111"/>
                </a:cubicBezTo>
                <a:close/>
              </a:path>
            </a:pathLst>
          </a:custGeom>
          <a:ln w="31750" cap="flat">
            <a:round/>
          </a:ln>
        </p:spPr>
        <p:style>
          <a:lnRef idx="1">
            <a:srgbClr val="A45A1D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01" name="Shape 236">
            <a:extLst>
              <a:ext uri="{FF2B5EF4-FFF2-40B4-BE49-F238E27FC236}">
                <a16:creationId xmlns:a16="http://schemas.microsoft.com/office/drawing/2014/main" id="{13F4E0AC-9E34-4748-A07E-53F163D9F076}"/>
              </a:ext>
            </a:extLst>
          </p:cNvPr>
          <p:cNvSpPr/>
          <p:nvPr/>
        </p:nvSpPr>
        <p:spPr>
          <a:xfrm>
            <a:off x="464028" y="6000696"/>
            <a:ext cx="6766555" cy="126984"/>
          </a:xfrm>
          <a:custGeom>
            <a:avLst/>
            <a:gdLst/>
            <a:ahLst/>
            <a:cxnLst/>
            <a:rect l="0" t="0" r="0" b="0"/>
            <a:pathLst>
              <a:path w="6766562" h="127000">
                <a:moveTo>
                  <a:pt x="6639562" y="0"/>
                </a:moveTo>
                <a:lnTo>
                  <a:pt x="6766562" y="63501"/>
                </a:lnTo>
                <a:lnTo>
                  <a:pt x="6639562" y="127000"/>
                </a:lnTo>
                <a:lnTo>
                  <a:pt x="6639562" y="76200"/>
                </a:lnTo>
                <a:lnTo>
                  <a:pt x="0" y="76200"/>
                </a:lnTo>
                <a:lnTo>
                  <a:pt x="0" y="50800"/>
                </a:lnTo>
                <a:lnTo>
                  <a:pt x="6639562" y="50800"/>
                </a:lnTo>
                <a:lnTo>
                  <a:pt x="6639562" y="0"/>
                </a:lnTo>
                <a:close/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02" name="Shape 237">
            <a:extLst>
              <a:ext uri="{FF2B5EF4-FFF2-40B4-BE49-F238E27FC236}">
                <a16:creationId xmlns:a16="http://schemas.microsoft.com/office/drawing/2014/main" id="{7E1E7F6A-F9CE-794F-85AF-E48C10B679AB}"/>
              </a:ext>
            </a:extLst>
          </p:cNvPr>
          <p:cNvSpPr/>
          <p:nvPr/>
        </p:nvSpPr>
        <p:spPr>
          <a:xfrm>
            <a:off x="743962" y="5633013"/>
            <a:ext cx="528862" cy="528794"/>
          </a:xfrm>
          <a:custGeom>
            <a:avLst/>
            <a:gdLst/>
            <a:ahLst/>
            <a:cxnLst/>
            <a:rect l="0" t="0" r="0" b="0"/>
            <a:pathLst>
              <a:path w="528863" h="528862">
                <a:moveTo>
                  <a:pt x="264431" y="0"/>
                </a:moveTo>
                <a:cubicBezTo>
                  <a:pt x="410473" y="0"/>
                  <a:pt x="528863" y="118390"/>
                  <a:pt x="528863" y="264432"/>
                </a:cubicBezTo>
                <a:cubicBezTo>
                  <a:pt x="528863" y="410473"/>
                  <a:pt x="410473" y="528862"/>
                  <a:pt x="264431" y="528862"/>
                </a:cubicBezTo>
                <a:cubicBezTo>
                  <a:pt x="118390" y="528862"/>
                  <a:pt x="0" y="410473"/>
                  <a:pt x="0" y="264432"/>
                </a:cubicBezTo>
                <a:cubicBezTo>
                  <a:pt x="0" y="118390"/>
                  <a:pt x="118390" y="0"/>
                  <a:pt x="264431" y="0"/>
                </a:cubicBezTo>
                <a:close/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B78E2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5249D38C-9116-4046-812A-96E8A8E20D25}"/>
              </a:ext>
            </a:extLst>
          </p:cNvPr>
          <p:cNvSpPr/>
          <p:nvPr/>
        </p:nvSpPr>
        <p:spPr>
          <a:xfrm>
            <a:off x="821862" y="5795669"/>
            <a:ext cx="496081" cy="3018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Obs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4" name="Shape 239">
            <a:extLst>
              <a:ext uri="{FF2B5EF4-FFF2-40B4-BE49-F238E27FC236}">
                <a16:creationId xmlns:a16="http://schemas.microsoft.com/office/drawing/2014/main" id="{3E944C24-6C15-7145-99B3-985EDBF010D1}"/>
              </a:ext>
            </a:extLst>
          </p:cNvPr>
          <p:cNvSpPr/>
          <p:nvPr/>
        </p:nvSpPr>
        <p:spPr>
          <a:xfrm>
            <a:off x="2620672" y="5508946"/>
            <a:ext cx="1" cy="1279995"/>
          </a:xfrm>
          <a:custGeom>
            <a:avLst/>
            <a:gdLst/>
            <a:ahLst/>
            <a:cxnLst/>
            <a:rect l="0" t="0" r="0" b="0"/>
            <a:pathLst>
              <a:path w="1" h="1280161">
                <a:moveTo>
                  <a:pt x="0" y="0"/>
                </a:moveTo>
                <a:lnTo>
                  <a:pt x="1" y="1280161"/>
                </a:lnTo>
              </a:path>
            </a:pathLst>
          </a:custGeom>
          <a:ln w="12700" cap="flat">
            <a:custDash>
              <a:ds d="400000" sp="300000"/>
            </a:custDash>
            <a:round/>
          </a:ln>
        </p:spPr>
        <p:style>
          <a:lnRef idx="1">
            <a:srgbClr val="B78E2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05" name="Shape 240">
            <a:extLst>
              <a:ext uri="{FF2B5EF4-FFF2-40B4-BE49-F238E27FC236}">
                <a16:creationId xmlns:a16="http://schemas.microsoft.com/office/drawing/2014/main" id="{8B57C3D6-BBA6-6047-8140-0210207BF82A}"/>
              </a:ext>
            </a:extLst>
          </p:cNvPr>
          <p:cNvSpPr/>
          <p:nvPr/>
        </p:nvSpPr>
        <p:spPr>
          <a:xfrm>
            <a:off x="1556027" y="5507930"/>
            <a:ext cx="1" cy="1279995"/>
          </a:xfrm>
          <a:custGeom>
            <a:avLst/>
            <a:gdLst/>
            <a:ahLst/>
            <a:cxnLst/>
            <a:rect l="0" t="0" r="0" b="0"/>
            <a:pathLst>
              <a:path w="1" h="1280161">
                <a:moveTo>
                  <a:pt x="0" y="0"/>
                </a:moveTo>
                <a:lnTo>
                  <a:pt x="1" y="1280161"/>
                </a:lnTo>
              </a:path>
            </a:pathLst>
          </a:custGeom>
          <a:ln w="12700" cap="flat">
            <a:custDash>
              <a:ds d="400000" sp="300000"/>
            </a:custDash>
            <a:round/>
          </a:ln>
        </p:spPr>
        <p:style>
          <a:lnRef idx="1">
            <a:srgbClr val="B78E2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06" name="Shape 241">
            <a:extLst>
              <a:ext uri="{FF2B5EF4-FFF2-40B4-BE49-F238E27FC236}">
                <a16:creationId xmlns:a16="http://schemas.microsoft.com/office/drawing/2014/main" id="{DC9044A6-19B1-8840-BBA3-49245770E2D8}"/>
              </a:ext>
            </a:extLst>
          </p:cNvPr>
          <p:cNvSpPr/>
          <p:nvPr/>
        </p:nvSpPr>
        <p:spPr>
          <a:xfrm>
            <a:off x="3674943" y="5508946"/>
            <a:ext cx="1" cy="1279995"/>
          </a:xfrm>
          <a:custGeom>
            <a:avLst/>
            <a:gdLst/>
            <a:ahLst/>
            <a:cxnLst/>
            <a:rect l="0" t="0" r="0" b="0"/>
            <a:pathLst>
              <a:path w="1" h="1280161">
                <a:moveTo>
                  <a:pt x="0" y="0"/>
                </a:moveTo>
                <a:lnTo>
                  <a:pt x="1" y="1280161"/>
                </a:lnTo>
              </a:path>
            </a:pathLst>
          </a:custGeom>
          <a:ln w="12700" cap="flat">
            <a:custDash>
              <a:ds d="400000" sp="300000"/>
            </a:custDash>
            <a:round/>
          </a:ln>
        </p:spPr>
        <p:style>
          <a:lnRef idx="1">
            <a:srgbClr val="B78E2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07" name="Shape 242">
            <a:extLst>
              <a:ext uri="{FF2B5EF4-FFF2-40B4-BE49-F238E27FC236}">
                <a16:creationId xmlns:a16="http://schemas.microsoft.com/office/drawing/2014/main" id="{EE0EE43A-7EE2-2D4C-8D82-47FFB1D1DB9E}"/>
              </a:ext>
            </a:extLst>
          </p:cNvPr>
          <p:cNvSpPr/>
          <p:nvPr/>
        </p:nvSpPr>
        <p:spPr>
          <a:xfrm>
            <a:off x="4725752" y="5508946"/>
            <a:ext cx="1" cy="1279995"/>
          </a:xfrm>
          <a:custGeom>
            <a:avLst/>
            <a:gdLst/>
            <a:ahLst/>
            <a:cxnLst/>
            <a:rect l="0" t="0" r="0" b="0"/>
            <a:pathLst>
              <a:path w="1" h="1280161">
                <a:moveTo>
                  <a:pt x="0" y="0"/>
                </a:moveTo>
                <a:lnTo>
                  <a:pt x="1" y="1280161"/>
                </a:lnTo>
              </a:path>
            </a:pathLst>
          </a:custGeom>
          <a:ln w="12700" cap="flat">
            <a:custDash>
              <a:ds d="400000" sp="300000"/>
            </a:custDash>
            <a:round/>
          </a:ln>
        </p:spPr>
        <p:style>
          <a:lnRef idx="1">
            <a:srgbClr val="B78E2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08" name="Shape 243">
            <a:extLst>
              <a:ext uri="{FF2B5EF4-FFF2-40B4-BE49-F238E27FC236}">
                <a16:creationId xmlns:a16="http://schemas.microsoft.com/office/drawing/2014/main" id="{46329AE6-D1DF-8F42-90C1-EC48F4E64339}"/>
              </a:ext>
            </a:extLst>
          </p:cNvPr>
          <p:cNvSpPr/>
          <p:nvPr/>
        </p:nvSpPr>
        <p:spPr>
          <a:xfrm>
            <a:off x="5778590" y="5508946"/>
            <a:ext cx="1" cy="1279995"/>
          </a:xfrm>
          <a:custGeom>
            <a:avLst/>
            <a:gdLst/>
            <a:ahLst/>
            <a:cxnLst/>
            <a:rect l="0" t="0" r="0" b="0"/>
            <a:pathLst>
              <a:path w="1" h="1280161">
                <a:moveTo>
                  <a:pt x="0" y="0"/>
                </a:moveTo>
                <a:lnTo>
                  <a:pt x="1" y="1280161"/>
                </a:lnTo>
              </a:path>
            </a:pathLst>
          </a:custGeom>
          <a:ln w="12700" cap="flat">
            <a:custDash>
              <a:ds d="400000" sp="300000"/>
            </a:custDash>
            <a:round/>
          </a:ln>
        </p:spPr>
        <p:style>
          <a:lnRef idx="1">
            <a:srgbClr val="B78E2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09" name="Shape 244">
            <a:extLst>
              <a:ext uri="{FF2B5EF4-FFF2-40B4-BE49-F238E27FC236}">
                <a16:creationId xmlns:a16="http://schemas.microsoft.com/office/drawing/2014/main" id="{4D2F5673-10BB-444B-B846-EB1C0F77AAAF}"/>
              </a:ext>
            </a:extLst>
          </p:cNvPr>
          <p:cNvSpPr/>
          <p:nvPr/>
        </p:nvSpPr>
        <p:spPr>
          <a:xfrm>
            <a:off x="5716370" y="5991865"/>
            <a:ext cx="141031" cy="141012"/>
          </a:xfrm>
          <a:custGeom>
            <a:avLst/>
            <a:gdLst/>
            <a:ahLst/>
            <a:cxnLst/>
            <a:rect l="0" t="0" r="0" b="0"/>
            <a:pathLst>
              <a:path w="141031" h="141030">
                <a:moveTo>
                  <a:pt x="70515" y="0"/>
                </a:moveTo>
                <a:cubicBezTo>
                  <a:pt x="109460" y="0"/>
                  <a:pt x="141031" y="31571"/>
                  <a:pt x="141031" y="70515"/>
                </a:cubicBezTo>
                <a:cubicBezTo>
                  <a:pt x="141031" y="109459"/>
                  <a:pt x="109460" y="141030"/>
                  <a:pt x="70515" y="141030"/>
                </a:cubicBezTo>
                <a:cubicBezTo>
                  <a:pt x="31571" y="141030"/>
                  <a:pt x="0" y="109459"/>
                  <a:pt x="0" y="70515"/>
                </a:cubicBezTo>
                <a:cubicBezTo>
                  <a:pt x="0" y="31571"/>
                  <a:pt x="31571" y="0"/>
                  <a:pt x="70515" y="0"/>
                </a:cubicBez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10" name="Shape 245">
            <a:extLst>
              <a:ext uri="{FF2B5EF4-FFF2-40B4-BE49-F238E27FC236}">
                <a16:creationId xmlns:a16="http://schemas.microsoft.com/office/drawing/2014/main" id="{4A79A37C-AEA0-6242-AEEF-4AC53D65469A}"/>
              </a:ext>
            </a:extLst>
          </p:cNvPr>
          <p:cNvSpPr/>
          <p:nvPr/>
        </p:nvSpPr>
        <p:spPr>
          <a:xfrm>
            <a:off x="4665606" y="5991865"/>
            <a:ext cx="141029" cy="141012"/>
          </a:xfrm>
          <a:custGeom>
            <a:avLst/>
            <a:gdLst/>
            <a:ahLst/>
            <a:cxnLst/>
            <a:rect l="0" t="0" r="0" b="0"/>
            <a:pathLst>
              <a:path w="141029" h="141030">
                <a:moveTo>
                  <a:pt x="70514" y="0"/>
                </a:moveTo>
                <a:cubicBezTo>
                  <a:pt x="109458" y="0"/>
                  <a:pt x="141029" y="31571"/>
                  <a:pt x="141029" y="70515"/>
                </a:cubicBezTo>
                <a:cubicBezTo>
                  <a:pt x="141029" y="109459"/>
                  <a:pt x="109458" y="141030"/>
                  <a:pt x="70514" y="141030"/>
                </a:cubicBezTo>
                <a:cubicBezTo>
                  <a:pt x="31569" y="141030"/>
                  <a:pt x="0" y="109459"/>
                  <a:pt x="0" y="70515"/>
                </a:cubicBezTo>
                <a:cubicBezTo>
                  <a:pt x="0" y="31571"/>
                  <a:pt x="31569" y="0"/>
                  <a:pt x="70514" y="0"/>
                </a:cubicBez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11" name="Shape 246">
            <a:extLst>
              <a:ext uri="{FF2B5EF4-FFF2-40B4-BE49-F238E27FC236}">
                <a16:creationId xmlns:a16="http://schemas.microsoft.com/office/drawing/2014/main" id="{97834441-9980-EC4A-B5A6-BD86C0AF0FFE}"/>
              </a:ext>
            </a:extLst>
          </p:cNvPr>
          <p:cNvSpPr/>
          <p:nvPr/>
        </p:nvSpPr>
        <p:spPr>
          <a:xfrm>
            <a:off x="3605530" y="5993149"/>
            <a:ext cx="141030" cy="141012"/>
          </a:xfrm>
          <a:custGeom>
            <a:avLst/>
            <a:gdLst/>
            <a:ahLst/>
            <a:cxnLst/>
            <a:rect l="0" t="0" r="0" b="0"/>
            <a:pathLst>
              <a:path w="141030" h="141030">
                <a:moveTo>
                  <a:pt x="70515" y="0"/>
                </a:moveTo>
                <a:cubicBezTo>
                  <a:pt x="109460" y="0"/>
                  <a:pt x="141030" y="31571"/>
                  <a:pt x="141030" y="70515"/>
                </a:cubicBezTo>
                <a:cubicBezTo>
                  <a:pt x="141030" y="109460"/>
                  <a:pt x="109460" y="141030"/>
                  <a:pt x="70515" y="141030"/>
                </a:cubicBezTo>
                <a:cubicBezTo>
                  <a:pt x="31571" y="141030"/>
                  <a:pt x="0" y="109460"/>
                  <a:pt x="0" y="70515"/>
                </a:cubicBezTo>
                <a:cubicBezTo>
                  <a:pt x="0" y="31571"/>
                  <a:pt x="31571" y="0"/>
                  <a:pt x="70515" y="0"/>
                </a:cubicBez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12" name="Shape 247">
            <a:extLst>
              <a:ext uri="{FF2B5EF4-FFF2-40B4-BE49-F238E27FC236}">
                <a16:creationId xmlns:a16="http://schemas.microsoft.com/office/drawing/2014/main" id="{C6FDEB47-0C49-6844-B94D-B7A269B3BC5E}"/>
              </a:ext>
            </a:extLst>
          </p:cNvPr>
          <p:cNvSpPr/>
          <p:nvPr/>
        </p:nvSpPr>
        <p:spPr>
          <a:xfrm>
            <a:off x="1493861" y="5991865"/>
            <a:ext cx="141030" cy="141012"/>
          </a:xfrm>
          <a:custGeom>
            <a:avLst/>
            <a:gdLst/>
            <a:ahLst/>
            <a:cxnLst/>
            <a:rect l="0" t="0" r="0" b="0"/>
            <a:pathLst>
              <a:path w="141030" h="141030">
                <a:moveTo>
                  <a:pt x="70515" y="0"/>
                </a:moveTo>
                <a:cubicBezTo>
                  <a:pt x="109460" y="0"/>
                  <a:pt x="141030" y="31571"/>
                  <a:pt x="141030" y="70515"/>
                </a:cubicBezTo>
                <a:cubicBezTo>
                  <a:pt x="141030" y="109459"/>
                  <a:pt x="109460" y="141030"/>
                  <a:pt x="70515" y="141030"/>
                </a:cubicBezTo>
                <a:cubicBezTo>
                  <a:pt x="31571" y="141030"/>
                  <a:pt x="0" y="109459"/>
                  <a:pt x="0" y="70515"/>
                </a:cubicBezTo>
                <a:cubicBezTo>
                  <a:pt x="0" y="31571"/>
                  <a:pt x="31571" y="0"/>
                  <a:pt x="70515" y="0"/>
                </a:cubicBez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13" name="Shape 248">
            <a:extLst>
              <a:ext uri="{FF2B5EF4-FFF2-40B4-BE49-F238E27FC236}">
                <a16:creationId xmlns:a16="http://schemas.microsoft.com/office/drawing/2014/main" id="{8EBE99AF-94E9-B647-B050-553D376EA828}"/>
              </a:ext>
            </a:extLst>
          </p:cNvPr>
          <p:cNvSpPr/>
          <p:nvPr/>
        </p:nvSpPr>
        <p:spPr>
          <a:xfrm>
            <a:off x="6814145" y="5991865"/>
            <a:ext cx="141030" cy="141012"/>
          </a:xfrm>
          <a:custGeom>
            <a:avLst/>
            <a:gdLst/>
            <a:ahLst/>
            <a:cxnLst/>
            <a:rect l="0" t="0" r="0" b="0"/>
            <a:pathLst>
              <a:path w="141030" h="141030">
                <a:moveTo>
                  <a:pt x="70516" y="0"/>
                </a:moveTo>
                <a:cubicBezTo>
                  <a:pt x="109460" y="0"/>
                  <a:pt x="141030" y="31571"/>
                  <a:pt x="141030" y="70515"/>
                </a:cubicBezTo>
                <a:cubicBezTo>
                  <a:pt x="141030" y="109459"/>
                  <a:pt x="109460" y="141030"/>
                  <a:pt x="70516" y="141030"/>
                </a:cubicBezTo>
                <a:cubicBezTo>
                  <a:pt x="31571" y="141030"/>
                  <a:pt x="0" y="109459"/>
                  <a:pt x="0" y="70515"/>
                </a:cubicBezTo>
                <a:cubicBezTo>
                  <a:pt x="0" y="31571"/>
                  <a:pt x="31571" y="0"/>
                  <a:pt x="70516" y="0"/>
                </a:cubicBez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14" name="Shape 249">
            <a:extLst>
              <a:ext uri="{FF2B5EF4-FFF2-40B4-BE49-F238E27FC236}">
                <a16:creationId xmlns:a16="http://schemas.microsoft.com/office/drawing/2014/main" id="{B33EC29D-583E-2B45-82AA-40A543118BBE}"/>
              </a:ext>
            </a:extLst>
          </p:cNvPr>
          <p:cNvSpPr/>
          <p:nvPr/>
        </p:nvSpPr>
        <p:spPr>
          <a:xfrm>
            <a:off x="2555231" y="5991865"/>
            <a:ext cx="141030" cy="141012"/>
          </a:xfrm>
          <a:custGeom>
            <a:avLst/>
            <a:gdLst/>
            <a:ahLst/>
            <a:cxnLst/>
            <a:rect l="0" t="0" r="0" b="0"/>
            <a:pathLst>
              <a:path w="141030" h="141030">
                <a:moveTo>
                  <a:pt x="70514" y="0"/>
                </a:moveTo>
                <a:cubicBezTo>
                  <a:pt x="109459" y="0"/>
                  <a:pt x="141030" y="31571"/>
                  <a:pt x="141030" y="70515"/>
                </a:cubicBezTo>
                <a:cubicBezTo>
                  <a:pt x="141030" y="109459"/>
                  <a:pt x="109459" y="141030"/>
                  <a:pt x="70514" y="141030"/>
                </a:cubicBezTo>
                <a:cubicBezTo>
                  <a:pt x="31570" y="141030"/>
                  <a:pt x="0" y="109459"/>
                  <a:pt x="0" y="70515"/>
                </a:cubicBezTo>
                <a:cubicBezTo>
                  <a:pt x="0" y="31571"/>
                  <a:pt x="31570" y="0"/>
                  <a:pt x="70514" y="0"/>
                </a:cubicBez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15" name="Shape 250">
            <a:extLst>
              <a:ext uri="{FF2B5EF4-FFF2-40B4-BE49-F238E27FC236}">
                <a16:creationId xmlns:a16="http://schemas.microsoft.com/office/drawing/2014/main" id="{7038F6AE-7929-0F4E-844B-C7F8E9832EFA}"/>
              </a:ext>
            </a:extLst>
          </p:cNvPr>
          <p:cNvSpPr/>
          <p:nvPr/>
        </p:nvSpPr>
        <p:spPr>
          <a:xfrm>
            <a:off x="408488" y="5991377"/>
            <a:ext cx="141030" cy="141011"/>
          </a:xfrm>
          <a:custGeom>
            <a:avLst/>
            <a:gdLst/>
            <a:ahLst/>
            <a:cxnLst/>
            <a:rect l="0" t="0" r="0" b="0"/>
            <a:pathLst>
              <a:path w="141030" h="141029">
                <a:moveTo>
                  <a:pt x="70515" y="0"/>
                </a:moveTo>
                <a:cubicBezTo>
                  <a:pt x="109459" y="0"/>
                  <a:pt x="141030" y="31571"/>
                  <a:pt x="141030" y="70515"/>
                </a:cubicBezTo>
                <a:cubicBezTo>
                  <a:pt x="141030" y="109460"/>
                  <a:pt x="109459" y="141029"/>
                  <a:pt x="70515" y="141029"/>
                </a:cubicBezTo>
                <a:cubicBezTo>
                  <a:pt x="31571" y="141029"/>
                  <a:pt x="0" y="109460"/>
                  <a:pt x="0" y="70515"/>
                </a:cubicBezTo>
                <a:cubicBezTo>
                  <a:pt x="0" y="31571"/>
                  <a:pt x="31571" y="0"/>
                  <a:pt x="70515" y="0"/>
                </a:cubicBez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16" name="Shape 251">
            <a:extLst>
              <a:ext uri="{FF2B5EF4-FFF2-40B4-BE49-F238E27FC236}">
                <a16:creationId xmlns:a16="http://schemas.microsoft.com/office/drawing/2014/main" id="{1C69B2BD-8126-5049-8EC4-40FB0A1FB9CF}"/>
              </a:ext>
            </a:extLst>
          </p:cNvPr>
          <p:cNvSpPr/>
          <p:nvPr/>
        </p:nvSpPr>
        <p:spPr>
          <a:xfrm>
            <a:off x="5090054" y="5977932"/>
            <a:ext cx="182879" cy="182856"/>
          </a:xfrm>
          <a:custGeom>
            <a:avLst/>
            <a:gdLst/>
            <a:ahLst/>
            <a:cxnLst/>
            <a:rect l="0" t="0" r="0" b="0"/>
            <a:pathLst>
              <a:path w="182879" h="182880">
                <a:moveTo>
                  <a:pt x="91440" y="0"/>
                </a:moveTo>
                <a:lnTo>
                  <a:pt x="113025" y="69854"/>
                </a:lnTo>
                <a:lnTo>
                  <a:pt x="182879" y="69854"/>
                </a:lnTo>
                <a:lnTo>
                  <a:pt x="126366" y="113025"/>
                </a:lnTo>
                <a:lnTo>
                  <a:pt x="147953" y="182880"/>
                </a:lnTo>
                <a:lnTo>
                  <a:pt x="91440" y="139706"/>
                </a:lnTo>
                <a:lnTo>
                  <a:pt x="34927" y="182880"/>
                </a:lnTo>
                <a:lnTo>
                  <a:pt x="56513" y="113025"/>
                </a:lnTo>
                <a:lnTo>
                  <a:pt x="0" y="69854"/>
                </a:lnTo>
                <a:lnTo>
                  <a:pt x="69854" y="69854"/>
                </a:lnTo>
                <a:lnTo>
                  <a:pt x="91440" y="0"/>
                </a:ln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A13B33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17" name="Shape 252">
            <a:extLst>
              <a:ext uri="{FF2B5EF4-FFF2-40B4-BE49-F238E27FC236}">
                <a16:creationId xmlns:a16="http://schemas.microsoft.com/office/drawing/2014/main" id="{242C71AA-7357-1349-91FF-F8A98EB9A90C}"/>
              </a:ext>
            </a:extLst>
          </p:cNvPr>
          <p:cNvSpPr/>
          <p:nvPr/>
        </p:nvSpPr>
        <p:spPr>
          <a:xfrm>
            <a:off x="4732500" y="5831758"/>
            <a:ext cx="394884" cy="109353"/>
          </a:xfrm>
          <a:custGeom>
            <a:avLst/>
            <a:gdLst/>
            <a:ahLst/>
            <a:cxnLst/>
            <a:rect l="0" t="0" r="0" b="0"/>
            <a:pathLst>
              <a:path w="394884" h="109367">
                <a:moveTo>
                  <a:pt x="0" y="109367"/>
                </a:moveTo>
                <a:cubicBezTo>
                  <a:pt x="0" y="79166"/>
                  <a:pt x="4080" y="54683"/>
                  <a:pt x="9113" y="54683"/>
                </a:cubicBezTo>
                <a:lnTo>
                  <a:pt x="188329" y="54683"/>
                </a:lnTo>
                <a:cubicBezTo>
                  <a:pt x="193362" y="54683"/>
                  <a:pt x="197442" y="30201"/>
                  <a:pt x="197442" y="0"/>
                </a:cubicBezTo>
                <a:cubicBezTo>
                  <a:pt x="197442" y="30201"/>
                  <a:pt x="201522" y="54683"/>
                  <a:pt x="206555" y="54683"/>
                </a:cubicBezTo>
                <a:lnTo>
                  <a:pt x="385771" y="54683"/>
                </a:lnTo>
                <a:cubicBezTo>
                  <a:pt x="390804" y="54683"/>
                  <a:pt x="394884" y="79166"/>
                  <a:pt x="394884" y="109367"/>
                </a:cubicBezTo>
              </a:path>
            </a:pathLst>
          </a:custGeom>
          <a:ln w="0" cap="flat">
            <a:round/>
          </a:ln>
        </p:spPr>
        <p:style>
          <a:lnRef idx="1">
            <a:srgbClr val="A13B33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18" name="Shape 253">
            <a:extLst>
              <a:ext uri="{FF2B5EF4-FFF2-40B4-BE49-F238E27FC236}">
                <a16:creationId xmlns:a16="http://schemas.microsoft.com/office/drawing/2014/main" id="{74AED98A-1A8E-CD45-86BD-184C0DE8C029}"/>
              </a:ext>
            </a:extLst>
          </p:cNvPr>
          <p:cNvSpPr/>
          <p:nvPr/>
        </p:nvSpPr>
        <p:spPr>
          <a:xfrm>
            <a:off x="5139134" y="5831760"/>
            <a:ext cx="634635" cy="112810"/>
          </a:xfrm>
          <a:custGeom>
            <a:avLst/>
            <a:gdLst/>
            <a:ahLst/>
            <a:cxnLst/>
            <a:rect l="0" t="0" r="0" b="0"/>
            <a:pathLst>
              <a:path w="634636" h="112825">
                <a:moveTo>
                  <a:pt x="0" y="112824"/>
                </a:moveTo>
                <a:cubicBezTo>
                  <a:pt x="0" y="81668"/>
                  <a:pt x="4209" y="56412"/>
                  <a:pt x="9401" y="56412"/>
                </a:cubicBezTo>
                <a:lnTo>
                  <a:pt x="307916" y="56412"/>
                </a:lnTo>
                <a:cubicBezTo>
                  <a:pt x="313109" y="56412"/>
                  <a:pt x="317318" y="31156"/>
                  <a:pt x="317318" y="0"/>
                </a:cubicBezTo>
                <a:cubicBezTo>
                  <a:pt x="317318" y="31156"/>
                  <a:pt x="321527" y="56412"/>
                  <a:pt x="326720" y="56412"/>
                </a:cubicBezTo>
                <a:lnTo>
                  <a:pt x="625235" y="56412"/>
                </a:lnTo>
                <a:cubicBezTo>
                  <a:pt x="630427" y="56412"/>
                  <a:pt x="634636" y="81669"/>
                  <a:pt x="634636" y="112825"/>
                </a:cubicBezTo>
              </a:path>
            </a:pathLst>
          </a:custGeom>
          <a:ln w="0" cap="flat">
            <a:round/>
          </a:ln>
        </p:spPr>
        <p:style>
          <a:lnRef idx="1">
            <a:srgbClr val="A13B33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FC51C65-9490-4348-A759-E5B797D80855}"/>
              </a:ext>
            </a:extLst>
          </p:cNvPr>
          <p:cNvSpPr/>
          <p:nvPr/>
        </p:nvSpPr>
        <p:spPr>
          <a:xfrm>
            <a:off x="5619190" y="6377778"/>
            <a:ext cx="106751" cy="3167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DD15B0D1-95EA-E24F-8230-723CE30F94D2}"/>
              </a:ext>
            </a:extLst>
          </p:cNvPr>
          <p:cNvSpPr/>
          <p:nvPr/>
        </p:nvSpPr>
        <p:spPr>
          <a:xfrm>
            <a:off x="5695581" y="6468708"/>
            <a:ext cx="71145" cy="23759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50A787F7-E4B1-D849-A484-4E5E437C49A9}"/>
              </a:ext>
            </a:extLst>
          </p:cNvPr>
          <p:cNvSpPr/>
          <p:nvPr/>
        </p:nvSpPr>
        <p:spPr>
          <a:xfrm>
            <a:off x="5860997" y="6468708"/>
            <a:ext cx="117359" cy="23759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BEBC2A1-385A-AD43-8FE3-F91208F020F6}"/>
              </a:ext>
            </a:extLst>
          </p:cNvPr>
          <p:cNvSpPr/>
          <p:nvPr/>
        </p:nvSpPr>
        <p:spPr>
          <a:xfrm>
            <a:off x="4823819" y="5557973"/>
            <a:ext cx="199719" cy="3167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sz="1600" baseline="-250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B597F544-45CA-574A-B287-508B6E85111C}"/>
              </a:ext>
            </a:extLst>
          </p:cNvPr>
          <p:cNvSpPr/>
          <p:nvPr/>
        </p:nvSpPr>
        <p:spPr>
          <a:xfrm>
            <a:off x="5349681" y="5554924"/>
            <a:ext cx="385250" cy="3713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w</a:t>
            </a:r>
            <a:r>
              <a:rPr lang="en-US" sz="1600" baseline="-250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i+1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A91ACD22-87EE-BD45-BE10-D884F102696F}"/>
              </a:ext>
            </a:extLst>
          </p:cNvPr>
          <p:cNvSpPr/>
          <p:nvPr/>
        </p:nvSpPr>
        <p:spPr>
          <a:xfrm>
            <a:off x="5493763" y="5645855"/>
            <a:ext cx="71145" cy="23759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65D13A94-9560-E44D-9B53-7FEF4BD71ABA}"/>
              </a:ext>
            </a:extLst>
          </p:cNvPr>
          <p:cNvSpPr/>
          <p:nvPr/>
        </p:nvSpPr>
        <p:spPr>
          <a:xfrm>
            <a:off x="5551230" y="5645855"/>
            <a:ext cx="147560" cy="23759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E0FFBD13-E92A-5C41-9E8A-9B495BC3CE3D}"/>
              </a:ext>
            </a:extLst>
          </p:cNvPr>
          <p:cNvSpPr/>
          <p:nvPr/>
        </p:nvSpPr>
        <p:spPr>
          <a:xfrm>
            <a:off x="547967" y="6126468"/>
            <a:ext cx="78746" cy="26415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E8C596FF-6DCB-274E-9E67-2E7B7E2072FC}"/>
              </a:ext>
            </a:extLst>
          </p:cNvPr>
          <p:cNvSpPr/>
          <p:nvPr/>
        </p:nvSpPr>
        <p:spPr>
          <a:xfrm>
            <a:off x="606704" y="6149459"/>
            <a:ext cx="112697" cy="2264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A7B6F5F5-EE7F-504D-9820-EE6E9CB5A4A6}"/>
              </a:ext>
            </a:extLst>
          </p:cNvPr>
          <p:cNvSpPr/>
          <p:nvPr/>
        </p:nvSpPr>
        <p:spPr>
          <a:xfrm>
            <a:off x="1489679" y="6132563"/>
            <a:ext cx="78746" cy="2641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7DBF9C04-C18E-384E-92E3-ECA1B53ED8CE}"/>
              </a:ext>
            </a:extLst>
          </p:cNvPr>
          <p:cNvSpPr/>
          <p:nvPr/>
        </p:nvSpPr>
        <p:spPr>
          <a:xfrm>
            <a:off x="1548416" y="6155554"/>
            <a:ext cx="112697" cy="2264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1E141C31-F2E8-634A-8483-445DE2608148}"/>
              </a:ext>
            </a:extLst>
          </p:cNvPr>
          <p:cNvSpPr/>
          <p:nvPr/>
        </p:nvSpPr>
        <p:spPr>
          <a:xfrm>
            <a:off x="2550400" y="6125078"/>
            <a:ext cx="67496" cy="2264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33AE5778-2DC7-6843-9C5F-2DC998D3A19A}"/>
              </a:ext>
            </a:extLst>
          </p:cNvPr>
          <p:cNvSpPr/>
          <p:nvPr/>
        </p:nvSpPr>
        <p:spPr>
          <a:xfrm>
            <a:off x="2601200" y="6125078"/>
            <a:ext cx="112697" cy="2264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C1AD6BB2-796A-AA4A-B52E-E673A0C51601}"/>
              </a:ext>
            </a:extLst>
          </p:cNvPr>
          <p:cNvSpPr/>
          <p:nvPr/>
        </p:nvSpPr>
        <p:spPr>
          <a:xfrm>
            <a:off x="3626736" y="6128126"/>
            <a:ext cx="112697" cy="2264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BCD4B6A-CD17-9748-A5E3-4F9D95C63202}"/>
              </a:ext>
            </a:extLst>
          </p:cNvPr>
          <p:cNvSpPr/>
          <p:nvPr/>
        </p:nvSpPr>
        <p:spPr>
          <a:xfrm>
            <a:off x="4693660" y="6122031"/>
            <a:ext cx="112697" cy="2264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A718711-EA09-214F-BA01-519DBC11052B}"/>
              </a:ext>
            </a:extLst>
          </p:cNvPr>
          <p:cNvSpPr/>
          <p:nvPr/>
        </p:nvSpPr>
        <p:spPr>
          <a:xfrm>
            <a:off x="5750627" y="6122031"/>
            <a:ext cx="112697" cy="2264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AAE6FAD7-B732-4B4D-868B-0A2DFD013C53}"/>
              </a:ext>
            </a:extLst>
          </p:cNvPr>
          <p:cNvSpPr/>
          <p:nvPr/>
        </p:nvSpPr>
        <p:spPr>
          <a:xfrm>
            <a:off x="6729601" y="6128126"/>
            <a:ext cx="112697" cy="2264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9671E52F-DEA7-9F4C-851E-1AA7875E75D5}"/>
              </a:ext>
            </a:extLst>
          </p:cNvPr>
          <p:cNvSpPr/>
          <p:nvPr/>
        </p:nvSpPr>
        <p:spPr>
          <a:xfrm>
            <a:off x="4233861" y="5753020"/>
            <a:ext cx="445540" cy="31028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600" baseline="-250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obs,i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7D0D3C50-24A5-1941-85C7-ABC224F490B2}"/>
              </a:ext>
            </a:extLst>
          </p:cNvPr>
          <p:cNvSpPr/>
          <p:nvPr/>
        </p:nvSpPr>
        <p:spPr>
          <a:xfrm>
            <a:off x="5877855" y="5743441"/>
            <a:ext cx="846868" cy="23740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obs,i+1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A092AC45-3B52-1640-A40A-E44509371A70}"/>
              </a:ext>
            </a:extLst>
          </p:cNvPr>
          <p:cNvSpPr/>
          <p:nvPr/>
        </p:nvSpPr>
        <p:spPr>
          <a:xfrm>
            <a:off x="6234535" y="5843949"/>
            <a:ext cx="41552" cy="23759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2D94C19-CA0B-FB41-86AD-8F59BFBD95AF}"/>
              </a:ext>
            </a:extLst>
          </p:cNvPr>
          <p:cNvSpPr/>
          <p:nvPr/>
        </p:nvSpPr>
        <p:spPr>
          <a:xfrm>
            <a:off x="4996407" y="6121780"/>
            <a:ext cx="622997" cy="319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600" baseline="-250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obs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3A6F33FE-D141-AB43-B834-10AC842CB9D2}"/>
              </a:ext>
            </a:extLst>
          </p:cNvPr>
          <p:cNvSpPr/>
          <p:nvPr/>
        </p:nvSpPr>
        <p:spPr>
          <a:xfrm>
            <a:off x="5802898" y="2912970"/>
            <a:ext cx="366066" cy="3563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44709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  <a:r>
              <a:rPr lang="en-US" baseline="-25000" dirty="0">
                <a:solidFill>
                  <a:srgbClr val="44709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1</a:t>
            </a:r>
            <a:r>
              <a:rPr lang="en-US" sz="1800" baseline="-25000" dirty="0">
                <a:solidFill>
                  <a:srgbClr val="44709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1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A53A5A-B8D9-294E-A6DA-5265C33BD6AD}"/>
                  </a:ext>
                </a:extLst>
              </p:cNvPr>
              <p:cNvSpPr txBox="1"/>
              <p:nvPr/>
            </p:nvSpPr>
            <p:spPr>
              <a:xfrm>
                <a:off x="6870415" y="2958613"/>
                <a:ext cx="471198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𝒐𝒃𝒔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A53A5A-B8D9-294E-A6DA-5265C33BD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415" y="2958613"/>
                <a:ext cx="4711985" cy="14773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851024-D14B-B54E-82EB-4E2F992F1C6D}"/>
                  </a:ext>
                </a:extLst>
              </p:cNvPr>
              <p:cNvSpPr txBox="1"/>
              <p:nvPr/>
            </p:nvSpPr>
            <p:spPr>
              <a:xfrm>
                <a:off x="7425027" y="4734570"/>
                <a:ext cx="4343400" cy="16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Weight given to spatially interpolated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dirty="0"/>
                  <a:t> is: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𝒐𝒃𝒔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𝑜𝑏𝑠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𝑜𝑏𝑠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851024-D14B-B54E-82EB-4E2F992F1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027" y="4734570"/>
                <a:ext cx="4343400" cy="1627433"/>
              </a:xfrm>
              <a:prstGeom prst="rect">
                <a:avLst/>
              </a:prstGeom>
              <a:blipFill>
                <a:blip r:embed="rId7"/>
                <a:stretch>
                  <a:fillRect l="-1166"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1DD0FCC-0E98-2B42-9361-1D365E810C98}"/>
              </a:ext>
            </a:extLst>
          </p:cNvPr>
          <p:cNvSpPr txBox="1"/>
          <p:nvPr/>
        </p:nvSpPr>
        <p:spPr>
          <a:xfrm>
            <a:off x="8989330" y="6488870"/>
            <a:ext cx="320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Emily Liu, NOAA/EMC</a:t>
            </a:r>
          </a:p>
        </p:txBody>
      </p:sp>
    </p:spTree>
    <p:extLst>
      <p:ext uri="{BB962C8B-B14F-4D97-AF65-F5344CB8AC3E}">
        <p14:creationId xmlns:p14="http://schemas.microsoft.com/office/powerpoint/2010/main" val="248603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3F74-B73D-BB4A-B6EB-A0B59E0E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67" dirty="0"/>
              <a:t>Interpolated model state (</a:t>
            </a:r>
            <a:r>
              <a:rPr lang="en-US" sz="4267" noProof="1"/>
              <a:t>GeoVaLs</a:t>
            </a:r>
            <a:r>
              <a:rPr lang="en-US" sz="4267" dirty="0"/>
              <a:t>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51918" y="1843190"/>
            <a:ext cx="8721429" cy="1107996"/>
            <a:chOff x="1621099" y="1948499"/>
            <a:chExt cx="8721431" cy="1107997"/>
          </a:xfrm>
          <a:effectLst/>
        </p:grpSpPr>
        <p:cxnSp>
          <p:nvCxnSpPr>
            <p:cNvPr id="26" name="Straight Arrow Connector 25"/>
            <p:cNvCxnSpPr>
              <a:cxnSpLocks/>
              <a:stCxn id="11" idx="2"/>
              <a:endCxn id="10" idx="6"/>
            </p:cNvCxnSpPr>
            <p:nvPr/>
          </p:nvCxnSpPr>
          <p:spPr>
            <a:xfrm flipH="1" flipV="1">
              <a:off x="1621099" y="2502498"/>
              <a:ext cx="1556228" cy="5355"/>
            </a:xfrm>
            <a:prstGeom prst="straightConnector1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>
                <a:xfrm>
                  <a:off x="7538043" y="1948499"/>
                  <a:ext cx="2804487" cy="1107997"/>
                </a:xfrm>
                <a:prstGeom prst="ellipse">
                  <a:avLst/>
                </a:prstGeom>
                <a:noFill/>
                <a:ln w="28575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US" sz="2667" kern="0" dirty="0">
                      <a:solidFill>
                        <a:srgbClr val="000000"/>
                      </a:solidFill>
                      <a:latin typeface="Arial"/>
                      <a:sym typeface="Arial"/>
                    </a:rPr>
                    <a:t>ObsVector </a:t>
                  </a:r>
                  <a14:m>
                    <m:oMath xmlns:m="http://schemas.openxmlformats.org/officeDocument/2006/math"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𝐻</m:t>
                      </m:r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(</m:t>
                      </m:r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𝑥</m:t>
                      </m:r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)</m:t>
                      </m:r>
                    </m:oMath>
                  </a14:m>
                  <a:endParaRPr lang="en-US" sz="2667" kern="0" dirty="0">
                    <a:solidFill>
                      <a:srgbClr val="000000"/>
                    </a:solidFill>
                    <a:latin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8043" y="1948499"/>
                  <a:ext cx="2804487" cy="110799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2904BD5-11BB-0248-A5C4-8A4EA88F8366}"/>
              </a:ext>
            </a:extLst>
          </p:cNvPr>
          <p:cNvSpPr txBox="1"/>
          <p:nvPr/>
        </p:nvSpPr>
        <p:spPr>
          <a:xfrm>
            <a:off x="6688837" y="1434468"/>
            <a:ext cx="2164375" cy="50276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noProof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ObsOperator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8B1507-9F8F-CE45-8B11-6F50B5F1FEF2}"/>
              </a:ext>
            </a:extLst>
          </p:cNvPr>
          <p:cNvSpPr/>
          <p:nvPr/>
        </p:nvSpPr>
        <p:spPr>
          <a:xfrm>
            <a:off x="10361452" y="3319479"/>
            <a:ext cx="1486139" cy="85166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FFFFFF"/>
                </a:solidFill>
                <a:latin typeface="Arial"/>
                <a:sym typeface="Arial"/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80A682A-9BFA-9E45-98E9-D724243719EC}"/>
                  </a:ext>
                </a:extLst>
              </p:cNvPr>
              <p:cNvSpPr/>
              <p:nvPr/>
            </p:nvSpPr>
            <p:spPr>
              <a:xfrm>
                <a:off x="550255" y="1843190"/>
                <a:ext cx="2201663" cy="1107996"/>
              </a:xfrm>
              <a:prstGeom prst="ellipse">
                <a:avLst/>
              </a:prstGeom>
              <a:solidFill>
                <a:srgbClr val="00B050"/>
              </a:solidFill>
              <a:ln w="285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FFFFFF"/>
                    </a:solidFill>
                    <a:latin typeface="Arial"/>
                    <a:sym typeface="Arial"/>
                  </a:rPr>
                  <a:t>State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</m:oMath>
                </a14:m>
                <a:endParaRPr lang="en-US" sz="2667" kern="0" dirty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80A682A-9BFA-9E45-98E9-D72424371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55" y="1843190"/>
                <a:ext cx="2201663" cy="11079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C920A8B9-DE02-2B4C-A36C-E2D932D8E996}"/>
              </a:ext>
            </a:extLst>
          </p:cNvPr>
          <p:cNvSpPr/>
          <p:nvPr/>
        </p:nvSpPr>
        <p:spPr>
          <a:xfrm>
            <a:off x="4308146" y="1848545"/>
            <a:ext cx="2804487" cy="1107996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FFFFF"/>
                </a:solidFill>
                <a:latin typeface="Arial"/>
                <a:sym typeface="Arial"/>
              </a:rPr>
              <a:t>GeoVaLs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45C2A8-7308-8B48-9293-6548257CEC12}"/>
              </a:ext>
            </a:extLst>
          </p:cNvPr>
          <p:cNvCxnSpPr>
            <a:cxnSpLocks/>
          </p:cNvCxnSpPr>
          <p:nvPr/>
        </p:nvCxnSpPr>
        <p:spPr>
          <a:xfrm flipH="1" flipV="1">
            <a:off x="7112633" y="2391832"/>
            <a:ext cx="1556228" cy="5355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B3B8187-880C-6747-93CE-4CA39EDFEA47}"/>
              </a:ext>
            </a:extLst>
          </p:cNvPr>
          <p:cNvSpPr/>
          <p:nvPr/>
        </p:nvSpPr>
        <p:spPr>
          <a:xfrm>
            <a:off x="10361452" y="4399441"/>
            <a:ext cx="1486139" cy="851660"/>
          </a:xfrm>
          <a:prstGeom prst="ellipse">
            <a:avLst/>
          </a:prstGeom>
          <a:solidFill>
            <a:srgbClr val="E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FFFFFF"/>
                </a:solidFill>
                <a:latin typeface="Arial"/>
                <a:sym typeface="Arial"/>
              </a:rPr>
              <a:t>UFO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D2F982-DB9D-5147-BDC2-B426FF851C04}"/>
              </a:ext>
            </a:extLst>
          </p:cNvPr>
          <p:cNvSpPr txBox="1"/>
          <p:nvPr/>
        </p:nvSpPr>
        <p:spPr>
          <a:xfrm>
            <a:off x="2608211" y="1473853"/>
            <a:ext cx="1707519" cy="50276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noProof="1">
                <a:solidFill>
                  <a:srgbClr val="00B050"/>
                </a:solidFill>
                <a:latin typeface="Arial"/>
                <a:cs typeface="Arial"/>
                <a:sym typeface="Arial"/>
              </a:rPr>
              <a:t>getValues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C1CF6F-4282-F94A-901A-20DE22F0EFC9}"/>
              </a:ext>
            </a:extLst>
          </p:cNvPr>
          <p:cNvSpPr txBox="1"/>
          <p:nvPr/>
        </p:nvSpPr>
        <p:spPr>
          <a:xfrm>
            <a:off x="1880360" y="2872819"/>
            <a:ext cx="3076483" cy="50276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(model-aware part)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D63217-B419-3A49-8AE0-5DC5BBEFF49D}"/>
              </a:ext>
            </a:extLst>
          </p:cNvPr>
          <p:cNvSpPr txBox="1"/>
          <p:nvPr/>
        </p:nvSpPr>
        <p:spPr>
          <a:xfrm>
            <a:off x="6136572" y="2872819"/>
            <a:ext cx="3419526" cy="50276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(model-agnostic part)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D3A365D-34C9-BD44-BDEF-1EB268139E13}"/>
                  </a:ext>
                </a:extLst>
              </p:cNvPr>
              <p:cNvSpPr/>
              <p:nvPr/>
            </p:nvSpPr>
            <p:spPr>
              <a:xfrm>
                <a:off x="550254" y="3901462"/>
                <a:ext cx="9811199" cy="1939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ts val="1600"/>
                  </a:spcBef>
                  <a:buClr>
                    <a:srgbClr val="EEECE1"/>
                  </a:buClr>
                </a:pPr>
                <a:r>
                  <a:rPr lang="en-US" sz="2667" kern="0" dirty="0">
                    <a:solidFill>
                      <a:srgbClr val="00B050"/>
                    </a:solidFill>
                    <a:latin typeface="Arial"/>
                    <a:cs typeface="Arial"/>
                    <a:sym typeface="Arial"/>
                  </a:rPr>
                  <a:t>Model (or grid)-aware part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horizontal interpolation of state variables that </a:t>
                </a:r>
                <a:r>
                  <a:rPr lang="en-US" sz="2667" kern="0" noProof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ObsOperator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needs to compute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𝐻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(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)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</a:t>
                </a:r>
              </a:p>
              <a:p>
                <a:pPr defTabSz="1219170">
                  <a:spcBef>
                    <a:spcPts val="1600"/>
                  </a:spcBef>
                  <a:buClr>
                    <a:srgbClr val="EEECE1"/>
                  </a:buClr>
                </a:pPr>
                <a:r>
                  <a:rPr lang="en-US" sz="2667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Model-agnostic part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everything that ObsOperator needs to do after getting model fields interpolated to observation location.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D3A365D-34C9-BD44-BDEF-1EB268139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54" y="3901462"/>
                <a:ext cx="9811199" cy="1939249"/>
              </a:xfrm>
              <a:prstGeom prst="rect">
                <a:avLst/>
              </a:prstGeom>
              <a:blipFill>
                <a:blip r:embed="rId5"/>
                <a:stretch>
                  <a:fillRect l="-1034" t="-2597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4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FAFD-F6DF-FD46-8006-E309F6AA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67" dirty="0"/>
              <a:t>Interpolated model state (GeoVaLs)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7303E-9C09-BE49-A9AA-C71214AE4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933" dirty="0"/>
              <a:t>GeoVaLs are </a:t>
            </a:r>
            <a:r>
              <a:rPr lang="en-US" sz="2933" u="sng" dirty="0"/>
              <a:t>vertical</a:t>
            </a:r>
            <a:r>
              <a:rPr lang="en-US" sz="2933" dirty="0"/>
              <a:t> profiles of requested model variables at observation x-y-t location. Forward operator defines which variables it needs from the model to compute H(x)).</a:t>
            </a:r>
          </a:p>
          <a:p>
            <a:r>
              <a:rPr lang="en-US" sz="2933" dirty="0"/>
              <a:t>Examples:</a:t>
            </a:r>
          </a:p>
          <a:p>
            <a:pPr lvl="1"/>
            <a:r>
              <a:rPr lang="en-US" sz="2533" dirty="0"/>
              <a:t>radiances: vertical profiles of t, q, ozone, pressure; surface variables: wind, SST, land properties, etc.</a:t>
            </a:r>
          </a:p>
          <a:p>
            <a:pPr lvl="1"/>
            <a:r>
              <a:rPr lang="en-US" sz="2533" dirty="0"/>
              <a:t>radiosondes/aircrafts: vertical profiles of pressure (to do vertical interpolation), t, u, v, q</a:t>
            </a:r>
          </a:p>
          <a:p>
            <a:pPr lvl="1"/>
            <a:r>
              <a:rPr lang="en-US" sz="2533" dirty="0"/>
              <a:t>sea ice concentration retrieval:  sea ice concentrations for different ice thickness categories</a:t>
            </a:r>
          </a:p>
          <a:p>
            <a:pPr lvl="1"/>
            <a:r>
              <a:rPr lang="en-US" sz="2533" dirty="0"/>
              <a:t>SST retrieval: SST (observation operator becomes an identity in this case)</a:t>
            </a:r>
          </a:p>
        </p:txBody>
      </p:sp>
    </p:spTree>
    <p:extLst>
      <p:ext uri="{BB962C8B-B14F-4D97-AF65-F5344CB8AC3E}">
        <p14:creationId xmlns:p14="http://schemas.microsoft.com/office/powerpoint/2010/main" val="380135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F639-25E5-1745-8F5E-2EA00D2C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dirty="0"/>
              <a:t>ObsOperators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3D6C81F-24E1-A34E-9F56-ABFC456227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873693"/>
              </p:ext>
            </p:extLst>
          </p:nvPr>
        </p:nvGraphicFramePr>
        <p:xfrm>
          <a:off x="378941" y="1177003"/>
          <a:ext cx="10972800" cy="5625251"/>
        </p:xfrm>
        <a:graphic>
          <a:graphicData uri="http://schemas.openxmlformats.org/drawingml/2006/table">
            <a:tbl>
              <a:tblPr firstRow="1" bandRow="1"/>
              <a:tblGrid>
                <a:gridCol w="5338119">
                  <a:extLst>
                    <a:ext uri="{9D8B030D-6E8A-4147-A177-3AD203B41FA5}">
                      <a16:colId xmlns:a16="http://schemas.microsoft.com/office/drawing/2014/main" val="3173204735"/>
                    </a:ext>
                  </a:extLst>
                </a:gridCol>
                <a:gridCol w="3245708">
                  <a:extLst>
                    <a:ext uri="{9D8B030D-6E8A-4147-A177-3AD203B41FA5}">
                      <a16:colId xmlns:a16="http://schemas.microsoft.com/office/drawing/2014/main" val="2676694303"/>
                    </a:ext>
                  </a:extLst>
                </a:gridCol>
                <a:gridCol w="2388973">
                  <a:extLst>
                    <a:ext uri="{9D8B030D-6E8A-4147-A177-3AD203B41FA5}">
                      <a16:colId xmlns:a16="http://schemas.microsoft.com/office/drawing/2014/main" val="4112147857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900" b="1" dirty="0"/>
                        <a:t>Short description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900" b="1" dirty="0"/>
                        <a:t>Where in </a:t>
                      </a:r>
                      <a:r>
                        <a:rPr lang="en-US" sz="1900" b="1" dirty="0" err="1"/>
                        <a:t>ufo</a:t>
                      </a:r>
                      <a:endParaRPr 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900" b="1" dirty="0"/>
                        <a:t>Name in the factory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042761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900" dirty="0"/>
                        <a:t>Interface to CRTM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src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crtm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/>
                        <a:t>CRTM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985926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900" dirty="0"/>
                        <a:t>Interface to CRTM AOD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src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crtm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 err="1"/>
                        <a:t>Aod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2402102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lvl="1">
                        <a:spcBef>
                          <a:spcPts val="0"/>
                        </a:spcBef>
                      </a:pPr>
                      <a:r>
                        <a:rPr lang="en-US" sz="1900" dirty="0"/>
                        <a:t>Interface to RTTOV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src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rttov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/>
                        <a:t>RTTOV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37687754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900" dirty="0"/>
                        <a:t>Vertical interpolation in log-pressure (can be used for radiosondes, aircrafts, </a:t>
                      </a:r>
                      <a:r>
                        <a:rPr lang="en-US" sz="1900" dirty="0" err="1"/>
                        <a:t>satwinds</a:t>
                      </a:r>
                      <a:r>
                        <a:rPr lang="en-US" sz="1900" dirty="0"/>
                        <a:t>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src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atmvertinterp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/>
                        <a:t>Radiosonde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/>
                        <a:t>Aircraft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 err="1"/>
                        <a:t>Satwind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7849093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900" dirty="0"/>
                        <a:t>GNSSRO bending angle following GSI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src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gnssro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BndGSI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 err="1"/>
                        <a:t>GnssroBndGSI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480366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900" dirty="0"/>
                        <a:t>GNSSRO refractivity following GSI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src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gnssro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RefGSI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 err="1"/>
                        <a:t>GnssroRef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74379759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900" dirty="0"/>
                        <a:t>GNSSRO bending angle ROPP1D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src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gnssro</a:t>
                      </a:r>
                      <a:r>
                        <a:rPr lang="en-US" sz="1600" dirty="0"/>
                        <a:t>/BndROPP1D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/>
                        <a:t>GnssroBndROPP1D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8453031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900" dirty="0"/>
                        <a:t>GNSSRO bending angle ROPP2D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src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gnssro</a:t>
                      </a:r>
                      <a:r>
                        <a:rPr lang="en-US" sz="1600" dirty="0"/>
                        <a:t>/BndROPP2D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/>
                        <a:t>GnssroBndROPP2D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3426164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900" dirty="0"/>
                        <a:t>“Identity” ObsOperator (horizontal interpolation)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src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/identity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/>
                        <a:t>Surface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 err="1"/>
                        <a:t>SeaSurfaceTemp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91512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5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0D03-1318-714A-996A-13C36271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dirty="0"/>
              <a:t>What is an object factory?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04339-A9B1-0944-9937-8C376B59E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30" y="1371602"/>
            <a:ext cx="10972800" cy="4526100"/>
          </a:xfrm>
        </p:spPr>
        <p:txBody>
          <a:bodyPr/>
          <a:lstStyle/>
          <a:p>
            <a:pPr marL="25400" indent="0">
              <a:buNone/>
            </a:pPr>
            <a:r>
              <a:rPr lang="en-US" sz="2667" dirty="0"/>
              <a:t>We do not want to hard-code programming logic into our applications. We want them to be user-configurable instead, so we use a factory design in C++ to create ObsOperators.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E6BA5-A9A8-9B4E-9231-D88A8C892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188" y="2986159"/>
            <a:ext cx="8718176" cy="368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6791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3465</Words>
  <Application>Microsoft Macintosh PowerPoint</Application>
  <PresentationFormat>Widescreen</PresentationFormat>
  <Paragraphs>561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-apple-system</vt:lpstr>
      <vt:lpstr>Arial</vt:lpstr>
      <vt:lpstr>Calibri</vt:lpstr>
      <vt:lpstr>Cambria</vt:lpstr>
      <vt:lpstr>Cambria Math</vt:lpstr>
      <vt:lpstr>Courier</vt:lpstr>
      <vt:lpstr>Lucida Grande</vt:lpstr>
      <vt:lpstr>Menlo-Regular</vt:lpstr>
      <vt:lpstr>Source Code Pro</vt:lpstr>
      <vt:lpstr>Source Code Pro Medium</vt:lpstr>
      <vt:lpstr>Wingdings</vt:lpstr>
      <vt:lpstr>2_Office Theme</vt:lpstr>
      <vt:lpstr>1_Office Theme</vt:lpstr>
      <vt:lpstr>Observation Operators and QC: Developer Focus and Implementation    Ryan Honeyager </vt:lpstr>
      <vt:lpstr>PowerPoint Presentation</vt:lpstr>
      <vt:lpstr>Unified Forward Operator (UFO)</vt:lpstr>
      <vt:lpstr>OOPS interfaces implemented in UFO</vt:lpstr>
      <vt:lpstr>UFO example: satellite radiance calculations</vt:lpstr>
      <vt:lpstr>Interpolated model state (GeoVaLs)</vt:lpstr>
      <vt:lpstr>Interpolated model state (GeoVaLs)</vt:lpstr>
      <vt:lpstr>ObsOperators</vt:lpstr>
      <vt:lpstr>What is an object factory?</vt:lpstr>
      <vt:lpstr>Factories</vt:lpstr>
      <vt:lpstr>ObsOperator factory</vt:lpstr>
      <vt:lpstr>ObsOperator factory</vt:lpstr>
      <vt:lpstr>ObsOperator interface</vt:lpstr>
      <vt:lpstr>LinearObsOperators and Factory</vt:lpstr>
      <vt:lpstr>LinearObsOperator interface</vt:lpstr>
      <vt:lpstr>LinearObsOperator interface</vt:lpstr>
      <vt:lpstr>Other LinearObsOperator methods</vt:lpstr>
      <vt:lpstr>LinearObsOperator::variables()</vt:lpstr>
      <vt:lpstr>Implementing a new observation operator</vt:lpstr>
      <vt:lpstr>File structure for ObsOperator implementation</vt:lpstr>
      <vt:lpstr>Automatically generating ObsOperator files</vt:lpstr>
      <vt:lpstr>Instead of implementing this:</vt:lpstr>
      <vt:lpstr>Can fill in subroutines in Fortran ObsOperator</vt:lpstr>
      <vt:lpstr>Subroutines in Fortran ObsOperator (cont)</vt:lpstr>
      <vt:lpstr>UFO observation “filters”</vt:lpstr>
      <vt:lpstr>A few UFO generic observation filters</vt:lpstr>
      <vt:lpstr>Observation processing</vt:lpstr>
      <vt:lpstr>PowerPoint Presentation</vt:lpstr>
      <vt:lpstr>Filter Structure</vt:lpstr>
      <vt:lpstr>PowerPoint Presentation</vt:lpstr>
      <vt:lpstr>Filter Actions</vt:lpstr>
      <vt:lpstr>PowerPoint Presentation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JEDI Observation Operators and QC</dc:title>
  <dc:subject/>
  <dc:creator>Honeyager, Ryan</dc:creator>
  <cp:keywords/>
  <dc:description/>
  <cp:lastModifiedBy>Ryan Honeyager</cp:lastModifiedBy>
  <cp:revision>46</cp:revision>
  <dcterms:created xsi:type="dcterms:W3CDTF">2019-06-04T23:10:53Z</dcterms:created>
  <dcterms:modified xsi:type="dcterms:W3CDTF">2021-06-22T04:48:02Z</dcterms:modified>
  <cp:category/>
</cp:coreProperties>
</file>