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328" r:id="rId2"/>
    <p:sldId id="348" r:id="rId3"/>
    <p:sldId id="318" r:id="rId4"/>
    <p:sldId id="304" r:id="rId5"/>
    <p:sldId id="300" r:id="rId6"/>
    <p:sldId id="310" r:id="rId7"/>
    <p:sldId id="336" r:id="rId8"/>
    <p:sldId id="335" r:id="rId9"/>
    <p:sldId id="333" r:id="rId10"/>
    <p:sldId id="334" r:id="rId11"/>
    <p:sldId id="340" r:id="rId12"/>
    <p:sldId id="338" r:id="rId13"/>
    <p:sldId id="337" r:id="rId14"/>
    <p:sldId id="339" r:id="rId15"/>
    <p:sldId id="341" r:id="rId16"/>
    <p:sldId id="344" r:id="rId17"/>
    <p:sldId id="345" r:id="rId18"/>
    <p:sldId id="325" r:id="rId19"/>
    <p:sldId id="326" r:id="rId20"/>
    <p:sldId id="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ioskouei, Maryam" initials="AM" lastIdx="2" clrIdx="0">
    <p:extLst>
      <p:ext uri="{19B8F6BF-5375-455C-9EA6-DF929625EA0E}">
        <p15:presenceInfo xmlns:p15="http://schemas.microsoft.com/office/powerpoint/2012/main" userId="S::mabdioskouei@uiowa.edu::9a5ad455-7e7b-4ddf-8894-9047a06ad5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7"/>
    <p:restoredTop sz="83356"/>
  </p:normalViewPr>
  <p:slideViewPr>
    <p:cSldViewPr snapToGrid="0" snapToObjects="1" showGuides="1">
      <p:cViewPr varScale="1">
        <p:scale>
          <a:sx n="105" d="100"/>
          <a:sy n="105" d="100"/>
        </p:scale>
        <p:origin x="1184" y="184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58033-1078-454D-8E81-AC07C4475F2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8D9DB-7A10-4E45-AE99-03C2DAFA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7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centerforsatellitedataassimilation-jedi-docs.readthedocs-hosted.com/en/latest/developer/building_and_testing/unit_testing.html#init-tes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16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5A7E3-C093-AB4F-BDF3-7B33081EE9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4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-DCMAKE_BUILD_TYPE=Debug -DENABLE_GPROF=ON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8D9DB-7A10-4E45-AE99-03C2DAFAC9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5A7E3-C093-AB4F-BDF3-7B33081EE9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2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E9513-7AE9-7B45-AD49-B626078609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2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501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47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17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run your tests, you have to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register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each individual test. This is achieved by means of the </a:t>
            </a:r>
            <a:r>
              <a:rPr lang="en-US" dirty="0" err="1">
                <a:effectLst/>
              </a:rPr>
              <a:t>register_tests</a:t>
            </a:r>
            <a:r>
              <a:rPr lang="en-US" dirty="0">
                <a:effectLst/>
              </a:rPr>
              <a:t>()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method of </a:t>
            </a:r>
            <a:r>
              <a:rPr lang="en-US" dirty="0">
                <a:effectLst/>
              </a:rPr>
              <a:t>test::</a:t>
            </a:r>
            <a:r>
              <a:rPr lang="en-US" dirty="0" err="1">
                <a:effectLst/>
              </a:rPr>
              <a:t>MyClass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8D9DB-7A10-4E45-AE99-03C2DAFAC9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51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8D9DB-7A10-4E45-AE99-03C2DAFAC9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5A7E3-C093-AB4F-BDF3-7B33081EE9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oogle Shape;365;p62">
            <a:extLst>
              <a:ext uri="{FF2B5EF4-FFF2-40B4-BE49-F238E27FC236}">
                <a16:creationId xmlns:a16="http://schemas.microsoft.com/office/drawing/2014/main" id="{39200ABC-6963-0043-9E67-B3B48BC9311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5081" t="2772" r="35920" b="5522"/>
          <a:stretch/>
        </p:blipFill>
        <p:spPr>
          <a:xfrm>
            <a:off x="10490201" y="0"/>
            <a:ext cx="1659466" cy="1638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5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D54305-0129-F543-B1E9-6FB2ACB4CE59}"/>
              </a:ext>
            </a:extLst>
          </p:cNvPr>
          <p:cNvSpPr/>
          <p:nvPr userDrawn="1"/>
        </p:nvSpPr>
        <p:spPr>
          <a:xfrm>
            <a:off x="-14446" y="-38257"/>
            <a:ext cx="12191999" cy="148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89466" y="1674190"/>
            <a:ext cx="111929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362;p62" descr="full_disk_ahi_true_color_20150819070000 (1).jpg">
            <a:extLst>
              <a:ext uri="{FF2B5EF4-FFF2-40B4-BE49-F238E27FC236}">
                <a16:creationId xmlns:a16="http://schemas.microsoft.com/office/drawing/2014/main" id="{60B863F5-5FD4-BE4A-A72E-5434382396A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6069" t="22480" r="9020" b="62559"/>
          <a:stretch/>
        </p:blipFill>
        <p:spPr>
          <a:xfrm>
            <a:off x="-14445" y="-38257"/>
            <a:ext cx="9405405" cy="1482261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225C29-0476-3C4A-A08C-090CFAF94EF8}"/>
              </a:ext>
            </a:extLst>
          </p:cNvPr>
          <p:cNvSpPr/>
          <p:nvPr userDrawn="1"/>
        </p:nvSpPr>
        <p:spPr>
          <a:xfrm>
            <a:off x="-28893" y="-38258"/>
            <a:ext cx="12191999" cy="1482261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365;p62">
            <a:extLst>
              <a:ext uri="{FF2B5EF4-FFF2-40B4-BE49-F238E27FC236}">
                <a16:creationId xmlns:a16="http://schemas.microsoft.com/office/drawing/2014/main" id="{F675BC3F-7CD5-944F-8AB7-0DEE0C7BAE1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35081" t="2772" r="35920" b="5522"/>
          <a:stretch/>
        </p:blipFill>
        <p:spPr>
          <a:xfrm>
            <a:off x="10532534" y="-38257"/>
            <a:ext cx="1659466" cy="163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52443" y="276136"/>
            <a:ext cx="9798756" cy="9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3200" b="1" i="0" u="none" strike="noStrike" cap="none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98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3"/>
            <a:ext cx="12192000" cy="106012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11" descr="JCSDA_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1241" y="-1"/>
            <a:ext cx="1632000" cy="1224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49956" y="-1"/>
            <a:ext cx="9618133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26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cmwf/eckit/blob/develop/src/eckit/testing/Test.h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centerforsatellitedataassimilation-jedi-docs.readthedocs-hosted.com/en/latest/developer/building_and_testing/adding_a_test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6.tiff"/><Relationship Id="rId7" Type="http://schemas.openxmlformats.org/officeDocument/2006/relationships/image" Target="../media/image18.tiff"/><Relationship Id="rId12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0.emf"/><Relationship Id="rId5" Type="http://schemas.openxmlformats.org/officeDocument/2006/relationships/image" Target="../media/image8.emf"/><Relationship Id="rId10" Type="http://schemas.openxmlformats.org/officeDocument/2006/relationships/image" Target="../media/image21.tiff"/><Relationship Id="rId4" Type="http://schemas.openxmlformats.org/officeDocument/2006/relationships/image" Target="../media/image7.tiff"/><Relationship Id="rId9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tif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tif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centerforsatellitedataassimilation-jedi-docs.readthedocs-hosted.com/en/latest/developer/building_and_testing/unit_testing.html#running-ctes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centerforsatellitedataassimilation-jedi-docs.readthedocs-hosted.com/en/latest/developer/building_and_testing/unit_testing.html#test-framewor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CSDA/ecbuild/blob/develop/cmake/ecbuild_add_test.cmak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2"/>
          <p:cNvSpPr/>
          <p:nvPr/>
        </p:nvSpPr>
        <p:spPr>
          <a:xfrm>
            <a:off x="4380773" y="1843092"/>
            <a:ext cx="3429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62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r="37417" b="24276"/>
          <a:stretch/>
        </p:blipFill>
        <p:spPr>
          <a:xfrm>
            <a:off x="7861905" y="1664851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2"/>
          <p:cNvSpPr txBox="1">
            <a:spLocks noGrp="1"/>
          </p:cNvSpPr>
          <p:nvPr>
            <p:ph type="ctrTitle"/>
          </p:nvPr>
        </p:nvSpPr>
        <p:spPr>
          <a:xfrm>
            <a:off x="228600" y="2491675"/>
            <a:ext cx="9204673" cy="2285100"/>
          </a:xfrm>
          <a:prstGeom prst="rect">
            <a:avLst/>
          </a:prstGeom>
          <a:gradFill>
            <a:gsLst>
              <a:gs pos="0">
                <a:schemeClr val="dk1"/>
              </a:gs>
              <a:gs pos="6000">
                <a:schemeClr val="dk1"/>
              </a:gs>
              <a:gs pos="100000">
                <a:srgbClr val="E0E8F4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50800" dist="50800" dir="2700000" algn="tl" rotWithShape="0">
              <a:srgbClr val="000000">
                <a:alpha val="8549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buSzPts val="3600"/>
            </a:pPr>
            <a:r>
              <a:rPr lang="en-US" sz="3200" b="1" dirty="0"/>
              <a:t>Testing Framework in JEDI</a:t>
            </a:r>
            <a:br>
              <a:rPr lang="en-US" sz="1800" i="1" dirty="0"/>
            </a:br>
            <a:br>
              <a:rPr lang="en-US" sz="1800" i="1" dirty="0"/>
            </a:br>
            <a:r>
              <a:rPr lang="en-US" sz="1800" i="1" dirty="0"/>
              <a:t>Maryam Abdi-</a:t>
            </a:r>
            <a:r>
              <a:rPr lang="en-US" sz="1800" i="1" dirty="0" err="1"/>
              <a:t>Oskouei</a:t>
            </a:r>
            <a:br>
              <a:rPr lang="en-US" sz="1800" i="1" dirty="0"/>
            </a:br>
            <a:br>
              <a:rPr lang="en-US" sz="1800" i="1" dirty="0"/>
            </a:br>
            <a:endParaRPr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917131-7E07-BA40-9AD1-13E3A05C278E}"/>
              </a:ext>
            </a:extLst>
          </p:cNvPr>
          <p:cNvGrpSpPr/>
          <p:nvPr/>
        </p:nvGrpSpPr>
        <p:grpSpPr>
          <a:xfrm>
            <a:off x="2635610" y="-69517"/>
            <a:ext cx="6919326" cy="2160367"/>
            <a:chOff x="4130080" y="-69517"/>
            <a:chExt cx="6919326" cy="2160367"/>
          </a:xfrm>
        </p:grpSpPr>
        <p:sp>
          <p:nvSpPr>
            <p:cNvPr id="363" name="Google Shape;363;p62"/>
            <p:cNvSpPr/>
            <p:nvPr/>
          </p:nvSpPr>
          <p:spPr>
            <a:xfrm>
              <a:off x="4150413" y="492897"/>
              <a:ext cx="900201" cy="915633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5" name="Google Shape;365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30080" y="-69517"/>
              <a:ext cx="6919326" cy="21603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6" name="Google Shape;366;p62"/>
          <p:cNvSpPr txBox="1"/>
          <p:nvPr/>
        </p:nvSpPr>
        <p:spPr>
          <a:xfrm>
            <a:off x="228600" y="6581099"/>
            <a:ext cx="5125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JEDI Academy, </a:t>
            </a:r>
            <a:r>
              <a:rPr lang="en-US" sz="12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Feb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2020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B2D9BF-3425-6645-9777-7404C823420F}"/>
              </a:ext>
            </a:extLst>
          </p:cNvPr>
          <p:cNvSpPr/>
          <p:nvPr/>
        </p:nvSpPr>
        <p:spPr>
          <a:xfrm>
            <a:off x="228600" y="4776775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maryamao@ucar.edu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6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F6B52A-0908-0047-B4F5-8ADD586691C7}"/>
              </a:ext>
            </a:extLst>
          </p:cNvPr>
          <p:cNvSpPr/>
          <p:nvPr/>
        </p:nvSpPr>
        <p:spPr>
          <a:xfrm>
            <a:off x="142875" y="201168"/>
            <a:ext cx="12930187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template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&lt;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typename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MODEL&gt;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Menlo" panose="020B0609030804020204" pitchFamily="49" charset="0"/>
              </a:rPr>
              <a:t>testConstructor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typedef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GeoVaLsFixture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&lt;MODEL&gt; Test_;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b="1" dirty="0">
                <a:solidFill>
                  <a:srgbClr val="2FB41D"/>
                </a:solidFill>
                <a:latin typeface="Menlo" panose="020B0609030804020204" pitchFamily="49" charset="0"/>
              </a:rPr>
              <a:t>typedef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 oops::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&lt;MODEL&gt;    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_;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typedef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oops::Locations&lt;MODEL&gt;  Locations_;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typedef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oops::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ObsOperator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&lt;MODEL&gt;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ObsOperator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_;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LocalConfiguration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obsconf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TestEnvironment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::config(), 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"Observations"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::vector&lt;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LocalConfiguration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conf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obsconf.get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ObsTypes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conf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C1651C"/>
                </a:solidFill>
                <a:latin typeface="Menlo" panose="020B06090308040202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size_t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jj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jj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&lt; Test_::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obspace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().size(); ++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jj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ObsOperator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_ hop(Test_::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obspace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()[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jj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],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conf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jj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]);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Locations_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locs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hop.locations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(Test_::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(), Test_::tend()));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boost::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scoped_ptr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_&gt; 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ov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600" b="1" dirty="0">
                <a:solidFill>
                  <a:srgbClr val="C1651C"/>
                </a:solidFill>
                <a:latin typeface="Menlo" panose="020B060903080402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_(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locs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hop.variables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()));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b="1" dirty="0">
                <a:solidFill>
                  <a:srgbClr val="FF0000"/>
                </a:solidFill>
                <a:latin typeface="Menlo" panose="020B0609030804020204" pitchFamily="49" charset="0"/>
              </a:rPr>
              <a:t>EXPECT(</a:t>
            </a:r>
            <a:r>
              <a:rPr lang="en-US" sz="1600" b="1" dirty="0" err="1">
                <a:solidFill>
                  <a:srgbClr val="FF0000"/>
                </a:solidFill>
                <a:latin typeface="Menlo" panose="020B0609030804020204" pitchFamily="49" charset="0"/>
              </a:rPr>
              <a:t>ov.get</a:t>
            </a:r>
            <a:r>
              <a:rPr lang="en-US" sz="1600" b="1" dirty="0">
                <a:solidFill>
                  <a:srgbClr val="FF0000"/>
                </a:solidFill>
                <a:latin typeface="Menlo" panose="020B0609030804020204" pitchFamily="49" charset="0"/>
              </a:rPr>
              <a:t>());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ov.reset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b="1" dirty="0">
                <a:solidFill>
                  <a:srgbClr val="FF0000"/>
                </a:solidFill>
                <a:latin typeface="Menlo" panose="020B0609030804020204" pitchFamily="49" charset="0"/>
              </a:rPr>
              <a:t>EXPECT(!</a:t>
            </a:r>
            <a:r>
              <a:rPr lang="en-US" sz="1600" b="1" dirty="0" err="1">
                <a:solidFill>
                  <a:srgbClr val="FF0000"/>
                </a:solidFill>
                <a:latin typeface="Menlo" panose="020B0609030804020204" pitchFamily="49" charset="0"/>
              </a:rPr>
              <a:t>ov.get</a:t>
            </a:r>
            <a:r>
              <a:rPr lang="en-US" sz="1600" b="1" dirty="0">
                <a:solidFill>
                  <a:srgbClr val="FF0000"/>
                </a:solidFill>
                <a:latin typeface="Menlo" panose="020B0609030804020204" pitchFamily="49" charset="0"/>
              </a:rPr>
              <a:t>()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}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06F14-92A4-AF4F-8C8E-586A061569C3}"/>
              </a:ext>
            </a:extLst>
          </p:cNvPr>
          <p:cNvSpPr txBox="1"/>
          <p:nvPr/>
        </p:nvSpPr>
        <p:spPr>
          <a:xfrm>
            <a:off x="8520112" y="0"/>
            <a:ext cx="36718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oops/</a:t>
            </a:r>
            <a:r>
              <a:rPr lang="en-US" dirty="0" err="1"/>
              <a:t>src</a:t>
            </a:r>
            <a:r>
              <a:rPr lang="en-US" dirty="0"/>
              <a:t>/test/interface/</a:t>
            </a:r>
            <a:r>
              <a:rPr lang="en-US" b="1" dirty="0" err="1"/>
              <a:t>GeoVaLs.h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1FB24-714E-8044-AC64-64ACA148ECFF}"/>
              </a:ext>
            </a:extLst>
          </p:cNvPr>
          <p:cNvSpPr txBox="1"/>
          <p:nvPr/>
        </p:nvSpPr>
        <p:spPr>
          <a:xfrm>
            <a:off x="7308766" y="829870"/>
            <a:ext cx="4258394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Example of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testConstructor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GeoVaLs.h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this test makes sure you construct correctly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BDD1C-DB7A-DA4E-B5D0-BE7FF84B66FA}"/>
              </a:ext>
            </a:extLst>
          </p:cNvPr>
          <p:cNvSpPr/>
          <p:nvPr/>
        </p:nvSpPr>
        <p:spPr>
          <a:xfrm>
            <a:off x="66966" y="92333"/>
            <a:ext cx="5105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kern="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Important components in *.h file</a:t>
            </a:r>
          </a:p>
        </p:txBody>
      </p:sp>
    </p:spTree>
    <p:extLst>
      <p:ext uri="{BB962C8B-B14F-4D97-AF65-F5344CB8AC3E}">
        <p14:creationId xmlns:p14="http://schemas.microsoft.com/office/powerpoint/2010/main" val="198983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4EFBAA-783D-844E-8B03-E6D24B38C886}"/>
              </a:ext>
            </a:extLst>
          </p:cNvPr>
          <p:cNvSpPr txBox="1"/>
          <p:nvPr/>
        </p:nvSpPr>
        <p:spPr>
          <a:xfrm>
            <a:off x="8520112" y="0"/>
            <a:ext cx="36718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oops/</a:t>
            </a:r>
            <a:r>
              <a:rPr lang="en-US" dirty="0" err="1"/>
              <a:t>src</a:t>
            </a:r>
            <a:r>
              <a:rPr lang="en-US" dirty="0"/>
              <a:t>/test/interface/</a:t>
            </a:r>
            <a:r>
              <a:rPr lang="en-US" b="1" dirty="0" err="1"/>
              <a:t>GeoVaLs.h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EC8EC-618F-D845-9B76-A0316BA38EB8}"/>
              </a:ext>
            </a:extLst>
          </p:cNvPr>
          <p:cNvSpPr/>
          <p:nvPr/>
        </p:nvSpPr>
        <p:spPr>
          <a:xfrm>
            <a:off x="0" y="684907"/>
            <a:ext cx="112823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template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&lt;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typename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MODEL&gt;</a:t>
            </a:r>
            <a:endParaRPr lang="en-US" sz="1600" dirty="0">
              <a:solidFill>
                <a:srgbClr val="2FB41D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class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: </a:t>
            </a:r>
            <a:r>
              <a:rPr lang="en-US" sz="1600" dirty="0">
                <a:solidFill>
                  <a:srgbClr val="C1651C"/>
                </a:solidFill>
                <a:latin typeface="Menlo" panose="020B0609030804020204" pitchFamily="49" charset="0"/>
              </a:rPr>
              <a:t>public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oops::Test {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</a:t>
            </a:r>
            <a:r>
              <a:rPr lang="en-US" sz="1600" dirty="0">
                <a:solidFill>
                  <a:srgbClr val="C1651C"/>
                </a:solidFill>
                <a:latin typeface="Menlo" panose="020B0609030804020204" pitchFamily="49" charset="0"/>
              </a:rPr>
              <a:t>public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endParaRPr lang="en-US" sz="16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 {}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virtual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 {}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</a:t>
            </a:r>
            <a:r>
              <a:rPr lang="en-US" sz="1600" dirty="0">
                <a:solidFill>
                  <a:srgbClr val="C1651C"/>
                </a:solidFill>
                <a:latin typeface="Menlo" panose="020B06090308040202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endParaRPr lang="en-US" sz="16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::string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testid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  <a:r>
              <a:rPr lang="en-US" sz="16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"test::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&lt;"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+ MODEL::name() + 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"&gt;"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;}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2FB41D"/>
                </a:solidFill>
                <a:latin typeface="Menlo" panose="020B06090308040202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enlo" panose="020B0609030804020204" pitchFamily="49" charset="0"/>
              </a:rPr>
              <a:t>register_tests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r>
              <a:rPr lang="en-US" sz="16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::vector&lt;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::testing::Test&gt;&amp;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::testing::specification();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ts.emplace_back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(CASE(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"interface/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/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testConstructor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600" dirty="0">
              <a:solidFill>
                <a:srgbClr val="B42419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{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testConstructor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&lt;MODEL&gt;(); });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ts.emplace_back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(CASE(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"interface/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GeoVaLs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/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testRead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600" dirty="0">
              <a:solidFill>
                <a:srgbClr val="B42419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{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testRead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&lt;MODEL&gt;(); });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}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};</a:t>
            </a:r>
          </a:p>
          <a:p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}  </a:t>
            </a:r>
            <a:r>
              <a:rPr lang="en-US" sz="1600" dirty="0">
                <a:solidFill>
                  <a:srgbClr val="400BD9"/>
                </a:solidFill>
                <a:latin typeface="Menlo" panose="020B0609030804020204" pitchFamily="49" charset="0"/>
              </a:rPr>
              <a:t>// namespace test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C814C9"/>
                </a:solidFill>
                <a:latin typeface="Menlo" panose="020B0609030804020204" pitchFamily="49" charset="0"/>
              </a:rPr>
              <a:t>#endif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>
                <a:solidFill>
                  <a:srgbClr val="400BD9"/>
                </a:solidFill>
                <a:latin typeface="Menlo" panose="020B0609030804020204" pitchFamily="49" charset="0"/>
              </a:rPr>
              <a:t>// TEST_INTERFACE_GEOVALS_H_</a:t>
            </a:r>
          </a:p>
          <a:p>
            <a:b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84060-8FC5-F84F-B2E4-CDBEB8AAA41A}"/>
              </a:ext>
            </a:extLst>
          </p:cNvPr>
          <p:cNvSpPr/>
          <p:nvPr/>
        </p:nvSpPr>
        <p:spPr>
          <a:xfrm>
            <a:off x="6952297" y="4695127"/>
            <a:ext cx="4695826" cy="15696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order for </a:t>
            </a:r>
            <a:r>
              <a:rPr lang="en-US" sz="2400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eckit</a:t>
            </a:r>
            <a:r>
              <a:rPr lang="en-US" sz="2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run your tests, you have to register each individual test. This is achieved by means of the 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register_tests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 </a:t>
            </a:r>
            <a:r>
              <a:rPr lang="en-US" sz="2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0FF978-08D6-024E-8BFB-B5106A3B8CBF}"/>
              </a:ext>
            </a:extLst>
          </p:cNvPr>
          <p:cNvSpPr/>
          <p:nvPr/>
        </p:nvSpPr>
        <p:spPr>
          <a:xfrm>
            <a:off x="877824" y="2834640"/>
            <a:ext cx="2039112" cy="374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F57D6A-EF1F-4E41-8787-8DEBC64E00A6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916937" y="3022093"/>
            <a:ext cx="4035360" cy="2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63C251-D985-2F47-BB6B-8416CA882A8A}"/>
              </a:ext>
            </a:extLst>
          </p:cNvPr>
          <p:cNvSpPr/>
          <p:nvPr/>
        </p:nvSpPr>
        <p:spPr>
          <a:xfrm>
            <a:off x="66966" y="92333"/>
            <a:ext cx="5105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kern="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Important components in *.h file</a:t>
            </a:r>
          </a:p>
        </p:txBody>
      </p:sp>
    </p:spTree>
    <p:extLst>
      <p:ext uri="{BB962C8B-B14F-4D97-AF65-F5344CB8AC3E}">
        <p14:creationId xmlns:p14="http://schemas.microsoft.com/office/powerpoint/2010/main" val="346195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FD7D2-D512-E24B-9B9C-895204264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EXPECT(</a:t>
            </a:r>
            <a:r>
              <a:rPr lang="en-US" sz="1800" dirty="0" err="1"/>
              <a:t>TestContainer.get</a:t>
            </a:r>
            <a:r>
              <a:rPr lang="en-US" sz="1800" dirty="0"/>
              <a:t>());</a:t>
            </a:r>
          </a:p>
          <a:p>
            <a:r>
              <a:rPr lang="en-US" sz="1800" dirty="0"/>
              <a:t>EXPECT(</a:t>
            </a:r>
            <a:r>
              <a:rPr lang="en-US" sz="1800" dirty="0" err="1"/>
              <a:t>Nlocs</a:t>
            </a:r>
            <a:r>
              <a:rPr lang="en-US" sz="1800" dirty="0"/>
              <a:t> == </a:t>
            </a:r>
            <a:r>
              <a:rPr lang="en-US" sz="1800" dirty="0" err="1"/>
              <a:t>ExpectedNlocs</a:t>
            </a:r>
            <a:r>
              <a:rPr lang="en-US" sz="1800" dirty="0"/>
              <a:t>);</a:t>
            </a:r>
          </a:p>
          <a:p>
            <a:r>
              <a:rPr lang="en-US" sz="1800" dirty="0"/>
              <a:t>EXPECT(</a:t>
            </a:r>
            <a:r>
              <a:rPr lang="en-US" sz="1800" b="1" dirty="0" err="1">
                <a:solidFill>
                  <a:srgbClr val="FF0000"/>
                </a:solidFill>
              </a:rPr>
              <a:t>is_close</a:t>
            </a:r>
            <a:r>
              <a:rPr lang="en-US" sz="1800" dirty="0"/>
              <a:t>(</a:t>
            </a:r>
            <a:r>
              <a:rPr lang="en-US" sz="1800" dirty="0" err="1"/>
              <a:t>Vnorm</a:t>
            </a:r>
            <a:r>
              <a:rPr lang="en-US" sz="1800" dirty="0"/>
              <a:t>, </a:t>
            </a:r>
            <a:r>
              <a:rPr lang="en-US" sz="1800" dirty="0" err="1"/>
              <a:t>ExpectedVnorm</a:t>
            </a:r>
            <a:r>
              <a:rPr lang="en-US" sz="1800" dirty="0"/>
              <a:t>, Tolerance));</a:t>
            </a:r>
          </a:p>
          <a:p>
            <a:r>
              <a:rPr lang="en-US" sz="1800" dirty="0"/>
              <a:t>EXPECT(</a:t>
            </a:r>
            <a:r>
              <a:rPr lang="en-US" sz="1800" dirty="0" err="1"/>
              <a:t>val</a:t>
            </a:r>
            <a:r>
              <a:rPr lang="en-US" sz="1800" dirty="0"/>
              <a:t> &lt; tolerance)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FE01F-7F94-274A-B588-BF1ADEFBD6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D126A-340A-6C45-A8D1-E66B4F16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EXPECT command </a:t>
            </a:r>
          </a:p>
        </p:txBody>
      </p:sp>
    </p:spTree>
    <p:extLst>
      <p:ext uri="{BB962C8B-B14F-4D97-AF65-F5344CB8AC3E}">
        <p14:creationId xmlns:p14="http://schemas.microsoft.com/office/powerpoint/2010/main" val="125046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5DDF3-B1BF-4349-8682-86A0EC30D0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BF25D-2B19-BB4E-BA8F-8B7CD6977E36}"/>
              </a:ext>
            </a:extLst>
          </p:cNvPr>
          <p:cNvSpPr/>
          <p:nvPr/>
        </p:nvSpPr>
        <p:spPr>
          <a:xfrm>
            <a:off x="352443" y="2184622"/>
            <a:ext cx="5314950" cy="313932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b="1" dirty="0">
                <a:solidFill>
                  <a:srgbClr val="B42419"/>
                </a:solidFill>
                <a:latin typeface="Menlo" panose="020B0609030804020204" pitchFamily="49" charset="0"/>
              </a:rPr>
              <a:t>model/</a:t>
            </a:r>
            <a:r>
              <a:rPr lang="en-US" b="1" dirty="0" err="1">
                <a:solidFill>
                  <a:srgbClr val="B42419"/>
                </a:solidFill>
                <a:latin typeface="Menlo" panose="020B0609030804020204" pitchFamily="49" charset="0"/>
              </a:rPr>
              <a:t>QgTraits.h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"oops/runs/</a:t>
            </a:r>
            <a:r>
              <a:rPr lang="en-US" dirty="0" err="1">
                <a:solidFill>
                  <a:srgbClr val="B42419"/>
                </a:solidFill>
                <a:latin typeface="Menlo" panose="020B0609030804020204" pitchFamily="49" charset="0"/>
              </a:rPr>
              <a:t>Run.h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"test/interface/</a:t>
            </a:r>
            <a:r>
              <a:rPr lang="en-US" dirty="0" err="1">
                <a:solidFill>
                  <a:srgbClr val="B42419"/>
                </a:solidFill>
                <a:latin typeface="Menlo" panose="020B0609030804020204" pitchFamily="49" charset="0"/>
              </a:rPr>
              <a:t>GeoVaLs.h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b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main(</a:t>
            </a:r>
            <a:r>
              <a:rPr lang="en-US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  </a:t>
            </a:r>
            <a:r>
              <a:rPr lang="en-US" dirty="0">
                <a:solidFill>
                  <a:srgbClr val="2FB41D"/>
                </a:solidFill>
                <a:latin typeface="Menlo" panose="020B060903080402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**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oops::Run run(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test::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Menlo" panose="020B0609030804020204" pitchFamily="49" charset="0"/>
              </a:rPr>
              <a:t>qg</a:t>
            </a:r>
            <a:r>
              <a:rPr lang="en-US" b="1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b="1" dirty="0" err="1">
                <a:solidFill>
                  <a:srgbClr val="000000"/>
                </a:solidFill>
                <a:latin typeface="Menlo" panose="020B0609030804020204" pitchFamily="49" charset="0"/>
              </a:rPr>
              <a:t>QgTraits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&gt; tests;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run.</a:t>
            </a:r>
            <a:r>
              <a:rPr lang="en-US" b="1" dirty="0" err="1">
                <a:solidFill>
                  <a:srgbClr val="000000"/>
                </a:solidFill>
                <a:latin typeface="Menlo" panose="020B0609030804020204" pitchFamily="49" charset="0"/>
              </a:rPr>
              <a:t>execute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(tests);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  <a:endParaRPr lang="en-US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FFC3CC-47B2-B54F-8133-DAD3A498903F}"/>
              </a:ext>
            </a:extLst>
          </p:cNvPr>
          <p:cNvSpPr/>
          <p:nvPr/>
        </p:nvSpPr>
        <p:spPr>
          <a:xfrm>
            <a:off x="6438900" y="2184622"/>
            <a:ext cx="5486400" cy="313932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b="1" dirty="0" err="1">
                <a:solidFill>
                  <a:srgbClr val="B42419"/>
                </a:solidFill>
                <a:latin typeface="Menlo" panose="020B0609030804020204" pitchFamily="49" charset="0"/>
              </a:rPr>
              <a:t>ufo</a:t>
            </a:r>
            <a:r>
              <a:rPr lang="en-US" b="1" dirty="0">
                <a:solidFill>
                  <a:srgbClr val="B42419"/>
                </a:solidFill>
                <a:latin typeface="Menlo" panose="020B0609030804020204" pitchFamily="49" charset="0"/>
              </a:rPr>
              <a:t>/</a:t>
            </a:r>
            <a:r>
              <a:rPr lang="en-US" b="1" dirty="0" err="1">
                <a:solidFill>
                  <a:srgbClr val="B42419"/>
                </a:solidFill>
                <a:latin typeface="Menlo" panose="020B0609030804020204" pitchFamily="49" charset="0"/>
              </a:rPr>
              <a:t>UfoTrait.h</a:t>
            </a:r>
            <a:r>
              <a:rPr lang="en-US" b="1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"oops/runs/</a:t>
            </a:r>
            <a:r>
              <a:rPr lang="en-US" dirty="0" err="1">
                <a:solidFill>
                  <a:srgbClr val="B42419"/>
                </a:solidFill>
                <a:latin typeface="Menlo" panose="020B0609030804020204" pitchFamily="49" charset="0"/>
              </a:rPr>
              <a:t>Run.h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"test/interface/</a:t>
            </a:r>
            <a:r>
              <a:rPr lang="en-US" dirty="0" err="1">
                <a:solidFill>
                  <a:srgbClr val="B42419"/>
                </a:solidFill>
                <a:latin typeface="Menlo" panose="020B0609030804020204" pitchFamily="49" charset="0"/>
              </a:rPr>
              <a:t>GeoVaLs.h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b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main(</a:t>
            </a:r>
            <a:r>
              <a:rPr lang="en-US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  </a:t>
            </a:r>
            <a:r>
              <a:rPr lang="en-US" dirty="0">
                <a:solidFill>
                  <a:srgbClr val="2FB41D"/>
                </a:solidFill>
                <a:latin typeface="Menlo" panose="020B060903080402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**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oops::Run run(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test::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GeoVaLs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Menlo" panose="020B0609030804020204" pitchFamily="49" charset="0"/>
              </a:rPr>
              <a:t>ufo</a:t>
            </a:r>
            <a:r>
              <a:rPr lang="en-US" b="1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b="1" dirty="0" err="1">
                <a:solidFill>
                  <a:srgbClr val="000000"/>
                </a:solidFill>
                <a:latin typeface="Menlo" panose="020B0609030804020204" pitchFamily="49" charset="0"/>
              </a:rPr>
              <a:t>UfoTrait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&gt; tests;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run.execute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(tests);</a:t>
            </a: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  <a:endParaRPr lang="en-US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};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9EEAE-4649-DA4F-8C5B-CE41072E6E4D}"/>
              </a:ext>
            </a:extLst>
          </p:cNvPr>
          <p:cNvSpPr txBox="1"/>
          <p:nvPr/>
        </p:nvSpPr>
        <p:spPr>
          <a:xfrm>
            <a:off x="6917267" y="1815290"/>
            <a:ext cx="43867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oops/</a:t>
            </a:r>
            <a:r>
              <a:rPr lang="en-US" dirty="0" err="1"/>
              <a:t>qg</a:t>
            </a:r>
            <a:r>
              <a:rPr lang="en-US" dirty="0"/>
              <a:t>/test/executables/</a:t>
            </a:r>
            <a:r>
              <a:rPr lang="en-US" dirty="0" err="1"/>
              <a:t>TestGeoVals.cc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DEDAB-D5F7-8C48-992B-EF94A0E71B4D}"/>
              </a:ext>
            </a:extLst>
          </p:cNvPr>
          <p:cNvSpPr txBox="1"/>
          <p:nvPr/>
        </p:nvSpPr>
        <p:spPr>
          <a:xfrm>
            <a:off x="1083734" y="1815290"/>
            <a:ext cx="334796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ufo</a:t>
            </a:r>
            <a:r>
              <a:rPr lang="en-US" dirty="0"/>
              <a:t>/test/mains/</a:t>
            </a:r>
            <a:r>
              <a:rPr lang="en-US" dirty="0" err="1"/>
              <a:t>TestGeoVaLs.cc</a:t>
            </a:r>
            <a:endParaRPr lang="en-US" dirty="0"/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FD7C44FC-00A9-BF4E-91CB-8770A3A2EA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649" y="217979"/>
            <a:ext cx="10544175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dirty="0"/>
              <a:t>Create an executable</a:t>
            </a:r>
            <a:endParaRPr sz="28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566E77-F91E-7E46-B0F2-97FE35A1262B}"/>
              </a:ext>
            </a:extLst>
          </p:cNvPr>
          <p:cNvCxnSpPr/>
          <p:nvPr/>
        </p:nvCxnSpPr>
        <p:spPr>
          <a:xfrm flipH="1" flipV="1">
            <a:off x="2020824" y="4690872"/>
            <a:ext cx="649224" cy="1143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D8507D-84E1-8449-8368-92091F9A2F32}"/>
              </a:ext>
            </a:extLst>
          </p:cNvPr>
          <p:cNvSpPr txBox="1"/>
          <p:nvPr/>
        </p:nvSpPr>
        <p:spPr>
          <a:xfrm>
            <a:off x="1783080" y="5892584"/>
            <a:ext cx="596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execute() method is defined in oops/</a:t>
            </a:r>
            <a:r>
              <a:rPr lang="en-US" dirty="0" err="1"/>
              <a:t>src</a:t>
            </a:r>
            <a:r>
              <a:rPr lang="en-US" dirty="0"/>
              <a:t>/oops/runs/</a:t>
            </a:r>
            <a:r>
              <a:rPr lang="en-US" dirty="0" err="1"/>
              <a:t>Test.h</a:t>
            </a: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45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3BB44-DBB6-A54C-A125-9EE10F96B2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021C6-4A18-1141-A667-904FF0246E76}"/>
              </a:ext>
            </a:extLst>
          </p:cNvPr>
          <p:cNvSpPr/>
          <p:nvPr/>
        </p:nvSpPr>
        <p:spPr>
          <a:xfrm>
            <a:off x="0" y="0"/>
            <a:ext cx="9272588" cy="295465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Test : 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Application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endParaRPr lang="en-US" sz="14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Test() {}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virtual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~Test() {}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execute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::Configuration &amp; config)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private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endParaRPr lang="en-US" sz="14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virtual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register_tests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virtual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::string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testid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init_unit_test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{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::string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appname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"oops::Test running 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testid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();}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};</a:t>
            </a:r>
          </a:p>
          <a:p>
            <a:r>
              <a:rPr lang="en-US" dirty="0">
                <a:solidFill>
                  <a:schemeClr val="accent1"/>
                </a:solidFill>
              </a:rPr>
              <a:t>// -----------------------------------------------------------------------------</a:t>
            </a:r>
          </a:p>
          <a:p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9243B-DBE1-D041-BFD2-9AB874849BF1}"/>
              </a:ext>
            </a:extLst>
          </p:cNvPr>
          <p:cNvSpPr txBox="1"/>
          <p:nvPr/>
        </p:nvSpPr>
        <p:spPr>
          <a:xfrm>
            <a:off x="9272588" y="0"/>
            <a:ext cx="29194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oops/</a:t>
            </a:r>
            <a:r>
              <a:rPr lang="en-US" dirty="0" err="1"/>
              <a:t>src</a:t>
            </a:r>
            <a:r>
              <a:rPr lang="en-US" dirty="0"/>
              <a:t>/oops/runs/</a:t>
            </a:r>
            <a:r>
              <a:rPr lang="en-US" dirty="0" err="1"/>
              <a:t>Test.h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977D4-EEF0-BE42-A00D-1560E052C093}"/>
              </a:ext>
            </a:extLst>
          </p:cNvPr>
          <p:cNvSpPr/>
          <p:nvPr/>
        </p:nvSpPr>
        <p:spPr>
          <a:xfrm>
            <a:off x="0" y="2672239"/>
            <a:ext cx="103662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Test::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execute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::Configuration &amp; config)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// Setup configuration for tests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test::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TestEnvironment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getInstance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().setup(config);</a:t>
            </a:r>
          </a:p>
          <a:p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// Generate the </a:t>
            </a:r>
            <a:r>
              <a:rPr lang="en-US" sz="1400" dirty="0" err="1">
                <a:solidFill>
                  <a:srgbClr val="400BD9"/>
                </a:solidFill>
                <a:latin typeface="Menlo" panose="020B0609030804020204" pitchFamily="49" charset="0"/>
              </a:rPr>
              <a:t>argc</a:t>
            </a:r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 and </a:t>
            </a:r>
            <a:r>
              <a:rPr lang="en-US" sz="1400" dirty="0" err="1">
                <a:solidFill>
                  <a:srgbClr val="400BD9"/>
                </a:solidFill>
                <a:latin typeface="Menlo" panose="020B0609030804020204" pitchFamily="49" charset="0"/>
              </a:rPr>
              <a:t>argv</a:t>
            </a:r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 arguments for </a:t>
            </a:r>
            <a:r>
              <a:rPr lang="en-US" sz="1400" dirty="0" err="1">
                <a:solidFill>
                  <a:srgbClr val="400BD9"/>
                </a:solidFill>
                <a:latin typeface="Menlo" panose="020B0609030804020204" pitchFamily="49" charset="0"/>
              </a:rPr>
              <a:t>unit_test_main</a:t>
            </a:r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(...)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*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];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dummy[] =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B42419"/>
                </a:solidFill>
                <a:latin typeface="Menlo" panose="020B0609030804020204" pitchFamily="49" charset="0"/>
              </a:rPr>
              <a:t>abcde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] = dummy;</a:t>
            </a:r>
          </a:p>
          <a:p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// Run the tests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Log::trace() &lt;&lt;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"Registering the unit tests"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&lt;&lt;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register_tests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Log::trace() &lt;&lt;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"Running the unit tests"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&lt;&lt;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b="1" dirty="0" err="1">
                <a:solidFill>
                  <a:srgbClr val="2FB41D"/>
                </a:solidFill>
                <a:latin typeface="Menlo" panose="020B0609030804020204" pitchFamily="49" charset="0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 result = </a:t>
            </a:r>
            <a:r>
              <a:rPr lang="en-US" sz="1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::testing::</a:t>
            </a:r>
            <a:r>
              <a:rPr lang="en-US" sz="1400" b="1" dirty="0" err="1">
                <a:solidFill>
                  <a:srgbClr val="FF0000"/>
                </a:solidFill>
                <a:latin typeface="Menlo" panose="020B0609030804020204" pitchFamily="49" charset="0"/>
              </a:rPr>
              <a:t>run_tests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argc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argv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b="1" dirty="0">
                <a:solidFill>
                  <a:srgbClr val="B42419"/>
                </a:solidFill>
                <a:latin typeface="Menlo" panose="020B0609030804020204" pitchFamily="49" charset="0"/>
              </a:rPr>
              <a:t>false</a:t>
            </a:r>
            <a:r>
              <a:rPr lang="en-US" sz="1400" b="1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Log::trace() &lt;&lt;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"Finished running the unit tests"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&lt;&lt;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  <a:endParaRPr lang="en-US" sz="1400" dirty="0">
              <a:solidFill>
                <a:srgbClr val="B42419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Log::error() &lt;&lt;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"Finished running the unit tests, result = 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&lt;&lt; result &lt;&lt;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endl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;</a:t>
            </a:r>
            <a:endParaRPr lang="en-US" sz="1400" dirty="0">
              <a:solidFill>
                <a:srgbClr val="B42419"/>
              </a:solidFill>
              <a:latin typeface="Menlo" panose="020B06090308040202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// Return test status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result;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B0C44A-6C03-DA4F-B8E5-708E06BD464E}"/>
              </a:ext>
            </a:extLst>
          </p:cNvPr>
          <p:cNvSpPr/>
          <p:nvPr/>
        </p:nvSpPr>
        <p:spPr>
          <a:xfrm>
            <a:off x="7277894" y="4557278"/>
            <a:ext cx="3454400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https://github.com/ecmwf/eckit/blob/develop/src/eckit/testing/Test.h</a:t>
            </a:r>
            <a:endParaRPr lang="en-US" sz="1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83EDFE-007E-5B49-97BC-E9D89130E1AC}"/>
              </a:ext>
            </a:extLst>
          </p:cNvPr>
          <p:cNvCxnSpPr>
            <a:cxnSpLocks/>
          </p:cNvCxnSpPr>
          <p:nvPr/>
        </p:nvCxnSpPr>
        <p:spPr>
          <a:xfrm flipH="1">
            <a:off x="3977640" y="4818888"/>
            <a:ext cx="3300254" cy="471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443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05F74C-AC03-BE46-B5C5-64A31D4B5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67426"/>
            <a:ext cx="8348134" cy="3364266"/>
          </a:xfrm>
        </p:spPr>
        <p:txBody>
          <a:bodyPr/>
          <a:lstStyle/>
          <a:p>
            <a:pPr marL="25400" indent="0">
              <a:buNone/>
            </a:pPr>
            <a:r>
              <a:rPr lang="en-US" sz="2000" dirty="0"/>
              <a:t>Step 1: Create a File for your Test Application</a:t>
            </a:r>
          </a:p>
          <a:p>
            <a:pPr marL="25400" indent="0">
              <a:buNone/>
            </a:pPr>
            <a:r>
              <a:rPr lang="en-US" sz="2000" dirty="0"/>
              <a:t>Step 2: Define A Test Fixture</a:t>
            </a:r>
          </a:p>
          <a:p>
            <a:pPr marL="25400" indent="0">
              <a:buNone/>
            </a:pPr>
            <a:r>
              <a:rPr lang="en-US" sz="2000" dirty="0"/>
              <a:t>Step 3: Define Your Unit Tests</a:t>
            </a:r>
          </a:p>
          <a:p>
            <a:pPr marL="25400" indent="0">
              <a:buNone/>
            </a:pPr>
            <a:r>
              <a:rPr lang="en-US" sz="2000" dirty="0"/>
              <a:t>Step 4: Register your Unit Tests with </a:t>
            </a:r>
            <a:r>
              <a:rPr lang="en-US" sz="2000" dirty="0" err="1"/>
              <a:t>eckit</a:t>
            </a:r>
            <a:endParaRPr lang="en-US" sz="2000" dirty="0"/>
          </a:p>
          <a:p>
            <a:pPr marL="25400" indent="0">
              <a:buNone/>
            </a:pPr>
            <a:r>
              <a:rPr lang="en-US" sz="2000" dirty="0"/>
              <a:t>Step 6: Create an Executable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Step 7: Create a Configuration File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Step 8: Register all files with </a:t>
            </a:r>
            <a:r>
              <a:rPr lang="en-US" sz="2000" b="1" dirty="0" err="1">
                <a:solidFill>
                  <a:srgbClr val="C00000"/>
                </a:solidFill>
              </a:rPr>
              <a:t>CMake</a:t>
            </a:r>
            <a:r>
              <a:rPr lang="en-US" sz="2000" b="1" dirty="0">
                <a:solidFill>
                  <a:srgbClr val="C00000"/>
                </a:solidFill>
              </a:rPr>
              <a:t> and </a:t>
            </a:r>
            <a:r>
              <a:rPr lang="en-US" sz="2000" b="1" dirty="0" err="1">
                <a:solidFill>
                  <a:srgbClr val="C00000"/>
                </a:solidFill>
              </a:rPr>
              <a:t>CTest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205CD-50DD-3946-89E1-BB215AEEB7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E14855-D15F-A94A-999F-DEB048BC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new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49C5B-C9E4-684F-A94C-BE5C5FA977A7}"/>
              </a:ext>
            </a:extLst>
          </p:cNvPr>
          <p:cNvSpPr txBox="1"/>
          <p:nvPr/>
        </p:nvSpPr>
        <p:spPr>
          <a:xfrm>
            <a:off x="5169525" y="509368"/>
            <a:ext cx="482215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! Make sure your test fails 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8365FF-4D41-2C49-9567-7682FAB700A6}"/>
              </a:ext>
            </a:extLst>
          </p:cNvPr>
          <p:cNvGrpSpPr/>
          <p:nvPr/>
        </p:nvGrpSpPr>
        <p:grpSpPr>
          <a:xfrm>
            <a:off x="5844626" y="1974618"/>
            <a:ext cx="3053145" cy="3590626"/>
            <a:chOff x="8529255" y="21254"/>
            <a:chExt cx="3053145" cy="35906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EEBEC-B7B8-CD4D-BA4F-8384FC230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192"/>
            <a:stretch/>
          </p:blipFill>
          <p:spPr>
            <a:xfrm>
              <a:off x="8529255" y="390586"/>
              <a:ext cx="3053145" cy="32212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4F9330-0669-0C4A-8369-96A06F92C549}"/>
                </a:ext>
              </a:extLst>
            </p:cNvPr>
            <p:cNvSpPr txBox="1"/>
            <p:nvPr/>
          </p:nvSpPr>
          <p:spPr>
            <a:xfrm>
              <a:off x="8529255" y="21254"/>
              <a:ext cx="27622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Useful examples in oops: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EF4208-5658-484B-84D9-88A8FAC2CFE0}"/>
              </a:ext>
            </a:extLst>
          </p:cNvPr>
          <p:cNvGrpSpPr/>
          <p:nvPr/>
        </p:nvGrpSpPr>
        <p:grpSpPr>
          <a:xfrm>
            <a:off x="9203944" y="1917513"/>
            <a:ext cx="3898723" cy="3802538"/>
            <a:chOff x="8848013" y="2172886"/>
            <a:chExt cx="3898723" cy="38025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6BDE6D-8FA4-434B-9FE4-FC7E5B74059D}"/>
                </a:ext>
              </a:extLst>
            </p:cNvPr>
            <p:cNvSpPr/>
            <p:nvPr/>
          </p:nvSpPr>
          <p:spPr>
            <a:xfrm>
              <a:off x="8848013" y="2866881"/>
              <a:ext cx="3898723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GaussianThinning.h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GeoVaLs.h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Locations.h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ObsDiagnostics.h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ObsFilterData.h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ObsFilters.h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ObsFunction.h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Parameters.h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ProcessWhere.h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RecursiveSplitter.h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├──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TemporalThinning.h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└── </a:t>
              </a:r>
              <a:r>
                <a:rPr lang="en-US" sz="16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Variables.h</a:t>
              </a:r>
              <a:endParaRPr lang="en-US" sz="16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9C2131-0B9E-D249-9BD2-1E049BF2B011}"/>
                </a:ext>
              </a:extLst>
            </p:cNvPr>
            <p:cNvSpPr/>
            <p:nvPr/>
          </p:nvSpPr>
          <p:spPr>
            <a:xfrm>
              <a:off x="8848013" y="2519343"/>
              <a:ext cx="22765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Menlo" panose="020B0609030804020204" pitchFamily="49" charset="0"/>
                </a:rPr>
                <a:t>/</a:t>
              </a:r>
              <a:r>
                <a:rPr lang="en-US" b="1" dirty="0" err="1">
                  <a:solidFill>
                    <a:srgbClr val="0432FF"/>
                  </a:solidFill>
                  <a:latin typeface="Menlo" panose="020B0609030804020204" pitchFamily="49" charset="0"/>
                </a:rPr>
                <a:t>ufo</a:t>
              </a:r>
              <a:r>
                <a:rPr lang="en-US" b="1" dirty="0">
                  <a:solidFill>
                    <a:srgbClr val="0432FF"/>
                  </a:solidFill>
                  <a:latin typeface="Menlo" panose="020B0609030804020204" pitchFamily="49" charset="0"/>
                </a:rPr>
                <a:t>/test/</a:t>
              </a:r>
              <a:r>
                <a:rPr lang="en-US" b="1" dirty="0" err="1">
                  <a:solidFill>
                    <a:srgbClr val="0432FF"/>
                  </a:solidFill>
                  <a:latin typeface="Menlo" panose="020B0609030804020204" pitchFamily="49" charset="0"/>
                </a:rPr>
                <a:t>ufo</a:t>
              </a:r>
              <a:r>
                <a:rPr lang="en-US" b="1" dirty="0">
                  <a:solidFill>
                    <a:srgbClr val="0432FF"/>
                  </a:solidFill>
                  <a:latin typeface="Menlo" panose="020B0609030804020204" pitchFamily="49" charset="0"/>
                </a:rPr>
                <a:t>/ </a:t>
              </a:r>
              <a:endParaRPr lang="en-US" b="1" dirty="0">
                <a:solidFill>
                  <a:srgbClr val="0432FF"/>
                </a:solidFill>
                <a:effectLst/>
                <a:latin typeface="Menlo" panose="020B0609030804020204" pitchFamily="49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D2936A-9CBF-EE4A-8D2E-DBC019315CE7}"/>
                </a:ext>
              </a:extLst>
            </p:cNvPr>
            <p:cNvSpPr txBox="1"/>
            <p:nvPr/>
          </p:nvSpPr>
          <p:spPr>
            <a:xfrm>
              <a:off x="8848013" y="2172886"/>
              <a:ext cx="2582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Useful examples in </a:t>
              </a:r>
              <a:r>
                <a:rPr lang="en-US" dirty="0" err="1"/>
                <a:t>ufo</a:t>
              </a:r>
              <a:r>
                <a:rPr lang="en-US" dirty="0"/>
                <a:t>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27241B-D21B-F843-A9E0-B101B489D0BE}"/>
              </a:ext>
            </a:extLst>
          </p:cNvPr>
          <p:cNvSpPr txBox="1"/>
          <p:nvPr/>
        </p:nvSpPr>
        <p:spPr>
          <a:xfrm>
            <a:off x="52726" y="6321368"/>
            <a:ext cx="121392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Link to the documentation: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https://jointcenterforsatellitedataassimilation-jedi-docs.readthedocs-hosted.com/en/latest/developer/building_and_testing/adding_a_test.html</a:t>
            </a:r>
            <a:endParaRPr lang="en-US" sz="1400" dirty="0"/>
          </a:p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2D3B1-8BD4-464A-B2A6-0037C7DCC2FD}"/>
              </a:ext>
            </a:extLst>
          </p:cNvPr>
          <p:cNvSpPr txBox="1"/>
          <p:nvPr/>
        </p:nvSpPr>
        <p:spPr>
          <a:xfrm>
            <a:off x="143493" y="4515443"/>
            <a:ext cx="539496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of the infrastructure is already in place. Most likely you will only need step 7 and step 8.</a:t>
            </a:r>
          </a:p>
          <a:p>
            <a:endParaRPr lang="en-US" dirty="0"/>
          </a:p>
          <a:p>
            <a:r>
              <a:rPr lang="en-US" dirty="0"/>
              <a:t>More information in the practical session! </a:t>
            </a:r>
          </a:p>
        </p:txBody>
      </p:sp>
    </p:spTree>
    <p:extLst>
      <p:ext uri="{BB962C8B-B14F-4D97-AF65-F5344CB8AC3E}">
        <p14:creationId xmlns:p14="http://schemas.microsoft.com/office/powerpoint/2010/main" val="34937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4026B-1712-DF44-8DC6-1F428CDA20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9D6EDA-9D58-6143-9D7C-374EFE60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Code development and automated testing workflow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40E295A-D7B3-914F-9B66-D51B39162968}"/>
              </a:ext>
            </a:extLst>
          </p:cNvPr>
          <p:cNvGrpSpPr/>
          <p:nvPr/>
        </p:nvGrpSpPr>
        <p:grpSpPr>
          <a:xfrm>
            <a:off x="883634" y="1575087"/>
            <a:ext cx="8056021" cy="4936482"/>
            <a:chOff x="-1096054" y="1555262"/>
            <a:chExt cx="8056021" cy="49364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A7BEB2-4F40-B344-8496-617CCB65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739" y="4759016"/>
              <a:ext cx="1134575" cy="113457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5C59618-BE81-5647-ADC7-D980CE27E86C}"/>
                </a:ext>
              </a:extLst>
            </p:cNvPr>
            <p:cNvCxnSpPr>
              <a:cxnSpLocks/>
            </p:cNvCxnSpPr>
            <p:nvPr/>
          </p:nvCxnSpPr>
          <p:spPr>
            <a:xfrm>
              <a:off x="2546695" y="5421960"/>
              <a:ext cx="788391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52A9F8-54EA-8647-8CE2-544373C3685A}"/>
                </a:ext>
              </a:extLst>
            </p:cNvPr>
            <p:cNvGrpSpPr/>
            <p:nvPr/>
          </p:nvGrpSpPr>
          <p:grpSpPr>
            <a:xfrm>
              <a:off x="3185280" y="4799551"/>
              <a:ext cx="1505284" cy="1620584"/>
              <a:chOff x="5022631" y="1961710"/>
              <a:chExt cx="1505284" cy="162058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5F14057-EDA0-BA4E-8D5E-0ABF6BE55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5176042" y="1961710"/>
                <a:ext cx="1193852" cy="119385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B7EA23F-5A04-3746-B43B-43179A63EF51}"/>
                  </a:ext>
                </a:extLst>
              </p:cNvPr>
              <p:cNvSpPr txBox="1"/>
              <p:nvPr/>
            </p:nvSpPr>
            <p:spPr>
              <a:xfrm>
                <a:off x="5022631" y="3182184"/>
                <a:ext cx="1505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Pull Request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4F6F3ED-D5C7-2241-9A1C-707AC7F03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4250" y="2595785"/>
                <a:ext cx="580501" cy="741751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364CEA-9A1B-954F-9D9C-A34493B600E3}"/>
                </a:ext>
              </a:extLst>
            </p:cNvPr>
            <p:cNvCxnSpPr>
              <a:cxnSpLocks/>
            </p:cNvCxnSpPr>
            <p:nvPr/>
          </p:nvCxnSpPr>
          <p:spPr>
            <a:xfrm>
              <a:off x="4414111" y="5494586"/>
              <a:ext cx="119309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AE3905-0D9B-B344-A3E1-3339F822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7333" y="5184022"/>
              <a:ext cx="668901" cy="7197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B086A2-A706-574A-97E2-309A3A2E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521591" y="4898414"/>
              <a:ext cx="1193852" cy="11938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35B573-39B5-824E-962F-1DAE5709DC68}"/>
                </a:ext>
              </a:extLst>
            </p:cNvPr>
            <p:cNvSpPr txBox="1"/>
            <p:nvPr/>
          </p:nvSpPr>
          <p:spPr>
            <a:xfrm>
              <a:off x="5484242" y="5903726"/>
              <a:ext cx="14757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Merge Code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512F1-3A8F-B143-A0F9-24F850191F21}"/>
                </a:ext>
              </a:extLst>
            </p:cNvPr>
            <p:cNvSpPr txBox="1"/>
            <p:nvPr/>
          </p:nvSpPr>
          <p:spPr>
            <a:xfrm>
              <a:off x="1034974" y="5783858"/>
              <a:ext cx="16649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Code developer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51A4C6-BD88-FE4B-A1BD-F7B8EB47B5D9}"/>
                </a:ext>
              </a:extLst>
            </p:cNvPr>
            <p:cNvGrpSpPr/>
            <p:nvPr/>
          </p:nvGrpSpPr>
          <p:grpSpPr>
            <a:xfrm>
              <a:off x="2598784" y="2172840"/>
              <a:ext cx="2850987" cy="2175045"/>
              <a:chOff x="5070813" y="2976261"/>
              <a:chExt cx="2390677" cy="182386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7367A1-FBE7-BB44-90B5-4623950B78B1}"/>
                  </a:ext>
                </a:extLst>
              </p:cNvPr>
              <p:cNvSpPr/>
              <p:nvPr/>
            </p:nvSpPr>
            <p:spPr>
              <a:xfrm>
                <a:off x="5199065" y="2976261"/>
                <a:ext cx="2168220" cy="1803932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2D0192D-B783-3C48-A5F1-624C9CE2728E}"/>
                  </a:ext>
                </a:extLst>
              </p:cNvPr>
              <p:cNvGrpSpPr/>
              <p:nvPr/>
            </p:nvGrpSpPr>
            <p:grpSpPr>
              <a:xfrm>
                <a:off x="5071324" y="3912028"/>
                <a:ext cx="1475660" cy="872605"/>
                <a:chOff x="-86488" y="1312230"/>
                <a:chExt cx="1475660" cy="872605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21DE396D-C249-E140-B38F-AA6E52CF3C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2117" y="1312230"/>
                  <a:ext cx="521982" cy="629448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4D08C24-9DD8-2D4F-8F0B-5ADA3A609ED2}"/>
                    </a:ext>
                  </a:extLst>
                </p:cNvPr>
                <p:cNvSpPr txBox="1"/>
                <p:nvPr/>
              </p:nvSpPr>
              <p:spPr>
                <a:xfrm>
                  <a:off x="-86488" y="1926751"/>
                  <a:ext cx="1475660" cy="258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AWS </a:t>
                  </a:r>
                  <a:r>
                    <a:rPr lang="en-US" sz="1400" b="1" dirty="0" err="1"/>
                    <a:t>CodeBuild</a:t>
                  </a:r>
                  <a:endParaRPr lang="en-US" sz="1400" b="1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322732D-D5AD-8643-A509-82C667E7B252}"/>
                  </a:ext>
                </a:extLst>
              </p:cNvPr>
              <p:cNvGrpSpPr/>
              <p:nvPr/>
            </p:nvGrpSpPr>
            <p:grpSpPr>
              <a:xfrm>
                <a:off x="5070813" y="3036884"/>
                <a:ext cx="1133065" cy="901691"/>
                <a:chOff x="96181" y="3761299"/>
                <a:chExt cx="1133065" cy="9016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4359BD7-FBEC-FA40-B856-6187190F1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4805" r="66182"/>
                <a:stretch/>
              </p:blipFill>
              <p:spPr>
                <a:xfrm>
                  <a:off x="343659" y="3761299"/>
                  <a:ext cx="638110" cy="841283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611F00E-61A5-AB4C-A9FE-96AD5A6F95CF}"/>
                    </a:ext>
                  </a:extLst>
                </p:cNvPr>
                <p:cNvSpPr txBox="1"/>
                <p:nvPr/>
              </p:nvSpPr>
              <p:spPr>
                <a:xfrm>
                  <a:off x="96181" y="4404906"/>
                  <a:ext cx="1133065" cy="258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Travis-CI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0DF82AF-E74B-9143-ABDC-7CA940C40FD0}"/>
                  </a:ext>
                </a:extLst>
              </p:cNvPr>
              <p:cNvGrpSpPr/>
              <p:nvPr/>
            </p:nvGrpSpPr>
            <p:grpSpPr>
              <a:xfrm>
                <a:off x="6412507" y="3033608"/>
                <a:ext cx="1048983" cy="856577"/>
                <a:chOff x="1210783" y="3758023"/>
                <a:chExt cx="1048983" cy="856577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59398B97-D046-764C-A5E8-450F57210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59093" y="3758023"/>
                  <a:ext cx="627228" cy="627228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FBDAF0B-1D64-7F47-9522-410DF3105220}"/>
                    </a:ext>
                  </a:extLst>
                </p:cNvPr>
                <p:cNvSpPr txBox="1"/>
                <p:nvPr/>
              </p:nvSpPr>
              <p:spPr>
                <a:xfrm>
                  <a:off x="1210783" y="4356516"/>
                  <a:ext cx="1048983" cy="258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err="1"/>
                    <a:t>DockerHub</a:t>
                  </a:r>
                  <a:endParaRPr lang="en-US" sz="1400" b="1" dirty="0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2B313A-95F1-2F45-8954-9801FB0225D0}"/>
                  </a:ext>
                </a:extLst>
              </p:cNvPr>
              <p:cNvSpPr txBox="1"/>
              <p:nvPr/>
            </p:nvSpPr>
            <p:spPr>
              <a:xfrm>
                <a:off x="6087954" y="3738480"/>
                <a:ext cx="274434" cy="30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511554D-8EA3-8B42-8620-3441F82E5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7847" t="14698" r="15151" b="34391"/>
              <a:stretch/>
            </p:blipFill>
            <p:spPr>
              <a:xfrm>
                <a:off x="6583472" y="3905721"/>
                <a:ext cx="632359" cy="65440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28B113-0490-8644-8F76-1F5E3DAC8FEE}"/>
                  </a:ext>
                </a:extLst>
              </p:cNvPr>
              <p:cNvSpPr txBox="1"/>
              <p:nvPr/>
            </p:nvSpPr>
            <p:spPr>
              <a:xfrm>
                <a:off x="6320519" y="4542046"/>
                <a:ext cx="1133065" cy="25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AWS ECR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4489DCE-E9F7-E845-AFB1-2D26B3EFB6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7851" y="4401761"/>
              <a:ext cx="0" cy="60349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F6FBCD4-7989-2242-82F2-06C4A36A460A}"/>
                </a:ext>
              </a:extLst>
            </p:cNvPr>
            <p:cNvCxnSpPr>
              <a:cxnSpLocks/>
              <a:stCxn id="19" idx="1"/>
              <a:endCxn id="7" idx="0"/>
            </p:cNvCxnSpPr>
            <p:nvPr/>
          </p:nvCxnSpPr>
          <p:spPr>
            <a:xfrm flipH="1">
              <a:off x="1832027" y="3248475"/>
              <a:ext cx="919703" cy="151054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78557BB-75E1-E34E-9FE5-9CCB91E67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59585" y="3813405"/>
              <a:ext cx="580458" cy="69491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EEAE6E-B80A-A54E-BF93-F75B627F01F4}"/>
                </a:ext>
              </a:extLst>
            </p:cNvPr>
            <p:cNvSpPr txBox="1"/>
            <p:nvPr/>
          </p:nvSpPr>
          <p:spPr>
            <a:xfrm>
              <a:off x="2152817" y="1555262"/>
              <a:ext cx="1986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Automated testing tools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1FFACD-2EA8-C84C-88BE-C86898464C39}"/>
                </a:ext>
              </a:extLst>
            </p:cNvPr>
            <p:cNvSpPr txBox="1"/>
            <p:nvPr/>
          </p:nvSpPr>
          <p:spPr>
            <a:xfrm>
              <a:off x="3859021" y="1771082"/>
              <a:ext cx="1781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Containers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1B2029-3796-5245-BB07-A3E11C8CAF80}"/>
                </a:ext>
              </a:extLst>
            </p:cNvPr>
            <p:cNvSpPr txBox="1"/>
            <p:nvPr/>
          </p:nvSpPr>
          <p:spPr>
            <a:xfrm>
              <a:off x="-1096054" y="4659256"/>
              <a:ext cx="2619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VCS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FD42F45-19D7-F44F-B33D-88569D1E61DA}"/>
              </a:ext>
            </a:extLst>
          </p:cNvPr>
          <p:cNvGrpSpPr/>
          <p:nvPr/>
        </p:nvGrpSpPr>
        <p:grpSpPr>
          <a:xfrm>
            <a:off x="1346540" y="4958246"/>
            <a:ext cx="1732245" cy="1505044"/>
            <a:chOff x="1744179" y="5067400"/>
            <a:chExt cx="1351230" cy="117400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D7B9861-95DD-EF45-827A-F962614AC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83797" y="5067400"/>
              <a:ext cx="1070272" cy="88833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F0892A8-F3AF-3347-B60B-8E244845AFCB}"/>
                </a:ext>
              </a:extLst>
            </p:cNvPr>
            <p:cNvSpPr txBox="1"/>
            <p:nvPr/>
          </p:nvSpPr>
          <p:spPr>
            <a:xfrm>
              <a:off x="1744179" y="5933626"/>
              <a:ext cx="1351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GitHub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05A01D74-E0CA-E444-A704-710449B7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384" y="4369687"/>
            <a:ext cx="642173" cy="64217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DBA3952-9F8B-0F41-A3B5-E43D9C80911D}"/>
              </a:ext>
            </a:extLst>
          </p:cNvPr>
          <p:cNvSpPr txBox="1"/>
          <p:nvPr/>
        </p:nvSpPr>
        <p:spPr>
          <a:xfrm>
            <a:off x="6803980" y="4501136"/>
            <a:ext cx="166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Reviewers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CE461D-678D-794A-9B26-AFB22BEBF3DC}"/>
              </a:ext>
            </a:extLst>
          </p:cNvPr>
          <p:cNvSpPr txBox="1"/>
          <p:nvPr/>
        </p:nvSpPr>
        <p:spPr>
          <a:xfrm>
            <a:off x="352444" y="1863088"/>
            <a:ext cx="367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outputs are posted to the PR discussion using </a:t>
            </a:r>
            <a:r>
              <a:rPr lang="en-US" sz="2000" b="1" dirty="0"/>
              <a:t>Webhooks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Run multiple configurations in parallel using </a:t>
            </a:r>
            <a:r>
              <a:rPr lang="en-US" sz="2000" b="1" dirty="0"/>
              <a:t>containers</a:t>
            </a:r>
            <a:r>
              <a:rPr lang="en-US" sz="2000" dirty="0"/>
              <a:t> and </a:t>
            </a:r>
            <a:r>
              <a:rPr lang="en-US" sz="2000" b="1" dirty="0"/>
              <a:t>cloud 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6516B-E867-5D40-9432-65CBCECD26C4}"/>
              </a:ext>
            </a:extLst>
          </p:cNvPr>
          <p:cNvSpPr txBox="1"/>
          <p:nvPr/>
        </p:nvSpPr>
        <p:spPr>
          <a:xfrm>
            <a:off x="7807569" y="1891486"/>
            <a:ext cx="3774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Travis-CI is free for open source but has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AWS </a:t>
            </a:r>
            <a:r>
              <a:rPr lang="en-US" dirty="0" err="1"/>
              <a:t>CodeBuild</a:t>
            </a:r>
            <a:r>
              <a:rPr lang="en-US" dirty="0"/>
              <a:t> not free but cheap, different instances available</a:t>
            </a:r>
          </a:p>
        </p:txBody>
      </p:sp>
    </p:spTree>
    <p:extLst>
      <p:ext uri="{BB962C8B-B14F-4D97-AF65-F5344CB8AC3E}">
        <p14:creationId xmlns:p14="http://schemas.microsoft.com/office/powerpoint/2010/main" val="180361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881BF-2450-D848-9569-AB6E473EB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BC09102E-5CF1-0648-ACE7-E291202B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43" y="276136"/>
            <a:ext cx="9798756" cy="907374"/>
          </a:xfrm>
        </p:spPr>
        <p:txBody>
          <a:bodyPr/>
          <a:lstStyle/>
          <a:p>
            <a:r>
              <a:rPr lang="en-US" sz="2400" dirty="0"/>
              <a:t>Container: A packaged user environment that can be “</a:t>
            </a:r>
            <a:r>
              <a:rPr lang="en-US" sz="2400" dirty="0" err="1"/>
              <a:t>upacked</a:t>
            </a:r>
            <a:r>
              <a:rPr lang="en-US" sz="2400" dirty="0"/>
              <a:t>” and used across different systems, from laptops to cloud to HPC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F452BD-F152-6C4F-A9ED-61480C846DFD}"/>
              </a:ext>
            </a:extLst>
          </p:cNvPr>
          <p:cNvSpPr txBox="1"/>
          <p:nvPr/>
        </p:nvSpPr>
        <p:spPr>
          <a:xfrm>
            <a:off x="215195" y="1731545"/>
            <a:ext cx="6800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Standardized packaging for software and dependencies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Build and test across multiple platforms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Increase portability and reusability of the code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0EE73D2-92A1-CA4B-ACF0-4ABB5B72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106" y="1626983"/>
            <a:ext cx="1266385" cy="121010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EF316A8-578B-824D-94A4-CA7B777EBD0D}"/>
              </a:ext>
            </a:extLst>
          </p:cNvPr>
          <p:cNvGrpSpPr/>
          <p:nvPr/>
        </p:nvGrpSpPr>
        <p:grpSpPr>
          <a:xfrm>
            <a:off x="9000803" y="1626983"/>
            <a:ext cx="1377300" cy="1298467"/>
            <a:chOff x="6691805" y="5001465"/>
            <a:chExt cx="1377300" cy="129846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456E6AB-6EE2-6A4A-917D-B52FA9220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0147" y="5001465"/>
              <a:ext cx="965200" cy="9906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F0B83E0-B96A-1F4C-874A-823E5F468A3C}"/>
                </a:ext>
              </a:extLst>
            </p:cNvPr>
            <p:cNvSpPr txBox="1"/>
            <p:nvPr/>
          </p:nvSpPr>
          <p:spPr>
            <a:xfrm>
              <a:off x="6691805" y="5930600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Singularity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ADB3488-8F3D-1B4D-A4C7-A48AD66FADB2}"/>
              </a:ext>
            </a:extLst>
          </p:cNvPr>
          <p:cNvGrpSpPr/>
          <p:nvPr/>
        </p:nvGrpSpPr>
        <p:grpSpPr>
          <a:xfrm>
            <a:off x="7233604" y="1626983"/>
            <a:ext cx="1239780" cy="1224785"/>
            <a:chOff x="6505507" y="2382118"/>
            <a:chExt cx="1239780" cy="12247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58F4C8-E78F-FA4F-9A86-B5301D5A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5507" y="2382118"/>
              <a:ext cx="1239780" cy="92520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7BBE70-5DBA-E54F-B0E6-0F47B6985354}"/>
                </a:ext>
              </a:extLst>
            </p:cNvPr>
            <p:cNvSpPr txBox="1"/>
            <p:nvPr/>
          </p:nvSpPr>
          <p:spPr>
            <a:xfrm>
              <a:off x="6641932" y="3237571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Docker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E7C9510-E8C7-F04F-ABA7-1A53E5EDE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95" y="3346389"/>
            <a:ext cx="5208559" cy="29658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E40DD9B-A041-9644-ABCD-402EBC201325}"/>
              </a:ext>
            </a:extLst>
          </p:cNvPr>
          <p:cNvGrpSpPr/>
          <p:nvPr/>
        </p:nvGrpSpPr>
        <p:grpSpPr>
          <a:xfrm>
            <a:off x="5601946" y="3295243"/>
            <a:ext cx="6271307" cy="3558740"/>
            <a:chOff x="5601946" y="3295243"/>
            <a:chExt cx="6271307" cy="3558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53A528-902F-0D47-9CDA-A411DE71C821}"/>
                </a:ext>
              </a:extLst>
            </p:cNvPr>
            <p:cNvGrpSpPr/>
            <p:nvPr/>
          </p:nvGrpSpPr>
          <p:grpSpPr>
            <a:xfrm>
              <a:off x="5601946" y="3295243"/>
              <a:ext cx="6271307" cy="2661402"/>
              <a:chOff x="552887" y="2823476"/>
              <a:chExt cx="6271307" cy="266140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CB061D-F9D7-444B-B18A-78F7D80EDB05}"/>
                  </a:ext>
                </a:extLst>
              </p:cNvPr>
              <p:cNvSpPr/>
              <p:nvPr/>
            </p:nvSpPr>
            <p:spPr>
              <a:xfrm>
                <a:off x="2394284" y="3176337"/>
                <a:ext cx="1900990" cy="19491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3E798B-B716-244D-AF7D-A046D485315F}"/>
                  </a:ext>
                </a:extLst>
              </p:cNvPr>
              <p:cNvSpPr/>
              <p:nvPr/>
            </p:nvSpPr>
            <p:spPr>
              <a:xfrm>
                <a:off x="552887" y="3810650"/>
                <a:ext cx="1237129" cy="954740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JEDI-stack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AB8F2758-D6B0-654C-A523-3537097E6185}"/>
                  </a:ext>
                </a:extLst>
              </p:cNvPr>
              <p:cNvSpPr/>
              <p:nvPr/>
            </p:nvSpPr>
            <p:spPr>
              <a:xfrm>
                <a:off x="5176270" y="2823476"/>
                <a:ext cx="1645920" cy="73152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Automated testing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A73DD8-BC2C-4048-981A-CC482635B15A}"/>
                  </a:ext>
                </a:extLst>
              </p:cNvPr>
              <p:cNvSpPr/>
              <p:nvPr/>
            </p:nvSpPr>
            <p:spPr>
              <a:xfrm>
                <a:off x="5178274" y="3788417"/>
                <a:ext cx="1645920" cy="73152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HPC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2C562FE-C995-E14C-B895-675AEB0E9206}"/>
                  </a:ext>
                </a:extLst>
              </p:cNvPr>
              <p:cNvSpPr/>
              <p:nvPr/>
            </p:nvSpPr>
            <p:spPr>
              <a:xfrm>
                <a:off x="5176270" y="4753358"/>
                <a:ext cx="1645920" cy="73152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Workstations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A0A8D6B2-B93A-3642-98E3-FCD391B810D9}"/>
                  </a:ext>
                </a:extLst>
              </p:cNvPr>
              <p:cNvSpPr/>
              <p:nvPr/>
            </p:nvSpPr>
            <p:spPr>
              <a:xfrm>
                <a:off x="2509788" y="3296653"/>
                <a:ext cx="1645920" cy="47327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Container 1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A16D3AF3-313C-4C46-906B-9F4EAE501A4A}"/>
                  </a:ext>
                </a:extLst>
              </p:cNvPr>
              <p:cNvSpPr/>
              <p:nvPr/>
            </p:nvSpPr>
            <p:spPr>
              <a:xfrm>
                <a:off x="2509788" y="3912702"/>
                <a:ext cx="1645920" cy="47327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Container 2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1C8E5BD-5158-EB41-934E-DD7490FA7F25}"/>
                  </a:ext>
                </a:extLst>
              </p:cNvPr>
              <p:cNvSpPr/>
              <p:nvPr/>
            </p:nvSpPr>
            <p:spPr>
              <a:xfrm>
                <a:off x="2521819" y="4528751"/>
                <a:ext cx="1645920" cy="47327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Container 3</a:t>
                </a:r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BD72EB99-CF91-244E-8A6D-391B529FEF7B}"/>
                  </a:ext>
                </a:extLst>
              </p:cNvPr>
              <p:cNvSpPr/>
              <p:nvPr/>
            </p:nvSpPr>
            <p:spPr>
              <a:xfrm>
                <a:off x="1869827" y="4111122"/>
                <a:ext cx="493295" cy="305667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2274D24-F48A-8047-9496-D79CCF95C6DA}"/>
                  </a:ext>
                </a:extLst>
              </p:cNvPr>
              <p:cNvCxnSpPr>
                <a:stCxn id="17" idx="3"/>
                <a:endCxn id="14" idx="1"/>
              </p:cNvCxnSpPr>
              <p:nvPr/>
            </p:nvCxnSpPr>
            <p:spPr>
              <a:xfrm flipV="1">
                <a:off x="4295274" y="3189236"/>
                <a:ext cx="880996" cy="96165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8195608-0AF4-724B-B308-04D531178F81}"/>
                  </a:ext>
                </a:extLst>
              </p:cNvPr>
              <p:cNvCxnSpPr>
                <a:cxnSpLocks/>
                <a:stCxn id="17" idx="3"/>
                <a:endCxn id="15" idx="1"/>
              </p:cNvCxnSpPr>
              <p:nvPr/>
            </p:nvCxnSpPr>
            <p:spPr>
              <a:xfrm>
                <a:off x="4295274" y="4150895"/>
                <a:ext cx="883000" cy="328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4162F35-B31E-A741-BB3F-300947704295}"/>
                  </a:ext>
                </a:extLst>
              </p:cNvPr>
              <p:cNvCxnSpPr>
                <a:cxnSpLocks/>
                <a:stCxn id="17" idx="3"/>
                <a:endCxn id="16" idx="1"/>
              </p:cNvCxnSpPr>
              <p:nvPr/>
            </p:nvCxnSpPr>
            <p:spPr>
              <a:xfrm>
                <a:off x="4295274" y="4150895"/>
                <a:ext cx="880996" cy="9682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8416D4-5022-B54C-8868-A73E649A47C6}"/>
                </a:ext>
              </a:extLst>
            </p:cNvPr>
            <p:cNvSpPr txBox="1"/>
            <p:nvPr/>
          </p:nvSpPr>
          <p:spPr>
            <a:xfrm>
              <a:off x="8104250" y="6484651"/>
              <a:ext cx="248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Mark </a:t>
              </a:r>
              <a:r>
                <a:rPr lang="en-US" b="1" dirty="0" err="1"/>
                <a:t>Miesch</a:t>
              </a:r>
              <a:r>
                <a:rPr lang="en-US" b="1" dirty="0"/>
                <a:t>, JCSDA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1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8314-02D1-BD49-AE02-47A539FB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Example of </a:t>
            </a:r>
            <a:r>
              <a:rPr lang="en-US" dirty="0"/>
              <a:t>automated testing</a:t>
            </a:r>
            <a:r>
              <a:rPr lang="en-US" b="1" dirty="0">
                <a:solidFill>
                  <a:schemeClr val="bg1"/>
                </a:solidFill>
              </a:rPr>
              <a:t> interface in 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D690B-7E6A-A64C-B0EC-96A4EE3FA7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C6D00-3E33-C141-802D-09CBF2A6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1" y="1296544"/>
            <a:ext cx="11023600" cy="5561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A29B80-934F-EF43-A604-42ABD61093EB}"/>
              </a:ext>
            </a:extLst>
          </p:cNvPr>
          <p:cNvSpPr/>
          <p:nvPr/>
        </p:nvSpPr>
        <p:spPr>
          <a:xfrm>
            <a:off x="2533338" y="1768839"/>
            <a:ext cx="1663908" cy="644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2E18B-0B22-894C-9E39-84ACEFB742CF}"/>
              </a:ext>
            </a:extLst>
          </p:cNvPr>
          <p:cNvSpPr/>
          <p:nvPr/>
        </p:nvSpPr>
        <p:spPr>
          <a:xfrm>
            <a:off x="6223417" y="4379627"/>
            <a:ext cx="342275" cy="387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0B8BB8-4294-914B-B577-C0DD39C9651D}"/>
              </a:ext>
            </a:extLst>
          </p:cNvPr>
          <p:cNvSpPr/>
          <p:nvPr/>
        </p:nvSpPr>
        <p:spPr>
          <a:xfrm>
            <a:off x="2690432" y="3764354"/>
            <a:ext cx="337582" cy="415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F6953-A2A3-274A-AB20-675EBBC45B5C}"/>
              </a:ext>
            </a:extLst>
          </p:cNvPr>
          <p:cNvSpPr/>
          <p:nvPr/>
        </p:nvSpPr>
        <p:spPr>
          <a:xfrm>
            <a:off x="3854971" y="5611319"/>
            <a:ext cx="342275" cy="387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7977-5109-8340-A5D2-CAB8EE59EE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B1486-1F0A-6C41-BCE7-6E98C3EB6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08" y="1097280"/>
            <a:ext cx="6142791" cy="572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91F0A-C879-804E-8994-1B5C16B1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358"/>
            <a:ext cx="6257224" cy="28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6014E-972C-EC49-96F4-04D9F7F85B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262C9-41AD-6845-B125-775B6A12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Testing is one of the key components of Agile methodology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534B9-7A20-7845-A4E9-33A28A318FC4}"/>
              </a:ext>
            </a:extLst>
          </p:cNvPr>
          <p:cNvSpPr txBox="1"/>
          <p:nvPr/>
        </p:nvSpPr>
        <p:spPr>
          <a:xfrm>
            <a:off x="223530" y="1949814"/>
            <a:ext cx="52473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Agile testing: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Continuous process and receive feedback in each iteration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Easier to review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Issues are fixed within the same iteration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878D4-B8A4-F840-B330-9C2CA6880826}"/>
              </a:ext>
            </a:extLst>
          </p:cNvPr>
          <p:cNvGrpSpPr/>
          <p:nvPr/>
        </p:nvGrpSpPr>
        <p:grpSpPr>
          <a:xfrm>
            <a:off x="5262211" y="1735226"/>
            <a:ext cx="6950777" cy="2153580"/>
            <a:chOff x="4971117" y="1727044"/>
            <a:chExt cx="6950777" cy="21535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9B8A1B-8A26-9F4E-A519-A93B73D0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1117" y="1727044"/>
              <a:ext cx="6950777" cy="215358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CF81955-DA65-524D-96A5-C9D520BD857D}"/>
                </a:ext>
              </a:extLst>
            </p:cNvPr>
            <p:cNvSpPr/>
            <p:nvPr/>
          </p:nvSpPr>
          <p:spPr>
            <a:xfrm>
              <a:off x="6120780" y="1797784"/>
              <a:ext cx="660400" cy="622456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E368BD7-0A19-0E44-BAE4-27ABD660F038}"/>
                </a:ext>
              </a:extLst>
            </p:cNvPr>
            <p:cNvSpPr/>
            <p:nvPr/>
          </p:nvSpPr>
          <p:spPr>
            <a:xfrm>
              <a:off x="8109525" y="1797784"/>
              <a:ext cx="673959" cy="622456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2C5648A-A967-E844-A40C-61239B3317BB}"/>
                </a:ext>
              </a:extLst>
            </p:cNvPr>
            <p:cNvSpPr/>
            <p:nvPr/>
          </p:nvSpPr>
          <p:spPr>
            <a:xfrm>
              <a:off x="10160000" y="1797784"/>
              <a:ext cx="660400" cy="622456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B815BE9-4065-E947-A55C-209A08467D8F}"/>
              </a:ext>
            </a:extLst>
          </p:cNvPr>
          <p:cNvSpPr txBox="1"/>
          <p:nvPr/>
        </p:nvSpPr>
        <p:spPr>
          <a:xfrm>
            <a:off x="352443" y="4440522"/>
            <a:ext cx="11420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Types of tests:</a:t>
            </a:r>
          </a:p>
          <a:p>
            <a:pPr marL="342900" indent="-342900">
              <a:buAutoNum type="arabicPeriod"/>
            </a:pPr>
            <a:r>
              <a:rPr lang="en-US" sz="2000" dirty="0"/>
              <a:t>Unit tests (test each component) : is input correct? is the answer close to a known answer?, …</a:t>
            </a:r>
          </a:p>
          <a:p>
            <a:pPr marL="342900" indent="-342900">
              <a:buAutoNum type="arabicPeriod"/>
            </a:pPr>
            <a:r>
              <a:rPr lang="en-US" sz="2000" dirty="0"/>
              <a:t>Application tests (test the whole system)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1B7F8-A14F-3E42-BEAE-04050E394171}"/>
              </a:ext>
            </a:extLst>
          </p:cNvPr>
          <p:cNvSpPr txBox="1"/>
          <p:nvPr/>
        </p:nvSpPr>
        <p:spPr>
          <a:xfrm>
            <a:off x="352442" y="5798148"/>
            <a:ext cx="1142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JEDI we use </a:t>
            </a:r>
            <a:r>
              <a:rPr lang="en-US" sz="2000" dirty="0" err="1"/>
              <a:t>Ctest</a:t>
            </a:r>
            <a:r>
              <a:rPr lang="en-US" sz="2000" dirty="0"/>
              <a:t> (</a:t>
            </a:r>
            <a:r>
              <a:rPr lang="en-US" sz="2000" dirty="0" err="1"/>
              <a:t>Cmake</a:t>
            </a:r>
            <a:r>
              <a:rPr lang="en-US" sz="2000" dirty="0"/>
              <a:t> test driver program) to run sets of tests. </a:t>
            </a:r>
          </a:p>
        </p:txBody>
      </p:sp>
    </p:spTree>
    <p:extLst>
      <p:ext uri="{BB962C8B-B14F-4D97-AF65-F5344CB8AC3E}">
        <p14:creationId xmlns:p14="http://schemas.microsoft.com/office/powerpoint/2010/main" val="3849640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3268-1DB6-9D49-B3E5-AC29E61B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15" y="163574"/>
            <a:ext cx="9798756" cy="907374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chemeClr val="bg1"/>
                </a:solidFill>
              </a:rPr>
              <a:t>CodeCov</a:t>
            </a:r>
            <a:r>
              <a:rPr lang="en-US" b="1" dirty="0">
                <a:solidFill>
                  <a:schemeClr val="bg1"/>
                </a:solidFill>
              </a:rPr>
              <a:t> report: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A6D9D-5CBC-0443-A0B2-E323C5564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9D9E6-2DF6-E942-8245-BDA4DA15A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8" y="96049"/>
            <a:ext cx="949817" cy="104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4078C-5BC4-8945-87D5-DC4DE0A94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0"/>
          <a:stretch/>
        </p:blipFill>
        <p:spPr>
          <a:xfrm>
            <a:off x="4637182" y="1325880"/>
            <a:ext cx="7406494" cy="55321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A37B7AD-0C7B-DB45-AED5-96229C97D124}"/>
              </a:ext>
            </a:extLst>
          </p:cNvPr>
          <p:cNvGrpSpPr/>
          <p:nvPr/>
        </p:nvGrpSpPr>
        <p:grpSpPr>
          <a:xfrm>
            <a:off x="399214" y="2017057"/>
            <a:ext cx="4019356" cy="4149765"/>
            <a:chOff x="555724" y="1164329"/>
            <a:chExt cx="4019356" cy="41497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9235A8-16D5-B045-BCC6-00B9878C2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681" t="18095" r="18120" b="10476"/>
            <a:stretch/>
          </p:blipFill>
          <p:spPr>
            <a:xfrm>
              <a:off x="1017411" y="1445414"/>
              <a:ext cx="3557669" cy="349934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78EA00-08F1-0041-A9D0-BBCD2CB7A927}"/>
                </a:ext>
              </a:extLst>
            </p:cNvPr>
            <p:cNvSpPr txBox="1"/>
            <p:nvPr/>
          </p:nvSpPr>
          <p:spPr>
            <a:xfrm>
              <a:off x="2414148" y="4944762"/>
              <a:ext cx="960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/</a:t>
              </a:r>
              <a:r>
                <a:rPr lang="en-US" b="1" dirty="0" err="1"/>
                <a:t>src</a:t>
              </a:r>
              <a:r>
                <a:rPr lang="en-US" b="1" dirty="0"/>
                <a:t>/</a:t>
              </a:r>
              <a:r>
                <a:rPr lang="en-US" b="1" dirty="0" err="1"/>
                <a:t>ufo</a:t>
              </a:r>
              <a:endParaRPr lang="en-US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E5184F-54C1-9C4D-B0AA-DB2D652018A1}"/>
                </a:ext>
              </a:extLst>
            </p:cNvPr>
            <p:cNvSpPr txBox="1"/>
            <p:nvPr/>
          </p:nvSpPr>
          <p:spPr>
            <a:xfrm>
              <a:off x="2648283" y="299553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/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C6840B-5AB9-9B41-B529-3E84622EA58D}"/>
                </a:ext>
              </a:extLst>
            </p:cNvPr>
            <p:cNvSpPr txBox="1"/>
            <p:nvPr/>
          </p:nvSpPr>
          <p:spPr>
            <a:xfrm>
              <a:off x="2221433" y="1164329"/>
              <a:ext cx="173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/</a:t>
              </a:r>
              <a:r>
                <a:rPr lang="en-US" b="1" dirty="0" err="1"/>
                <a:t>src</a:t>
              </a:r>
              <a:r>
                <a:rPr lang="en-US" b="1" dirty="0"/>
                <a:t>/</a:t>
              </a:r>
              <a:r>
                <a:rPr lang="en-US" b="1" dirty="0" err="1"/>
                <a:t>ufo</a:t>
              </a:r>
              <a:r>
                <a:rPr lang="en-US" b="1" dirty="0"/>
                <a:t>/marine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509435-ECEC-334D-9222-0548F424733C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 flipV="1">
              <a:off x="3090357" y="1533661"/>
              <a:ext cx="257188" cy="5106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9B13BD-5BDC-5A40-BA4D-5744BF11B1B2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1360111" y="3429000"/>
              <a:ext cx="257232" cy="8878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A06893-AC09-324F-8AE8-B4CDF8E8DAAF}"/>
                </a:ext>
              </a:extLst>
            </p:cNvPr>
            <p:cNvSpPr txBox="1"/>
            <p:nvPr/>
          </p:nvSpPr>
          <p:spPr>
            <a:xfrm>
              <a:off x="555724" y="4316870"/>
              <a:ext cx="1608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/</a:t>
              </a:r>
              <a:r>
                <a:rPr lang="en-US" b="1" dirty="0" err="1"/>
                <a:t>src</a:t>
              </a:r>
              <a:r>
                <a:rPr lang="en-US" b="1" dirty="0"/>
                <a:t>/</a:t>
              </a:r>
              <a:r>
                <a:rPr lang="en-US" b="1" dirty="0" err="1"/>
                <a:t>ufo</a:t>
              </a:r>
              <a:r>
                <a:rPr lang="en-US" b="1" dirty="0"/>
                <a:t>/filters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624DFB7-9B1E-114A-B9B5-EBB91EFEA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2717" y="4054756"/>
              <a:ext cx="9618" cy="9566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613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E9CC-3BD5-7142-B58D-5DB4F6A0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Testing </a:t>
            </a:r>
            <a:r>
              <a:rPr lang="en-US" dirty="0"/>
              <a:t>W</a:t>
            </a:r>
            <a:r>
              <a:rPr lang="en-US" b="1" dirty="0">
                <a:solidFill>
                  <a:schemeClr val="bg1"/>
                </a:solidFill>
              </a:rPr>
              <a:t>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11008-99F0-8743-ACB3-FA86CD9DA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B42D97-A6A0-DC4C-830C-5E8A61EC0EF7}"/>
              </a:ext>
            </a:extLst>
          </p:cNvPr>
          <p:cNvGrpSpPr/>
          <p:nvPr/>
        </p:nvGrpSpPr>
        <p:grpSpPr>
          <a:xfrm>
            <a:off x="1462284" y="1913775"/>
            <a:ext cx="9822189" cy="3712313"/>
            <a:chOff x="1567892" y="2526673"/>
            <a:chExt cx="9822189" cy="371231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17970A-5743-3946-96C2-EB4FBF665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83" t="4006" r="9667" b="71679"/>
            <a:stretch/>
          </p:blipFill>
          <p:spPr>
            <a:xfrm>
              <a:off x="3865356" y="5873425"/>
              <a:ext cx="1168921" cy="36556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DDC7645-4145-8A40-B91C-C9948905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7657" y="4218756"/>
              <a:ext cx="1134575" cy="1134575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A780FBB-0319-2748-8FAC-D8AA4D3DAD49}"/>
                </a:ext>
              </a:extLst>
            </p:cNvPr>
            <p:cNvCxnSpPr>
              <a:cxnSpLocks/>
            </p:cNvCxnSpPr>
            <p:nvPr/>
          </p:nvCxnSpPr>
          <p:spPr>
            <a:xfrm>
              <a:off x="3079613" y="4881700"/>
              <a:ext cx="788391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0CBF050-6226-2B49-9C81-57D849783828}"/>
                </a:ext>
              </a:extLst>
            </p:cNvPr>
            <p:cNvGrpSpPr/>
            <p:nvPr/>
          </p:nvGrpSpPr>
          <p:grpSpPr>
            <a:xfrm>
              <a:off x="3724440" y="4259291"/>
              <a:ext cx="1505284" cy="1538720"/>
              <a:chOff x="5028873" y="1961710"/>
              <a:chExt cx="1505284" cy="153872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7276838-078B-484E-95B6-5DCD3FFCB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5176042" y="1961710"/>
                <a:ext cx="1193852" cy="1193852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B7F1D9D-4FED-A948-81CF-A117131819F1}"/>
                  </a:ext>
                </a:extLst>
              </p:cNvPr>
              <p:cNvSpPr txBox="1"/>
              <p:nvPr/>
            </p:nvSpPr>
            <p:spPr>
              <a:xfrm>
                <a:off x="5028873" y="3100320"/>
                <a:ext cx="1505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Pull Request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D6136C5C-37B6-9447-926B-167393543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4250" y="2595785"/>
                <a:ext cx="580501" cy="741751"/>
              </a:xfrm>
              <a:prstGeom prst="rect">
                <a:avLst/>
              </a:prstGeom>
            </p:spPr>
          </p:pic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4FEF1AE-DB96-6F4F-85A0-F8FDEE40AD20}"/>
                </a:ext>
              </a:extLst>
            </p:cNvPr>
            <p:cNvCxnSpPr>
              <a:cxnSpLocks/>
            </p:cNvCxnSpPr>
            <p:nvPr/>
          </p:nvCxnSpPr>
          <p:spPr>
            <a:xfrm>
              <a:off x="5132629" y="4855101"/>
              <a:ext cx="1104301" cy="370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6E906A8-532D-524B-B140-6B1E0EB92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082" y="3835751"/>
              <a:ext cx="0" cy="60349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1841208-4DD5-BC47-A7A3-F4D48E68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5851" y="4544537"/>
              <a:ext cx="668901" cy="71970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CBD5A92-D8A0-6D45-9B81-F62B7CD85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6129309" y="4296440"/>
              <a:ext cx="1193852" cy="1193852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1088900-FBCD-0144-A515-3F027CBCCA1E}"/>
                </a:ext>
              </a:extLst>
            </p:cNvPr>
            <p:cNvSpPr txBox="1"/>
            <p:nvPr/>
          </p:nvSpPr>
          <p:spPr>
            <a:xfrm>
              <a:off x="5942786" y="5353331"/>
              <a:ext cx="14757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Merge Code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45443AA-A7FF-174F-86AB-F6C93992CAFA}"/>
                </a:ext>
              </a:extLst>
            </p:cNvPr>
            <p:cNvCxnSpPr>
              <a:cxnSpLocks/>
            </p:cNvCxnSpPr>
            <p:nvPr/>
          </p:nvCxnSpPr>
          <p:spPr>
            <a:xfrm>
              <a:off x="7412195" y="4864792"/>
              <a:ext cx="66452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13EE06D-5571-EC42-B065-47D0C8B2344E}"/>
                </a:ext>
              </a:extLst>
            </p:cNvPr>
            <p:cNvCxnSpPr>
              <a:cxnSpLocks/>
              <a:stCxn id="81" idx="1"/>
              <a:endCxn id="59" idx="0"/>
            </p:cNvCxnSpPr>
            <p:nvPr/>
          </p:nvCxnSpPr>
          <p:spPr>
            <a:xfrm flipH="1">
              <a:off x="2364945" y="3307122"/>
              <a:ext cx="1565941" cy="91163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CFC3DE3-5D91-B247-86C6-C7ABCFED9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3970" y="3488293"/>
              <a:ext cx="580458" cy="69491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211DF46-50A6-8B40-AA6B-1F890330C4F7}"/>
                </a:ext>
              </a:extLst>
            </p:cNvPr>
            <p:cNvSpPr txBox="1"/>
            <p:nvPr/>
          </p:nvSpPr>
          <p:spPr>
            <a:xfrm>
              <a:off x="7905867" y="4289963"/>
              <a:ext cx="16559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Master or develop branch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F7326C4-9B8B-B041-90FA-AD3A3F69C50B}"/>
                </a:ext>
              </a:extLst>
            </p:cNvPr>
            <p:cNvCxnSpPr>
              <a:cxnSpLocks/>
            </p:cNvCxnSpPr>
            <p:nvPr/>
          </p:nvCxnSpPr>
          <p:spPr>
            <a:xfrm>
              <a:off x="9366085" y="4850338"/>
              <a:ext cx="73609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6791D3A-C3B6-364C-AC14-7EAE74AEC81C}"/>
                </a:ext>
              </a:extLst>
            </p:cNvPr>
            <p:cNvSpPr txBox="1"/>
            <p:nvPr/>
          </p:nvSpPr>
          <p:spPr>
            <a:xfrm>
              <a:off x="1567892" y="5243598"/>
              <a:ext cx="16649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Code development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81B3FB4-DB22-8F47-9AD1-E32294B66458}"/>
                </a:ext>
              </a:extLst>
            </p:cNvPr>
            <p:cNvSpPr txBox="1"/>
            <p:nvPr/>
          </p:nvSpPr>
          <p:spPr>
            <a:xfrm>
              <a:off x="9734132" y="4650283"/>
              <a:ext cx="1655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Release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19545CD-42BD-AB4C-A3BF-E063B19B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886" y="2739834"/>
              <a:ext cx="1134575" cy="1134575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EA422ED-EB5A-6C4F-A1F0-2FB6233A311C}"/>
                </a:ext>
              </a:extLst>
            </p:cNvPr>
            <p:cNvSpPr txBox="1"/>
            <p:nvPr/>
          </p:nvSpPr>
          <p:spPr>
            <a:xfrm>
              <a:off x="3644583" y="2526673"/>
              <a:ext cx="1664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Reviewers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9024FD-370B-504A-9C49-5D9EAEC56BC2}"/>
              </a:ext>
            </a:extLst>
          </p:cNvPr>
          <p:cNvSpPr txBox="1"/>
          <p:nvPr/>
        </p:nvSpPr>
        <p:spPr>
          <a:xfrm>
            <a:off x="3127282" y="5707656"/>
            <a:ext cx="261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Version Control System (VCS)</a:t>
            </a:r>
          </a:p>
        </p:txBody>
      </p:sp>
    </p:spTree>
    <p:extLst>
      <p:ext uri="{BB962C8B-B14F-4D97-AF65-F5344CB8AC3E}">
        <p14:creationId xmlns:p14="http://schemas.microsoft.com/office/powerpoint/2010/main" val="5723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87DD-AE9F-AA47-9198-4A4DE2D7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Running tests after building and compiling the bundle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AF1D0-7C21-4D41-81E8-BC05A8864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92" b="1"/>
          <a:stretch/>
        </p:blipFill>
        <p:spPr>
          <a:xfrm>
            <a:off x="4852355" y="1874813"/>
            <a:ext cx="7339645" cy="4610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17144-91F4-4043-8BBF-39D27FA95E87}"/>
              </a:ext>
            </a:extLst>
          </p:cNvPr>
          <p:cNvSpPr txBox="1"/>
          <p:nvPr/>
        </p:nvSpPr>
        <p:spPr>
          <a:xfrm>
            <a:off x="275570" y="1821240"/>
            <a:ext cx="38730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ctest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ctest</a:t>
            </a:r>
            <a:r>
              <a:rPr lang="en-US" sz="2400" dirty="0"/>
              <a:t> –R </a:t>
            </a:r>
            <a:r>
              <a:rPr lang="en-US" sz="2400" dirty="0" err="1"/>
              <a:t>test_name</a:t>
            </a:r>
            <a:r>
              <a:rPr lang="en-US" sz="2400" dirty="0"/>
              <a:t> 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ctest</a:t>
            </a:r>
            <a:r>
              <a:rPr lang="en-US" sz="2400" dirty="0"/>
              <a:t> –VV –R </a:t>
            </a:r>
            <a:r>
              <a:rPr lang="en-US" sz="2400" dirty="0" err="1"/>
              <a:t>test_name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ctest</a:t>
            </a:r>
            <a:r>
              <a:rPr lang="en-US" sz="2400" dirty="0"/>
              <a:t> --rerun-failed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F38EE-D4C4-DB4A-B62B-A304A0EF8AD8}"/>
              </a:ext>
            </a:extLst>
          </p:cNvPr>
          <p:cNvSpPr/>
          <p:nvPr/>
        </p:nvSpPr>
        <p:spPr>
          <a:xfrm>
            <a:off x="197962" y="5692373"/>
            <a:ext cx="3739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https://jointcenterforsatellitedataassimilation-jedi-docs.readthedocs-hosted.com/en/latest/developer/building_and_testing/unit_testing.html#running-ctest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1E061-A546-C64B-B224-810FC479AB0B}"/>
              </a:ext>
            </a:extLst>
          </p:cNvPr>
          <p:cNvSpPr txBox="1"/>
          <p:nvPr/>
        </p:nvSpPr>
        <p:spPr>
          <a:xfrm>
            <a:off x="352443" y="4028630"/>
            <a:ext cx="2832827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export OOPS_DEBUG=1 </a:t>
            </a:r>
          </a:p>
          <a:p>
            <a:r>
              <a:rPr lang="en-US" dirty="0"/>
              <a:t>export OOPS_TRACE=1</a:t>
            </a:r>
          </a:p>
        </p:txBody>
      </p:sp>
    </p:spTree>
    <p:extLst>
      <p:ext uri="{BB962C8B-B14F-4D97-AF65-F5344CB8AC3E}">
        <p14:creationId xmlns:p14="http://schemas.microsoft.com/office/powerpoint/2010/main" val="379130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89392"/>
            <a:ext cx="4742163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The governance of JEDI testing framework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8EA6B-BC32-F440-8FA8-34516B775744}"/>
              </a:ext>
            </a:extLst>
          </p:cNvPr>
          <p:cNvSpPr/>
          <p:nvPr/>
        </p:nvSpPr>
        <p:spPr>
          <a:xfrm>
            <a:off x="170989" y="1220224"/>
            <a:ext cx="28763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SzPts val="2000"/>
            </a:pPr>
            <a:r>
              <a:rPr lang="en-US" sz="1600" dirty="0"/>
              <a:t>The governance of the </a:t>
            </a:r>
            <a:r>
              <a:rPr lang="en-US" sz="1600" u="sng" dirty="0">
                <a:solidFill>
                  <a:schemeClr val="hlink"/>
                </a:solidFill>
                <a:hlinkClick r:id="rId3"/>
              </a:rPr>
              <a:t>JEDI Testing Framework</a:t>
            </a:r>
            <a:r>
              <a:rPr lang="en-US" sz="1600" dirty="0"/>
              <a:t> is to have the test directory mirror the source directory such that each of the main C++ classes defined in the source directory has a corresponding test.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6EFE4-1459-5E41-8356-377B103E37D6}"/>
              </a:ext>
            </a:extLst>
          </p:cNvPr>
          <p:cNvGrpSpPr/>
          <p:nvPr/>
        </p:nvGrpSpPr>
        <p:grpSpPr>
          <a:xfrm>
            <a:off x="3300743" y="1812216"/>
            <a:ext cx="6667947" cy="4355212"/>
            <a:chOff x="4885666" y="1737831"/>
            <a:chExt cx="6667947" cy="43552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DC7C08-5214-8F44-A96A-F35A29EE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5666" y="1737831"/>
              <a:ext cx="2995648" cy="4355212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54D7738-832D-614C-B2BC-DE9EF6C07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4467" y="3207942"/>
              <a:ext cx="2436678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44BC1C-E19A-9E46-962B-414DB2C4A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4467" y="5405196"/>
              <a:ext cx="4839146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3679E0-4CB0-AA44-A8E3-2972CDCF43EA}"/>
              </a:ext>
            </a:extLst>
          </p:cNvPr>
          <p:cNvSpPr txBox="1"/>
          <p:nvPr/>
        </p:nvSpPr>
        <p:spPr>
          <a:xfrm>
            <a:off x="3300742" y="1258613"/>
            <a:ext cx="200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OOPS repo:</a:t>
            </a:r>
          </a:p>
          <a:p>
            <a:r>
              <a:rPr lang="en-US" dirty="0" err="1"/>
              <a:t>src</a:t>
            </a:r>
            <a:r>
              <a:rPr lang="en-US" dirty="0"/>
              <a:t>/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B291D4-EF1D-8742-8C4A-1A3ED0EB0B5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50638" y="4184015"/>
            <a:ext cx="1480168" cy="37433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AC6CA2-A7C4-7445-9AFB-8E6E84105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14" y="89392"/>
            <a:ext cx="3047140" cy="5884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A92301-017B-5C48-96EF-1EA4CEB6BA7B}"/>
              </a:ext>
            </a:extLst>
          </p:cNvPr>
          <p:cNvSpPr/>
          <p:nvPr/>
        </p:nvSpPr>
        <p:spPr>
          <a:xfrm>
            <a:off x="170989" y="3522295"/>
            <a:ext cx="2579649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/>
              <a:t>CMakeLists.txt</a:t>
            </a:r>
            <a:r>
              <a:rPr lang="en-US" sz="1600" dirty="0"/>
              <a:t> is where the tests are added to the suite of tests (</a:t>
            </a:r>
            <a:r>
              <a:rPr lang="en-US" sz="1600" b="1" dirty="0" err="1">
                <a:solidFill>
                  <a:srgbClr val="00B050"/>
                </a:solidFill>
              </a:rPr>
              <a:t>ecbuild_add_test</a:t>
            </a:r>
            <a:r>
              <a:rPr lang="en-US" sz="1600" b="1" dirty="0">
                <a:solidFill>
                  <a:srgbClr val="00B050"/>
                </a:solidFill>
              </a:rPr>
              <a:t>()</a:t>
            </a:r>
            <a:r>
              <a:rPr lang="en-US" sz="1600" dirty="0"/>
              <a:t>) that is executed by </a:t>
            </a:r>
            <a:r>
              <a:rPr lang="en-US" sz="1600" dirty="0" err="1"/>
              <a:t>ctest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FA650-0390-8546-8EFC-AD8546197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7819" y="1258613"/>
            <a:ext cx="2955671" cy="545103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FA09DAD-7CAD-5F45-94F8-E9D6A1CD1946}"/>
              </a:ext>
            </a:extLst>
          </p:cNvPr>
          <p:cNvSpPr/>
          <p:nvPr/>
        </p:nvSpPr>
        <p:spPr>
          <a:xfrm>
            <a:off x="7225200" y="32241"/>
            <a:ext cx="653468" cy="370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C84166-125A-6A46-A936-F4FDF42201FC}"/>
              </a:ext>
            </a:extLst>
          </p:cNvPr>
          <p:cNvSpPr/>
          <p:nvPr/>
        </p:nvSpPr>
        <p:spPr>
          <a:xfrm>
            <a:off x="10135938" y="1149167"/>
            <a:ext cx="665411" cy="370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4F495D-F3A3-5D4E-BC9F-FAEDDACBE88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921592" y="5279195"/>
            <a:ext cx="1250936" cy="37493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D067C-1FB4-9D4D-8CE7-E38951155933}"/>
              </a:ext>
            </a:extLst>
          </p:cNvPr>
          <p:cNvSpPr/>
          <p:nvPr/>
        </p:nvSpPr>
        <p:spPr>
          <a:xfrm>
            <a:off x="948267" y="4986807"/>
            <a:ext cx="1973325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Configuration (</a:t>
            </a:r>
            <a:r>
              <a:rPr lang="en-US" sz="1600" dirty="0" err="1"/>
              <a:t>yaml</a:t>
            </a:r>
            <a:r>
              <a:rPr lang="en-US" sz="1600" dirty="0"/>
              <a:t>) files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51ACBB-1707-284F-830E-554E01314B22}"/>
              </a:ext>
            </a:extLst>
          </p:cNvPr>
          <p:cNvCxnSpPr/>
          <p:nvPr/>
        </p:nvCxnSpPr>
        <p:spPr>
          <a:xfrm>
            <a:off x="9709149" y="2751667"/>
            <a:ext cx="132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670A60-C9B9-E944-BC5D-F64A7483902C}"/>
              </a:ext>
            </a:extLst>
          </p:cNvPr>
          <p:cNvCxnSpPr/>
          <p:nvPr/>
        </p:nvCxnSpPr>
        <p:spPr>
          <a:xfrm>
            <a:off x="6869838" y="1769883"/>
            <a:ext cx="132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849E8F-5075-0D45-986B-DEA84E0FF416}"/>
              </a:ext>
            </a:extLst>
          </p:cNvPr>
          <p:cNvCxnSpPr/>
          <p:nvPr/>
        </p:nvCxnSpPr>
        <p:spPr>
          <a:xfrm>
            <a:off x="7679267" y="1812216"/>
            <a:ext cx="2029882" cy="93945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6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154965"/>
            <a:ext cx="5296860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Testing Directory Governance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6EFE4-1459-5E41-8356-377B103E37D6}"/>
              </a:ext>
            </a:extLst>
          </p:cNvPr>
          <p:cNvGrpSpPr/>
          <p:nvPr/>
        </p:nvGrpSpPr>
        <p:grpSpPr>
          <a:xfrm>
            <a:off x="1583472" y="1470201"/>
            <a:ext cx="3219408" cy="4355212"/>
            <a:chOff x="4885666" y="1737831"/>
            <a:chExt cx="3219408" cy="43552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DC7C08-5214-8F44-A96A-F35A29EE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5666" y="1737831"/>
              <a:ext cx="2995648" cy="435521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44BC1C-E19A-9E46-962B-414DB2C4A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9151" y="4881569"/>
              <a:ext cx="1355923" cy="511853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07A7E7-B280-E749-B431-4DEF4F3F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64" y="390586"/>
            <a:ext cx="3053145" cy="64674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F0B42F-A5A7-0940-8FDE-AF04B123E30E}"/>
              </a:ext>
            </a:extLst>
          </p:cNvPr>
          <p:cNvGrpSpPr/>
          <p:nvPr/>
        </p:nvGrpSpPr>
        <p:grpSpPr>
          <a:xfrm>
            <a:off x="8226984" y="378114"/>
            <a:ext cx="3779136" cy="6479886"/>
            <a:chOff x="7879464" y="1456751"/>
            <a:chExt cx="3079916" cy="5280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5F7217-B13E-024F-BF38-B391143FA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9464" y="1470201"/>
              <a:ext cx="3079916" cy="526752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FE807A7-A03E-A245-88F6-0A9FCA47D183}"/>
                </a:ext>
              </a:extLst>
            </p:cNvPr>
            <p:cNvSpPr/>
            <p:nvPr/>
          </p:nvSpPr>
          <p:spPr>
            <a:xfrm>
              <a:off x="8422035" y="1456751"/>
              <a:ext cx="329938" cy="301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FA8E5A-8E90-BE48-9526-7D61599679F5}"/>
              </a:ext>
            </a:extLst>
          </p:cNvPr>
          <p:cNvCxnSpPr>
            <a:cxnSpLocks/>
          </p:cNvCxnSpPr>
          <p:nvPr/>
        </p:nvCxnSpPr>
        <p:spPr>
          <a:xfrm>
            <a:off x="8813800" y="1150161"/>
            <a:ext cx="1741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96E1C-6FDA-FF45-A86F-05CA11E2FEE5}"/>
              </a:ext>
            </a:extLst>
          </p:cNvPr>
          <p:cNvCxnSpPr/>
          <p:nvPr/>
        </p:nvCxnSpPr>
        <p:spPr>
          <a:xfrm>
            <a:off x="5296860" y="1214740"/>
            <a:ext cx="132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48DF5F-F41E-7E4C-ACCE-D5E771741FDB}"/>
              </a:ext>
            </a:extLst>
          </p:cNvPr>
          <p:cNvCxnSpPr>
            <a:cxnSpLocks/>
          </p:cNvCxnSpPr>
          <p:nvPr/>
        </p:nvCxnSpPr>
        <p:spPr>
          <a:xfrm>
            <a:off x="6480500" y="1065445"/>
            <a:ext cx="219614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85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154965"/>
            <a:ext cx="5296860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Testing Directory Governance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6EFE4-1459-5E41-8356-377B103E37D6}"/>
              </a:ext>
            </a:extLst>
          </p:cNvPr>
          <p:cNvGrpSpPr/>
          <p:nvPr/>
        </p:nvGrpSpPr>
        <p:grpSpPr>
          <a:xfrm>
            <a:off x="1583472" y="1470201"/>
            <a:ext cx="3219408" cy="4355212"/>
            <a:chOff x="4885666" y="1737831"/>
            <a:chExt cx="3219408" cy="43552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DC7C08-5214-8F44-A96A-F35A29EE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5666" y="1737831"/>
              <a:ext cx="2995648" cy="435521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44BC1C-E19A-9E46-962B-414DB2C4A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9151" y="4881569"/>
              <a:ext cx="1355923" cy="511853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07A7E7-B280-E749-B431-4DEF4F3F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64" y="390586"/>
            <a:ext cx="3053145" cy="64674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D3387F-DA61-594F-ADA1-9284361150D1}"/>
              </a:ext>
            </a:extLst>
          </p:cNvPr>
          <p:cNvGrpSpPr/>
          <p:nvPr/>
        </p:nvGrpSpPr>
        <p:grpSpPr>
          <a:xfrm>
            <a:off x="8155953" y="1392520"/>
            <a:ext cx="3952179" cy="2068830"/>
            <a:chOff x="8062995" y="2103120"/>
            <a:chExt cx="2895600" cy="15157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4F22DD-57FB-6A44-9429-437DF504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2995" y="2221867"/>
              <a:ext cx="2895600" cy="13970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58A28D-7E50-5E4D-B9D2-E7CE68B1C777}"/>
                </a:ext>
              </a:extLst>
            </p:cNvPr>
            <p:cNvSpPr/>
            <p:nvPr/>
          </p:nvSpPr>
          <p:spPr>
            <a:xfrm>
              <a:off x="8062995" y="2103120"/>
              <a:ext cx="418065" cy="3530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7DD3D9-5D8A-5B4E-9712-B001F263B411}"/>
              </a:ext>
            </a:extLst>
          </p:cNvPr>
          <p:cNvCxnSpPr>
            <a:cxnSpLocks/>
          </p:cNvCxnSpPr>
          <p:nvPr/>
        </p:nvCxnSpPr>
        <p:spPr>
          <a:xfrm>
            <a:off x="8813800" y="2113668"/>
            <a:ext cx="1741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33D311-BE6A-2A42-B1BE-C3768E372329}"/>
              </a:ext>
            </a:extLst>
          </p:cNvPr>
          <p:cNvCxnSpPr/>
          <p:nvPr/>
        </p:nvCxnSpPr>
        <p:spPr>
          <a:xfrm>
            <a:off x="5296860" y="1214740"/>
            <a:ext cx="1320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019812-4518-2149-BF30-AD4EA271245A}"/>
              </a:ext>
            </a:extLst>
          </p:cNvPr>
          <p:cNvCxnSpPr>
            <a:cxnSpLocks/>
          </p:cNvCxnSpPr>
          <p:nvPr/>
        </p:nvCxnSpPr>
        <p:spPr>
          <a:xfrm>
            <a:off x="6468533" y="1092200"/>
            <a:ext cx="2258033" cy="102146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41B8F8-AC65-414D-A014-0DBB86696818}"/>
              </a:ext>
            </a:extLst>
          </p:cNvPr>
          <p:cNvSpPr txBox="1"/>
          <p:nvPr/>
        </p:nvSpPr>
        <p:spPr>
          <a:xfrm>
            <a:off x="8568267" y="5825413"/>
            <a:ext cx="338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Ufo</a:t>
            </a:r>
            <a:r>
              <a:rPr lang="en-US" dirty="0"/>
              <a:t>/test/mains/</a:t>
            </a:r>
            <a:r>
              <a:rPr lang="en-US" dirty="0" err="1"/>
              <a:t>TestGeoVaLs.cc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8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B51F4F-A7F8-6642-B800-0B73294C56D4}"/>
              </a:ext>
            </a:extLst>
          </p:cNvPr>
          <p:cNvSpPr/>
          <p:nvPr/>
        </p:nvSpPr>
        <p:spPr>
          <a:xfrm>
            <a:off x="201929" y="2076028"/>
            <a:ext cx="83534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EAEBB"/>
                </a:solidFill>
                <a:latin typeface="Menlo" panose="020B0609030804020204" pitchFamily="49" charset="0"/>
              </a:rPr>
              <a:t>list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 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APPEND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ufo_test_input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  …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testinput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mhs_crtm.yaml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testinput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/</a:t>
            </a:r>
            <a:r>
              <a:rPr lang="en-US" sz="1600" b="1" dirty="0" err="1">
                <a:solidFill>
                  <a:schemeClr val="accent2"/>
                </a:solidFill>
                <a:latin typeface="Menlo" panose="020B0609030804020204" pitchFamily="49" charset="0"/>
              </a:rPr>
              <a:t>iasi_crtm.yaml</a:t>
            </a:r>
            <a:endParaRPr lang="en-US" sz="1600" b="1" dirty="0">
              <a:solidFill>
                <a:schemeClr val="accent2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  …)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…</a:t>
            </a:r>
          </a:p>
          <a:p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b="1" dirty="0" err="1">
                <a:solidFill>
                  <a:srgbClr val="00B050"/>
                </a:solidFill>
                <a:latin typeface="Menlo" panose="020B0609030804020204" pitchFamily="49" charset="0"/>
              </a:rPr>
              <a:t>ecbuild_add_test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 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TARGET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test_ufo_iasi_opr_crtm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MPI     2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SOURCES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mains/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TestObsOperator.cc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</a:t>
            </a:r>
            <a:r>
              <a:rPr lang="en-US" sz="1600" b="1" dirty="0">
                <a:solidFill>
                  <a:srgbClr val="000000"/>
                </a:solidFill>
                <a:latin typeface="Menlo" panose="020B0609030804020204" pitchFamily="49" charset="0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600" dirty="0" err="1">
                <a:solidFill>
                  <a:srgbClr val="B42419"/>
                </a:solidFill>
                <a:latin typeface="Menlo" panose="020B0609030804020204" pitchFamily="49" charset="0"/>
              </a:rPr>
              <a:t>testinput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/</a:t>
            </a:r>
            <a:r>
              <a:rPr lang="en-US" sz="1600" b="1" dirty="0" err="1">
                <a:solidFill>
                  <a:srgbClr val="B42419"/>
                </a:solidFill>
                <a:latin typeface="Menlo" panose="020B0609030804020204" pitchFamily="49" charset="0"/>
              </a:rPr>
              <a:t>iasi_crtm.yaml</a:t>
            </a:r>
            <a:r>
              <a:rPr lang="en-US" sz="16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endParaRPr lang="en-US" sz="16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LIBS   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ufo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 )</a:t>
            </a:r>
          </a:p>
          <a:p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56479-B4BA-874E-A901-974227CEEE2A}"/>
              </a:ext>
            </a:extLst>
          </p:cNvPr>
          <p:cNvSpPr txBox="1"/>
          <p:nvPr/>
        </p:nvSpPr>
        <p:spPr>
          <a:xfrm>
            <a:off x="0" y="6488668"/>
            <a:ext cx="11521440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details 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ecbuild_add_test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https://github.com/JCSDA/ecbuild/blob/develop/cmake/ecbuild_add_test.cmake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934428-9898-934F-8850-938AC9D257C7}"/>
              </a:ext>
            </a:extLst>
          </p:cNvPr>
          <p:cNvCxnSpPr>
            <a:cxnSpLocks/>
          </p:cNvCxnSpPr>
          <p:nvPr/>
        </p:nvCxnSpPr>
        <p:spPr>
          <a:xfrm flipV="1">
            <a:off x="3658150" y="1993392"/>
            <a:ext cx="2495762" cy="93074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B2BB92B-ACF3-2942-9BE5-FFA1F02D977C}"/>
              </a:ext>
            </a:extLst>
          </p:cNvPr>
          <p:cNvSpPr txBox="1"/>
          <p:nvPr/>
        </p:nvSpPr>
        <p:spPr>
          <a:xfrm>
            <a:off x="0" y="1438580"/>
            <a:ext cx="213391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test/</a:t>
            </a:r>
            <a:r>
              <a:rPr lang="en-US" dirty="0" err="1"/>
              <a:t>CMakeLists.txt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123319-2E22-2241-8501-2CA19FD79671}"/>
              </a:ext>
            </a:extLst>
          </p:cNvPr>
          <p:cNvGrpSpPr/>
          <p:nvPr/>
        </p:nvGrpSpPr>
        <p:grpSpPr>
          <a:xfrm>
            <a:off x="6153912" y="1423355"/>
            <a:ext cx="4519094" cy="1873919"/>
            <a:chOff x="7196667" y="3883776"/>
            <a:chExt cx="4519094" cy="18739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EF068B-8B2C-1141-8798-FEA574E80C69}"/>
                </a:ext>
              </a:extLst>
            </p:cNvPr>
            <p:cNvSpPr/>
            <p:nvPr/>
          </p:nvSpPr>
          <p:spPr>
            <a:xfrm>
              <a:off x="7196667" y="4188035"/>
              <a:ext cx="4519094" cy="15696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window_begin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 2018-04-14T21:00:00Z</a:t>
              </a:r>
            </a:p>
            <a:p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window_end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 2018-04-15T03:00:00Z</a:t>
              </a:r>
            </a:p>
            <a:p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LinearObsOpTest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endParaRPr lang="en-US" sz="1600" dirty="0">
                <a:solidFill>
                  <a:srgbClr val="2EAEBB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 </a:t>
              </a:r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coefTL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1600" dirty="0">
                  <a:solidFill>
                    <a:srgbClr val="B42419"/>
                  </a:solidFill>
                  <a:latin typeface="Menlo" panose="020B0609030804020204" pitchFamily="49" charset="0"/>
                </a:rPr>
                <a:t>1.e-3</a:t>
              </a:r>
              <a:endParaRPr lang="en-US" sz="1600" dirty="0">
                <a:solidFill>
                  <a:srgbClr val="2EAEBB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 </a:t>
              </a:r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toleranceTL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1600" dirty="0">
                  <a:solidFill>
                    <a:srgbClr val="B42419"/>
                  </a:solidFill>
                  <a:latin typeface="Menlo" panose="020B0609030804020204" pitchFamily="49" charset="0"/>
                </a:rPr>
                <a:t>1.0e-5</a:t>
              </a:r>
              <a:endParaRPr lang="en-US" sz="1600" dirty="0">
                <a:solidFill>
                  <a:srgbClr val="2EAEBB"/>
                </a:solidFill>
                <a:latin typeface="Menlo" panose="020B0609030804020204" pitchFamily="49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 </a:t>
              </a:r>
              <a:r>
                <a:rPr lang="en-US" sz="1600" dirty="0" err="1">
                  <a:solidFill>
                    <a:srgbClr val="2EAEBB"/>
                  </a:solidFill>
                  <a:latin typeface="Menlo" panose="020B0609030804020204" pitchFamily="49" charset="0"/>
                </a:rPr>
                <a:t>toleranceAD</a:t>
              </a:r>
              <a:r>
                <a:rPr lang="en-US" sz="1600" dirty="0">
                  <a:solidFill>
                    <a:srgbClr val="C814C9"/>
                  </a:solidFill>
                  <a:latin typeface="Menlo" panose="020B0609030804020204" pitchFamily="49" charset="0"/>
                </a:rPr>
                <a:t>:</a:t>
              </a:r>
              <a:r>
                <a:rPr lang="en-US" sz="16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1600" dirty="0">
                  <a:solidFill>
                    <a:srgbClr val="B42419"/>
                  </a:solidFill>
                  <a:latin typeface="Menlo" panose="020B0609030804020204" pitchFamily="49" charset="0"/>
                </a:rPr>
                <a:t>1.0e-11</a:t>
              </a:r>
              <a:endParaRPr lang="en-US" sz="1600" dirty="0">
                <a:solidFill>
                  <a:srgbClr val="2EAEBB"/>
                </a:solidFill>
                <a:latin typeface="Menlo" panose="020B0609030804020204" pitchFamily="49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CB9265-12B2-C14C-BC09-07A1C5D821B1}"/>
                </a:ext>
              </a:extLst>
            </p:cNvPr>
            <p:cNvSpPr/>
            <p:nvPr/>
          </p:nvSpPr>
          <p:spPr>
            <a:xfrm>
              <a:off x="7196667" y="3883776"/>
              <a:ext cx="191270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latin typeface="Menlo" panose="020B0609030804020204" pitchFamily="49" charset="0"/>
                </a:rPr>
                <a:t>iasi_crtm.yaml</a:t>
              </a:r>
              <a:endParaRPr lang="en-US" sz="16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807B268-90DA-A94B-B5F5-2502DC69BDAE}"/>
              </a:ext>
            </a:extLst>
          </p:cNvPr>
          <p:cNvSpPr/>
          <p:nvPr/>
        </p:nvSpPr>
        <p:spPr>
          <a:xfrm>
            <a:off x="341286" y="421606"/>
            <a:ext cx="9518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To add a new test you need to register all files with </a:t>
            </a:r>
            <a:r>
              <a:rPr lang="en-US" sz="3000" b="1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Cmake</a:t>
            </a:r>
            <a:endParaRPr lang="en-US" sz="30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5E6DC-86AE-3C40-A740-182C4D3FDA01}"/>
              </a:ext>
            </a:extLst>
          </p:cNvPr>
          <p:cNvSpPr/>
          <p:nvPr/>
        </p:nvSpPr>
        <p:spPr>
          <a:xfrm>
            <a:off x="6992663" y="4166998"/>
            <a:ext cx="4767638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Tests are added to the suite of tests with “</a:t>
            </a:r>
            <a:r>
              <a:rPr lang="en-US" b="1" dirty="0" err="1">
                <a:solidFill>
                  <a:srgbClr val="00B050"/>
                </a:solidFill>
              </a:rPr>
              <a:t>ecbuild_add_test</a:t>
            </a:r>
            <a:r>
              <a:rPr lang="en-US" dirty="0"/>
              <a:t>” in </a:t>
            </a:r>
            <a:r>
              <a:rPr lang="en-US" dirty="0" err="1"/>
              <a:t>CMakeLists.txt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34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677268-457C-1743-881B-F46041190B70}"/>
              </a:ext>
            </a:extLst>
          </p:cNvPr>
          <p:cNvSpPr/>
          <p:nvPr/>
        </p:nvSpPr>
        <p:spPr>
          <a:xfrm>
            <a:off x="0" y="704184"/>
            <a:ext cx="859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</a:t>
            </a:r>
            <a:r>
              <a:rPr lang="en-US" sz="1200" dirty="0" err="1">
                <a:solidFill>
                  <a:srgbClr val="C814C9"/>
                </a:solidFill>
                <a:latin typeface="Menlo" panose="020B0609030804020204" pitchFamily="49" charset="0"/>
              </a:rPr>
              <a:t>ifndef</a:t>
            </a:r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 TEST_INTERFACE_GEOVALS_H_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#define TEST_INTERFACE_GEOVALS_H_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…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#define ECKIT_TESTING_SELF_REGISTER_CASES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endParaRPr lang="en-US" sz="1200" dirty="0">
              <a:solidFill>
                <a:srgbClr val="C814C9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…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"oops/interface/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GeoVaLs.h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… </a:t>
            </a:r>
            <a:endParaRPr lang="en-US" sz="1200" dirty="0">
              <a:solidFill>
                <a:srgbClr val="B42419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"oops/runs/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Test.h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</a:p>
          <a:p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#include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"test/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TestEnvironment.h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2FB41D"/>
                </a:solidFill>
                <a:latin typeface="Menlo" panose="020B0609030804020204" pitchFamily="49" charset="0"/>
              </a:rPr>
              <a:t>namespace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test {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A910F-4E89-DB43-95E2-B658014AB12F}"/>
              </a:ext>
            </a:extLst>
          </p:cNvPr>
          <p:cNvSpPr/>
          <p:nvPr/>
        </p:nvSpPr>
        <p:spPr>
          <a:xfrm>
            <a:off x="0" y="2456795"/>
            <a:ext cx="11582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00BD9"/>
                </a:solidFill>
                <a:latin typeface="Menlo" panose="020B0609030804020204" pitchFamily="49" charset="0"/>
              </a:rPr>
              <a:t>// -----------------------------------------------------------------------------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template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&lt;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typename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MODEL&gt;</a:t>
            </a:r>
            <a:endParaRPr lang="en-US" sz="1400" dirty="0">
              <a:solidFill>
                <a:srgbClr val="2FB41D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Menlo" panose="020B0609030804020204" pitchFamily="49" charset="0"/>
              </a:rPr>
              <a:t>GeoVaLsFixture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: 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private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boost::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noncopyable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typedef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oops::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ObsSpaces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&lt;MODEL&gt;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ObsSpaces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 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endParaRPr lang="en-US" sz="14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  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util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DateTime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&amp;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{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*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getInstance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().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_;}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 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util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DateTime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&amp; tend() {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*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getInstance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().tend_;}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  </a:t>
            </a:r>
            <a:r>
              <a:rPr lang="en-US" sz="1400" dirty="0">
                <a:solidFill>
                  <a:srgbClr val="2FB41D"/>
                </a:solidFill>
                <a:latin typeface="Menlo" panose="020B0609030804020204" pitchFamily="49" charset="0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ObsSpaces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         &amp;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obspace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{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*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getInstance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().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_;}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private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endParaRPr lang="en-US" sz="1400" dirty="0">
              <a:solidFill>
                <a:srgbClr val="C1651C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 …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GeoVaLsFixture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():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_(), tend_(),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_()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   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_.reset(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util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DateTime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TestEnvironment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::config().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getString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B42419"/>
                </a:solidFill>
                <a:latin typeface="Menlo" panose="020B0609030804020204" pitchFamily="49" charset="0"/>
              </a:rPr>
              <a:t>window_begin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)));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tend_.reset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util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DateTime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TestEnvironment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::config().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getString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B42419"/>
                </a:solidFill>
                <a:latin typeface="Menlo" panose="020B0609030804020204" pitchFamily="49" charset="0"/>
              </a:rPr>
              <a:t>window_end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)));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dirty="0" err="1">
                <a:solidFill>
                  <a:srgbClr val="2FB41D"/>
                </a:solidFill>
                <a:latin typeface="Menlo" panose="020B060903080402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eckit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LocalConfiguration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conf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TestEnvironment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::config(), </a:t>
            </a:r>
            <a:r>
              <a:rPr lang="en-US" sz="1400" dirty="0">
                <a:solidFill>
                  <a:srgbClr val="B42419"/>
                </a:solidFill>
                <a:latin typeface="Menlo" panose="020B0609030804020204" pitchFamily="49" charset="0"/>
              </a:rPr>
              <a:t>"Observations"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_.reset(</a:t>
            </a:r>
            <a:r>
              <a:rPr lang="en-US" sz="1400" dirty="0">
                <a:solidFill>
                  <a:srgbClr val="C1651C"/>
                </a:solidFill>
                <a:latin typeface="Menlo" panose="020B060903080402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ObsSpaces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conf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oops::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mpi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::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comm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(), *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tbgn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_, *tend_));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~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GeoVaLsFixture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() {}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..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};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098FD-34F9-214F-B28E-3D255F0BAA19}"/>
              </a:ext>
            </a:extLst>
          </p:cNvPr>
          <p:cNvSpPr txBox="1"/>
          <p:nvPr/>
        </p:nvSpPr>
        <p:spPr>
          <a:xfrm>
            <a:off x="8520112" y="0"/>
            <a:ext cx="36718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oops/</a:t>
            </a:r>
            <a:r>
              <a:rPr lang="en-US" dirty="0" err="1"/>
              <a:t>src</a:t>
            </a:r>
            <a:r>
              <a:rPr lang="en-US" dirty="0"/>
              <a:t>/test/interface/</a:t>
            </a:r>
            <a:r>
              <a:rPr lang="en-US" b="1" dirty="0" err="1"/>
              <a:t>GeoVaLs.h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AACBD-94A2-6B4C-8E21-AAD9782AB8A2}"/>
              </a:ext>
            </a:extLst>
          </p:cNvPr>
          <p:cNvSpPr txBox="1"/>
          <p:nvPr/>
        </p:nvSpPr>
        <p:spPr>
          <a:xfrm>
            <a:off x="6057900" y="1414057"/>
            <a:ext cx="5760382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Test Fixtures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 generally used to create objects based on relevant sections of configuration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yaml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file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0B598-9C81-7F4B-A4FD-D0B9749C7F2F}"/>
              </a:ext>
            </a:extLst>
          </p:cNvPr>
          <p:cNvSpPr/>
          <p:nvPr/>
        </p:nvSpPr>
        <p:spPr>
          <a:xfrm>
            <a:off x="66966" y="92333"/>
            <a:ext cx="5105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kern="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Important components in *.h file</a:t>
            </a:r>
          </a:p>
        </p:txBody>
      </p:sp>
    </p:spTree>
    <p:extLst>
      <p:ext uri="{BB962C8B-B14F-4D97-AF65-F5344CB8AC3E}">
        <p14:creationId xmlns:p14="http://schemas.microsoft.com/office/powerpoint/2010/main" val="263604219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2309</Words>
  <Application>Microsoft Macintosh PowerPoint</Application>
  <PresentationFormat>Widescreen</PresentationFormat>
  <Paragraphs>297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Menlo</vt:lpstr>
      <vt:lpstr>2_Office Theme</vt:lpstr>
      <vt:lpstr>Testing Framework in JEDI  Maryam Abdi-Oskouei  </vt:lpstr>
      <vt:lpstr>Testing is one of the key components of Agile methodology</vt:lpstr>
      <vt:lpstr>Testing Workflow</vt:lpstr>
      <vt:lpstr>Running tests after building and compiling the bundle</vt:lpstr>
      <vt:lpstr>The governance of JEDI testing framework</vt:lpstr>
      <vt:lpstr>Testing Directory Governance</vt:lpstr>
      <vt:lpstr>Testing Directory Governance</vt:lpstr>
      <vt:lpstr>PowerPoint Presentation</vt:lpstr>
      <vt:lpstr>PowerPoint Presentation</vt:lpstr>
      <vt:lpstr>PowerPoint Presentation</vt:lpstr>
      <vt:lpstr>PowerPoint Presentation</vt:lpstr>
      <vt:lpstr>Examples for EXPECT command </vt:lpstr>
      <vt:lpstr>Create an executable</vt:lpstr>
      <vt:lpstr>PowerPoint Presentation</vt:lpstr>
      <vt:lpstr>Adding a new test</vt:lpstr>
      <vt:lpstr>Code development and automated testing workflow</vt:lpstr>
      <vt:lpstr>Container: A packaged user environment that can be “upacked” and used across different systems, from laptops to cloud to HPC</vt:lpstr>
      <vt:lpstr>Example of automated testing interface in OOPS</vt:lpstr>
      <vt:lpstr>PowerPoint Presentation</vt:lpstr>
      <vt:lpstr>CodeCov report: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Framework in JEDI    Maryam Abdi-Oskouei In collaboration with the JEDI core team  </dc:title>
  <dc:creator>Abdioskouei, Maryam</dc:creator>
  <cp:lastModifiedBy>Microsoft Office User</cp:lastModifiedBy>
  <cp:revision>134</cp:revision>
  <dcterms:created xsi:type="dcterms:W3CDTF">2019-06-04T23:10:53Z</dcterms:created>
  <dcterms:modified xsi:type="dcterms:W3CDTF">2020-02-27T19:16:53Z</dcterms:modified>
</cp:coreProperties>
</file>