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1"/>
  </p:notesMasterIdLst>
  <p:sldIdLst>
    <p:sldId id="328" r:id="rId2"/>
    <p:sldId id="355" r:id="rId3"/>
    <p:sldId id="407" r:id="rId4"/>
    <p:sldId id="380" r:id="rId5"/>
    <p:sldId id="409" r:id="rId6"/>
    <p:sldId id="406" r:id="rId7"/>
    <p:sldId id="410" r:id="rId8"/>
    <p:sldId id="411" r:id="rId9"/>
    <p:sldId id="412" r:id="rId10"/>
    <p:sldId id="414" r:id="rId11"/>
    <p:sldId id="413" r:id="rId12"/>
    <p:sldId id="415" r:id="rId13"/>
    <p:sldId id="416" r:id="rId14"/>
    <p:sldId id="417" r:id="rId15"/>
    <p:sldId id="379" r:id="rId16"/>
    <p:sldId id="377" r:id="rId17"/>
    <p:sldId id="378" r:id="rId18"/>
    <p:sldId id="400" r:id="rId19"/>
    <p:sldId id="385" r:id="rId20"/>
    <p:sldId id="397" r:id="rId21"/>
    <p:sldId id="383" r:id="rId22"/>
    <p:sldId id="375" r:id="rId23"/>
    <p:sldId id="376" r:id="rId24"/>
    <p:sldId id="386" r:id="rId25"/>
    <p:sldId id="395" r:id="rId26"/>
    <p:sldId id="418" r:id="rId27"/>
    <p:sldId id="362" r:id="rId28"/>
    <p:sldId id="420" r:id="rId29"/>
    <p:sldId id="421" r:id="rId30"/>
    <p:sldId id="419" r:id="rId31"/>
    <p:sldId id="364" r:id="rId32"/>
    <p:sldId id="390" r:id="rId33"/>
    <p:sldId id="422" r:id="rId34"/>
    <p:sldId id="423" r:id="rId35"/>
    <p:sldId id="424" r:id="rId36"/>
    <p:sldId id="425" r:id="rId37"/>
    <p:sldId id="426" r:id="rId38"/>
    <p:sldId id="396" r:id="rId39"/>
    <p:sldId id="401" r:id="rId40"/>
    <p:sldId id="391" r:id="rId41"/>
    <p:sldId id="402" r:id="rId42"/>
    <p:sldId id="427" r:id="rId43"/>
    <p:sldId id="428" r:id="rId44"/>
    <p:sldId id="365" r:id="rId45"/>
    <p:sldId id="329" r:id="rId46"/>
    <p:sldId id="321" r:id="rId47"/>
    <p:sldId id="343" r:id="rId48"/>
    <p:sldId id="344" r:id="rId49"/>
    <p:sldId id="350" r:id="rId50"/>
    <p:sldId id="345" r:id="rId51"/>
    <p:sldId id="429" r:id="rId52"/>
    <p:sldId id="430" r:id="rId53"/>
    <p:sldId id="369" r:id="rId54"/>
    <p:sldId id="431" r:id="rId55"/>
    <p:sldId id="432" r:id="rId56"/>
    <p:sldId id="433" r:id="rId57"/>
    <p:sldId id="434" r:id="rId58"/>
    <p:sldId id="436" r:id="rId59"/>
    <p:sldId id="435"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CEB8A011-61EA-4601-BFC3-E36B98EF70C3}">
          <p14:sldIdLst>
            <p14:sldId id="328"/>
            <p14:sldId id="355"/>
            <p14:sldId id="407"/>
            <p14:sldId id="380"/>
            <p14:sldId id="409"/>
            <p14:sldId id="406"/>
            <p14:sldId id="410"/>
            <p14:sldId id="411"/>
            <p14:sldId id="412"/>
            <p14:sldId id="414"/>
            <p14:sldId id="413"/>
            <p14:sldId id="415"/>
            <p14:sldId id="416"/>
          </p14:sldIdLst>
        </p14:section>
        <p14:section name="Objects" id="{BB9949A3-68CB-42A2-9945-FEA8E914A0AE}">
          <p14:sldIdLst>
            <p14:sldId id="417"/>
            <p14:sldId id="379"/>
            <p14:sldId id="377"/>
            <p14:sldId id="378"/>
            <p14:sldId id="400"/>
            <p14:sldId id="385"/>
            <p14:sldId id="397"/>
            <p14:sldId id="383"/>
            <p14:sldId id="375"/>
            <p14:sldId id="376"/>
            <p14:sldId id="386"/>
            <p14:sldId id="395"/>
          </p14:sldIdLst>
        </p14:section>
        <p14:section name="Templates" id="{E56CDD04-F5C4-41F4-B926-51DE0E9ACE94}">
          <p14:sldIdLst>
            <p14:sldId id="418"/>
            <p14:sldId id="362"/>
            <p14:sldId id="420"/>
            <p14:sldId id="421"/>
          </p14:sldIdLst>
        </p14:section>
        <p14:section name="Libraries" id="{CC84BF4A-CFE5-46D1-A2B4-5A2954C03590}">
          <p14:sldIdLst>
            <p14:sldId id="419"/>
            <p14:sldId id="364"/>
            <p14:sldId id="390"/>
            <p14:sldId id="422"/>
            <p14:sldId id="423"/>
            <p14:sldId id="424"/>
            <p14:sldId id="425"/>
            <p14:sldId id="426"/>
            <p14:sldId id="396"/>
            <p14:sldId id="401"/>
            <p14:sldId id="391"/>
            <p14:sldId id="402"/>
            <p14:sldId id="427"/>
            <p14:sldId id="428"/>
            <p14:sldId id="365"/>
            <p14:sldId id="329"/>
            <p14:sldId id="321"/>
            <p14:sldId id="343"/>
            <p14:sldId id="344"/>
            <p14:sldId id="350"/>
            <p14:sldId id="345"/>
          </p14:sldIdLst>
        </p14:section>
        <p14:section name="Best Practices" id="{7A963F5E-1000-4BF5-AA15-BBB067AE73DC}">
          <p14:sldIdLst>
            <p14:sldId id="429"/>
            <p14:sldId id="430"/>
            <p14:sldId id="369"/>
            <p14:sldId id="431"/>
            <p14:sldId id="432"/>
            <p14:sldId id="433"/>
            <p14:sldId id="434"/>
            <p14:sldId id="436"/>
            <p14:sldId id="435"/>
          </p14:sldIdLst>
        </p14:section>
      </p14:sectionLst>
    </p:ex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4776"/>
  </p:normalViewPr>
  <p:slideViewPr>
    <p:cSldViewPr snapToGrid="0">
      <p:cViewPr varScale="1">
        <p:scale>
          <a:sx n="65" d="100"/>
          <a:sy n="65" d="100"/>
        </p:scale>
        <p:origin x="24" y="173"/>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358033-1078-454D-8E81-AC07C4475F2C}" type="datetimeFigureOut">
              <a:rPr lang="en-US" smtClean="0"/>
              <a:t>2/27/2020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08D9DB-7A10-4E45-AE99-03C2DAFAC967}" type="slidenum">
              <a:rPr lang="en-US" smtClean="0"/>
              <a:t>‹#›</a:t>
            </a:fld>
            <a:endParaRPr lang="en-US"/>
          </a:p>
        </p:txBody>
      </p:sp>
    </p:spTree>
    <p:extLst>
      <p:ext uri="{BB962C8B-B14F-4D97-AF65-F5344CB8AC3E}">
        <p14:creationId xmlns:p14="http://schemas.microsoft.com/office/powerpoint/2010/main" val="3227171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
        <p:nvSpPr>
          <p:cNvPr id="358" name="Google Shape;35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83162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8D9DB-7A10-4E45-AE99-03C2DAFAC967}" type="slidenum">
              <a:rPr lang="en-US" smtClean="0"/>
              <a:t>10</a:t>
            </a:fld>
            <a:endParaRPr lang="en-US"/>
          </a:p>
        </p:txBody>
      </p:sp>
    </p:spTree>
    <p:extLst>
      <p:ext uri="{BB962C8B-B14F-4D97-AF65-F5344CB8AC3E}">
        <p14:creationId xmlns:p14="http://schemas.microsoft.com/office/powerpoint/2010/main" val="525783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8D9DB-7A10-4E45-AE99-03C2DAFAC967}" type="slidenum">
              <a:rPr lang="en-US" smtClean="0"/>
              <a:t>11</a:t>
            </a:fld>
            <a:endParaRPr lang="en-US"/>
          </a:p>
        </p:txBody>
      </p:sp>
    </p:spTree>
    <p:extLst>
      <p:ext uri="{BB962C8B-B14F-4D97-AF65-F5344CB8AC3E}">
        <p14:creationId xmlns:p14="http://schemas.microsoft.com/office/powerpoint/2010/main" val="10985649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8D9DB-7A10-4E45-AE99-03C2DAFAC967}" type="slidenum">
              <a:rPr lang="en-US" smtClean="0"/>
              <a:t>12</a:t>
            </a:fld>
            <a:endParaRPr lang="en-US"/>
          </a:p>
        </p:txBody>
      </p:sp>
    </p:spTree>
    <p:extLst>
      <p:ext uri="{BB962C8B-B14F-4D97-AF65-F5344CB8AC3E}">
        <p14:creationId xmlns:p14="http://schemas.microsoft.com/office/powerpoint/2010/main" val="20982356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8D9DB-7A10-4E45-AE99-03C2DAFAC967}" type="slidenum">
              <a:rPr lang="en-US" smtClean="0"/>
              <a:t>13</a:t>
            </a:fld>
            <a:endParaRPr lang="en-US"/>
          </a:p>
        </p:txBody>
      </p:sp>
    </p:spTree>
    <p:extLst>
      <p:ext uri="{BB962C8B-B14F-4D97-AF65-F5344CB8AC3E}">
        <p14:creationId xmlns:p14="http://schemas.microsoft.com/office/powerpoint/2010/main" val="1488059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8D9DB-7A10-4E45-AE99-03C2DAFAC967}" type="slidenum">
              <a:rPr lang="en-US" smtClean="0"/>
              <a:t>14</a:t>
            </a:fld>
            <a:endParaRPr lang="en-US"/>
          </a:p>
        </p:txBody>
      </p:sp>
    </p:spTree>
    <p:extLst>
      <p:ext uri="{BB962C8B-B14F-4D97-AF65-F5344CB8AC3E}">
        <p14:creationId xmlns:p14="http://schemas.microsoft.com/office/powerpoint/2010/main" val="2628484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8D9DB-7A10-4E45-AE99-03C2DAFAC967}" type="slidenum">
              <a:rPr lang="en-US" smtClean="0"/>
              <a:t>15</a:t>
            </a:fld>
            <a:endParaRPr lang="en-US"/>
          </a:p>
        </p:txBody>
      </p:sp>
    </p:spTree>
    <p:extLst>
      <p:ext uri="{BB962C8B-B14F-4D97-AF65-F5344CB8AC3E}">
        <p14:creationId xmlns:p14="http://schemas.microsoft.com/office/powerpoint/2010/main" val="3127570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8D9DB-7A10-4E45-AE99-03C2DAFAC967}" type="slidenum">
              <a:rPr lang="en-US" smtClean="0"/>
              <a:t>16</a:t>
            </a:fld>
            <a:endParaRPr lang="en-US"/>
          </a:p>
        </p:txBody>
      </p:sp>
    </p:spTree>
    <p:extLst>
      <p:ext uri="{BB962C8B-B14F-4D97-AF65-F5344CB8AC3E}">
        <p14:creationId xmlns:p14="http://schemas.microsoft.com/office/powerpoint/2010/main" val="938810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8D9DB-7A10-4E45-AE99-03C2DAFAC967}" type="slidenum">
              <a:rPr lang="en-US" smtClean="0"/>
              <a:t>17</a:t>
            </a:fld>
            <a:endParaRPr lang="en-US"/>
          </a:p>
        </p:txBody>
      </p:sp>
    </p:spTree>
    <p:extLst>
      <p:ext uri="{BB962C8B-B14F-4D97-AF65-F5344CB8AC3E}">
        <p14:creationId xmlns:p14="http://schemas.microsoft.com/office/powerpoint/2010/main" val="3938062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8D9DB-7A10-4E45-AE99-03C2DAFAC967}" type="slidenum">
              <a:rPr lang="en-US" smtClean="0"/>
              <a:t>18</a:t>
            </a:fld>
            <a:endParaRPr lang="en-US"/>
          </a:p>
        </p:txBody>
      </p:sp>
    </p:spTree>
    <p:extLst>
      <p:ext uri="{BB962C8B-B14F-4D97-AF65-F5344CB8AC3E}">
        <p14:creationId xmlns:p14="http://schemas.microsoft.com/office/powerpoint/2010/main" val="31201679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8D9DB-7A10-4E45-AE99-03C2DAFAC967}" type="slidenum">
              <a:rPr lang="en-US" smtClean="0"/>
              <a:t>19</a:t>
            </a:fld>
            <a:endParaRPr lang="en-US"/>
          </a:p>
        </p:txBody>
      </p:sp>
    </p:spTree>
    <p:extLst>
      <p:ext uri="{BB962C8B-B14F-4D97-AF65-F5344CB8AC3E}">
        <p14:creationId xmlns:p14="http://schemas.microsoft.com/office/powerpoint/2010/main" val="3212538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8D9DB-7A10-4E45-AE99-03C2DAFAC967}" type="slidenum">
              <a:rPr lang="en-US" smtClean="0"/>
              <a:t>2</a:t>
            </a:fld>
            <a:endParaRPr lang="en-US"/>
          </a:p>
        </p:txBody>
      </p:sp>
    </p:spTree>
    <p:extLst>
      <p:ext uri="{BB962C8B-B14F-4D97-AF65-F5344CB8AC3E}">
        <p14:creationId xmlns:p14="http://schemas.microsoft.com/office/powerpoint/2010/main" val="1056663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8D9DB-7A10-4E45-AE99-03C2DAFAC967}" type="slidenum">
              <a:rPr lang="en-US" smtClean="0"/>
              <a:t>20</a:t>
            </a:fld>
            <a:endParaRPr lang="en-US"/>
          </a:p>
        </p:txBody>
      </p:sp>
    </p:spTree>
    <p:extLst>
      <p:ext uri="{BB962C8B-B14F-4D97-AF65-F5344CB8AC3E}">
        <p14:creationId xmlns:p14="http://schemas.microsoft.com/office/powerpoint/2010/main" val="9659339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8D9DB-7A10-4E45-AE99-03C2DAFAC967}" type="slidenum">
              <a:rPr lang="en-US" smtClean="0"/>
              <a:t>21</a:t>
            </a:fld>
            <a:endParaRPr lang="en-US"/>
          </a:p>
        </p:txBody>
      </p:sp>
    </p:spTree>
    <p:extLst>
      <p:ext uri="{BB962C8B-B14F-4D97-AF65-F5344CB8AC3E}">
        <p14:creationId xmlns:p14="http://schemas.microsoft.com/office/powerpoint/2010/main" val="11812063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8D9DB-7A10-4E45-AE99-03C2DAFAC967}" type="slidenum">
              <a:rPr lang="en-US" smtClean="0"/>
              <a:t>22</a:t>
            </a:fld>
            <a:endParaRPr lang="en-US"/>
          </a:p>
        </p:txBody>
      </p:sp>
    </p:spTree>
    <p:extLst>
      <p:ext uri="{BB962C8B-B14F-4D97-AF65-F5344CB8AC3E}">
        <p14:creationId xmlns:p14="http://schemas.microsoft.com/office/powerpoint/2010/main" val="34837051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8D9DB-7A10-4E45-AE99-03C2DAFAC967}" type="slidenum">
              <a:rPr lang="en-US" smtClean="0"/>
              <a:t>23</a:t>
            </a:fld>
            <a:endParaRPr lang="en-US"/>
          </a:p>
        </p:txBody>
      </p:sp>
    </p:spTree>
    <p:extLst>
      <p:ext uri="{BB962C8B-B14F-4D97-AF65-F5344CB8AC3E}">
        <p14:creationId xmlns:p14="http://schemas.microsoft.com/office/powerpoint/2010/main" val="34074513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8D9DB-7A10-4E45-AE99-03C2DAFAC967}" type="slidenum">
              <a:rPr lang="en-US" smtClean="0"/>
              <a:t>24</a:t>
            </a:fld>
            <a:endParaRPr lang="en-US"/>
          </a:p>
        </p:txBody>
      </p:sp>
    </p:spTree>
    <p:extLst>
      <p:ext uri="{BB962C8B-B14F-4D97-AF65-F5344CB8AC3E}">
        <p14:creationId xmlns:p14="http://schemas.microsoft.com/office/powerpoint/2010/main" val="3692063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8D9DB-7A10-4E45-AE99-03C2DAFAC967}" type="slidenum">
              <a:rPr lang="en-US" smtClean="0"/>
              <a:t>25</a:t>
            </a:fld>
            <a:endParaRPr lang="en-US"/>
          </a:p>
        </p:txBody>
      </p:sp>
    </p:spTree>
    <p:extLst>
      <p:ext uri="{BB962C8B-B14F-4D97-AF65-F5344CB8AC3E}">
        <p14:creationId xmlns:p14="http://schemas.microsoft.com/office/powerpoint/2010/main" val="2526176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8D9DB-7A10-4E45-AE99-03C2DAFAC967}" type="slidenum">
              <a:rPr lang="en-US" smtClean="0"/>
              <a:t>26</a:t>
            </a:fld>
            <a:endParaRPr lang="en-US"/>
          </a:p>
        </p:txBody>
      </p:sp>
    </p:spTree>
    <p:extLst>
      <p:ext uri="{BB962C8B-B14F-4D97-AF65-F5344CB8AC3E}">
        <p14:creationId xmlns:p14="http://schemas.microsoft.com/office/powerpoint/2010/main" val="15868733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8D9DB-7A10-4E45-AE99-03C2DAFAC967}" type="slidenum">
              <a:rPr lang="en-US" smtClean="0"/>
              <a:t>27</a:t>
            </a:fld>
            <a:endParaRPr lang="en-US"/>
          </a:p>
        </p:txBody>
      </p:sp>
    </p:spTree>
    <p:extLst>
      <p:ext uri="{BB962C8B-B14F-4D97-AF65-F5344CB8AC3E}">
        <p14:creationId xmlns:p14="http://schemas.microsoft.com/office/powerpoint/2010/main" val="1774179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8D9DB-7A10-4E45-AE99-03C2DAFAC967}" type="slidenum">
              <a:rPr lang="en-US" smtClean="0"/>
              <a:t>28</a:t>
            </a:fld>
            <a:endParaRPr lang="en-US"/>
          </a:p>
        </p:txBody>
      </p:sp>
    </p:spTree>
    <p:extLst>
      <p:ext uri="{BB962C8B-B14F-4D97-AF65-F5344CB8AC3E}">
        <p14:creationId xmlns:p14="http://schemas.microsoft.com/office/powerpoint/2010/main" val="22481382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8D9DB-7A10-4E45-AE99-03C2DAFAC967}" type="slidenum">
              <a:rPr lang="en-US" smtClean="0"/>
              <a:t>29</a:t>
            </a:fld>
            <a:endParaRPr lang="en-US"/>
          </a:p>
        </p:txBody>
      </p:sp>
    </p:spTree>
    <p:extLst>
      <p:ext uri="{BB962C8B-B14F-4D97-AF65-F5344CB8AC3E}">
        <p14:creationId xmlns:p14="http://schemas.microsoft.com/office/powerpoint/2010/main" val="894647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8D9DB-7A10-4E45-AE99-03C2DAFAC967}" type="slidenum">
              <a:rPr lang="en-US" smtClean="0"/>
              <a:t>3</a:t>
            </a:fld>
            <a:endParaRPr lang="en-US"/>
          </a:p>
        </p:txBody>
      </p:sp>
    </p:spTree>
    <p:extLst>
      <p:ext uri="{BB962C8B-B14F-4D97-AF65-F5344CB8AC3E}">
        <p14:creationId xmlns:p14="http://schemas.microsoft.com/office/powerpoint/2010/main" val="1999522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8D9DB-7A10-4E45-AE99-03C2DAFAC967}" type="slidenum">
              <a:rPr lang="en-US" smtClean="0"/>
              <a:t>30</a:t>
            </a:fld>
            <a:endParaRPr lang="en-US"/>
          </a:p>
        </p:txBody>
      </p:sp>
    </p:spTree>
    <p:extLst>
      <p:ext uri="{BB962C8B-B14F-4D97-AF65-F5344CB8AC3E}">
        <p14:creationId xmlns:p14="http://schemas.microsoft.com/office/powerpoint/2010/main" val="13587816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8D9DB-7A10-4E45-AE99-03C2DAFAC967}" type="slidenum">
              <a:rPr lang="en-US" smtClean="0"/>
              <a:t>31</a:t>
            </a:fld>
            <a:endParaRPr lang="en-US"/>
          </a:p>
        </p:txBody>
      </p:sp>
    </p:spTree>
    <p:extLst>
      <p:ext uri="{BB962C8B-B14F-4D97-AF65-F5344CB8AC3E}">
        <p14:creationId xmlns:p14="http://schemas.microsoft.com/office/powerpoint/2010/main" val="36800792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8D9DB-7A10-4E45-AE99-03C2DAFAC967}" type="slidenum">
              <a:rPr lang="en-US" smtClean="0"/>
              <a:t>32</a:t>
            </a:fld>
            <a:endParaRPr lang="en-US"/>
          </a:p>
        </p:txBody>
      </p:sp>
    </p:spTree>
    <p:extLst>
      <p:ext uri="{BB962C8B-B14F-4D97-AF65-F5344CB8AC3E}">
        <p14:creationId xmlns:p14="http://schemas.microsoft.com/office/powerpoint/2010/main" val="27226171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8D9DB-7A10-4E45-AE99-03C2DAFAC967}" type="slidenum">
              <a:rPr lang="en-US" smtClean="0"/>
              <a:t>33</a:t>
            </a:fld>
            <a:endParaRPr lang="en-US"/>
          </a:p>
        </p:txBody>
      </p:sp>
    </p:spTree>
    <p:extLst>
      <p:ext uri="{BB962C8B-B14F-4D97-AF65-F5344CB8AC3E}">
        <p14:creationId xmlns:p14="http://schemas.microsoft.com/office/powerpoint/2010/main" val="3481786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8D9DB-7A10-4E45-AE99-03C2DAFAC967}" type="slidenum">
              <a:rPr lang="en-US" smtClean="0"/>
              <a:t>34</a:t>
            </a:fld>
            <a:endParaRPr lang="en-US"/>
          </a:p>
        </p:txBody>
      </p:sp>
    </p:spTree>
    <p:extLst>
      <p:ext uri="{BB962C8B-B14F-4D97-AF65-F5344CB8AC3E}">
        <p14:creationId xmlns:p14="http://schemas.microsoft.com/office/powerpoint/2010/main" val="42595880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8D9DB-7A10-4E45-AE99-03C2DAFAC967}" type="slidenum">
              <a:rPr lang="en-US" smtClean="0"/>
              <a:t>38</a:t>
            </a:fld>
            <a:endParaRPr lang="en-US"/>
          </a:p>
        </p:txBody>
      </p:sp>
    </p:spTree>
    <p:extLst>
      <p:ext uri="{BB962C8B-B14F-4D97-AF65-F5344CB8AC3E}">
        <p14:creationId xmlns:p14="http://schemas.microsoft.com/office/powerpoint/2010/main" val="40537538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8D9DB-7A10-4E45-AE99-03C2DAFAC967}" type="slidenum">
              <a:rPr lang="en-US" smtClean="0"/>
              <a:t>39</a:t>
            </a:fld>
            <a:endParaRPr lang="en-US"/>
          </a:p>
        </p:txBody>
      </p:sp>
    </p:spTree>
    <p:extLst>
      <p:ext uri="{BB962C8B-B14F-4D97-AF65-F5344CB8AC3E}">
        <p14:creationId xmlns:p14="http://schemas.microsoft.com/office/powerpoint/2010/main" val="29092876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8D9DB-7A10-4E45-AE99-03C2DAFAC967}" type="slidenum">
              <a:rPr lang="en-US" smtClean="0"/>
              <a:t>42</a:t>
            </a:fld>
            <a:endParaRPr lang="en-US"/>
          </a:p>
        </p:txBody>
      </p:sp>
    </p:spTree>
    <p:extLst>
      <p:ext uri="{BB962C8B-B14F-4D97-AF65-F5344CB8AC3E}">
        <p14:creationId xmlns:p14="http://schemas.microsoft.com/office/powerpoint/2010/main" val="10589041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8D9DB-7A10-4E45-AE99-03C2DAFAC967}" type="slidenum">
              <a:rPr lang="en-US" smtClean="0"/>
              <a:t>43</a:t>
            </a:fld>
            <a:endParaRPr lang="en-US"/>
          </a:p>
        </p:txBody>
      </p:sp>
    </p:spTree>
    <p:extLst>
      <p:ext uri="{BB962C8B-B14F-4D97-AF65-F5344CB8AC3E}">
        <p14:creationId xmlns:p14="http://schemas.microsoft.com/office/powerpoint/2010/main" val="36155239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8D9DB-7A10-4E45-AE99-03C2DAFAC967}" type="slidenum">
              <a:rPr lang="en-US" smtClean="0"/>
              <a:t>44</a:t>
            </a:fld>
            <a:endParaRPr lang="en-US"/>
          </a:p>
        </p:txBody>
      </p:sp>
    </p:spTree>
    <p:extLst>
      <p:ext uri="{BB962C8B-B14F-4D97-AF65-F5344CB8AC3E}">
        <p14:creationId xmlns:p14="http://schemas.microsoft.com/office/powerpoint/2010/main" val="675859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8D9DB-7A10-4E45-AE99-03C2DAFAC967}" type="slidenum">
              <a:rPr lang="en-US" smtClean="0"/>
              <a:t>4</a:t>
            </a:fld>
            <a:endParaRPr lang="en-US"/>
          </a:p>
        </p:txBody>
      </p:sp>
    </p:spTree>
    <p:extLst>
      <p:ext uri="{BB962C8B-B14F-4D97-AF65-F5344CB8AC3E}">
        <p14:creationId xmlns:p14="http://schemas.microsoft.com/office/powerpoint/2010/main" val="9640153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8D9DB-7A10-4E45-AE99-03C2DAFAC967}" type="slidenum">
              <a:rPr lang="en-US" smtClean="0"/>
              <a:t>45</a:t>
            </a:fld>
            <a:endParaRPr lang="en-US"/>
          </a:p>
        </p:txBody>
      </p:sp>
    </p:spTree>
    <p:extLst>
      <p:ext uri="{BB962C8B-B14F-4D97-AF65-F5344CB8AC3E}">
        <p14:creationId xmlns:p14="http://schemas.microsoft.com/office/powerpoint/2010/main" val="26546371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E9513-7AE9-7B45-AD49-B62607860925}" type="slidenum">
              <a:rPr lang="en-US" smtClean="0"/>
              <a:t>46</a:t>
            </a:fld>
            <a:endParaRPr lang="en-US"/>
          </a:p>
        </p:txBody>
      </p:sp>
    </p:spTree>
    <p:extLst>
      <p:ext uri="{BB962C8B-B14F-4D97-AF65-F5344CB8AC3E}">
        <p14:creationId xmlns:p14="http://schemas.microsoft.com/office/powerpoint/2010/main" val="14528969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8D9DB-7A10-4E45-AE99-03C2DAFAC967}" type="slidenum">
              <a:rPr lang="en-US" smtClean="0"/>
              <a:t>47</a:t>
            </a:fld>
            <a:endParaRPr lang="en-US"/>
          </a:p>
        </p:txBody>
      </p:sp>
    </p:spTree>
    <p:extLst>
      <p:ext uri="{BB962C8B-B14F-4D97-AF65-F5344CB8AC3E}">
        <p14:creationId xmlns:p14="http://schemas.microsoft.com/office/powerpoint/2010/main" val="24548728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8D9DB-7A10-4E45-AE99-03C2DAFAC967}" type="slidenum">
              <a:rPr lang="en-US" smtClean="0"/>
              <a:t>48</a:t>
            </a:fld>
            <a:endParaRPr lang="en-US"/>
          </a:p>
        </p:txBody>
      </p:sp>
    </p:spTree>
    <p:extLst>
      <p:ext uri="{BB962C8B-B14F-4D97-AF65-F5344CB8AC3E}">
        <p14:creationId xmlns:p14="http://schemas.microsoft.com/office/powerpoint/2010/main" val="7778231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8D9DB-7A10-4E45-AE99-03C2DAFAC967}" type="slidenum">
              <a:rPr lang="en-US" smtClean="0"/>
              <a:t>50</a:t>
            </a:fld>
            <a:endParaRPr lang="en-US"/>
          </a:p>
        </p:txBody>
      </p:sp>
    </p:spTree>
    <p:extLst>
      <p:ext uri="{BB962C8B-B14F-4D97-AF65-F5344CB8AC3E}">
        <p14:creationId xmlns:p14="http://schemas.microsoft.com/office/powerpoint/2010/main" val="1309087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8D9DB-7A10-4E45-AE99-03C2DAFAC967}" type="slidenum">
              <a:rPr lang="en-US" smtClean="0"/>
              <a:t>51</a:t>
            </a:fld>
            <a:endParaRPr lang="en-US"/>
          </a:p>
        </p:txBody>
      </p:sp>
    </p:spTree>
    <p:extLst>
      <p:ext uri="{BB962C8B-B14F-4D97-AF65-F5344CB8AC3E}">
        <p14:creationId xmlns:p14="http://schemas.microsoft.com/office/powerpoint/2010/main" val="12100132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8D9DB-7A10-4E45-AE99-03C2DAFAC967}" type="slidenum">
              <a:rPr lang="en-US" smtClean="0"/>
              <a:t>52</a:t>
            </a:fld>
            <a:endParaRPr lang="en-US"/>
          </a:p>
        </p:txBody>
      </p:sp>
    </p:spTree>
    <p:extLst>
      <p:ext uri="{BB962C8B-B14F-4D97-AF65-F5344CB8AC3E}">
        <p14:creationId xmlns:p14="http://schemas.microsoft.com/office/powerpoint/2010/main" val="14797294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8D9DB-7A10-4E45-AE99-03C2DAFAC967}" type="slidenum">
              <a:rPr lang="en-US" smtClean="0"/>
              <a:t>53</a:t>
            </a:fld>
            <a:endParaRPr lang="en-US"/>
          </a:p>
        </p:txBody>
      </p:sp>
    </p:spTree>
    <p:extLst>
      <p:ext uri="{BB962C8B-B14F-4D97-AF65-F5344CB8AC3E}">
        <p14:creationId xmlns:p14="http://schemas.microsoft.com/office/powerpoint/2010/main" val="11466888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8D9DB-7A10-4E45-AE99-03C2DAFAC967}" type="slidenum">
              <a:rPr lang="en-US" smtClean="0"/>
              <a:t>54</a:t>
            </a:fld>
            <a:endParaRPr lang="en-US"/>
          </a:p>
        </p:txBody>
      </p:sp>
    </p:spTree>
    <p:extLst>
      <p:ext uri="{BB962C8B-B14F-4D97-AF65-F5344CB8AC3E}">
        <p14:creationId xmlns:p14="http://schemas.microsoft.com/office/powerpoint/2010/main" val="11447731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8D9DB-7A10-4E45-AE99-03C2DAFAC967}" type="slidenum">
              <a:rPr lang="en-US" smtClean="0"/>
              <a:t>55</a:t>
            </a:fld>
            <a:endParaRPr lang="en-US"/>
          </a:p>
        </p:txBody>
      </p:sp>
    </p:spTree>
    <p:extLst>
      <p:ext uri="{BB962C8B-B14F-4D97-AF65-F5344CB8AC3E}">
        <p14:creationId xmlns:p14="http://schemas.microsoft.com/office/powerpoint/2010/main" val="1699499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8D9DB-7A10-4E45-AE99-03C2DAFAC967}" type="slidenum">
              <a:rPr lang="en-US" smtClean="0"/>
              <a:t>5</a:t>
            </a:fld>
            <a:endParaRPr lang="en-US"/>
          </a:p>
        </p:txBody>
      </p:sp>
    </p:spTree>
    <p:extLst>
      <p:ext uri="{BB962C8B-B14F-4D97-AF65-F5344CB8AC3E}">
        <p14:creationId xmlns:p14="http://schemas.microsoft.com/office/powerpoint/2010/main" val="6839133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8D9DB-7A10-4E45-AE99-03C2DAFAC967}" type="slidenum">
              <a:rPr lang="en-US" smtClean="0"/>
              <a:t>56</a:t>
            </a:fld>
            <a:endParaRPr lang="en-US"/>
          </a:p>
        </p:txBody>
      </p:sp>
    </p:spTree>
    <p:extLst>
      <p:ext uri="{BB962C8B-B14F-4D97-AF65-F5344CB8AC3E}">
        <p14:creationId xmlns:p14="http://schemas.microsoft.com/office/powerpoint/2010/main" val="10113551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8D9DB-7A10-4E45-AE99-03C2DAFAC967}" type="slidenum">
              <a:rPr lang="en-US" smtClean="0"/>
              <a:t>57</a:t>
            </a:fld>
            <a:endParaRPr lang="en-US"/>
          </a:p>
        </p:txBody>
      </p:sp>
    </p:spTree>
    <p:extLst>
      <p:ext uri="{BB962C8B-B14F-4D97-AF65-F5344CB8AC3E}">
        <p14:creationId xmlns:p14="http://schemas.microsoft.com/office/powerpoint/2010/main" val="16890359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8D9DB-7A10-4E45-AE99-03C2DAFAC967}" type="slidenum">
              <a:rPr lang="en-US" smtClean="0"/>
              <a:t>58</a:t>
            </a:fld>
            <a:endParaRPr lang="en-US"/>
          </a:p>
        </p:txBody>
      </p:sp>
    </p:spTree>
    <p:extLst>
      <p:ext uri="{BB962C8B-B14F-4D97-AF65-F5344CB8AC3E}">
        <p14:creationId xmlns:p14="http://schemas.microsoft.com/office/powerpoint/2010/main" val="8118794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8D9DB-7A10-4E45-AE99-03C2DAFAC967}" type="slidenum">
              <a:rPr lang="en-US" smtClean="0"/>
              <a:t>59</a:t>
            </a:fld>
            <a:endParaRPr lang="en-US"/>
          </a:p>
        </p:txBody>
      </p:sp>
    </p:spTree>
    <p:extLst>
      <p:ext uri="{BB962C8B-B14F-4D97-AF65-F5344CB8AC3E}">
        <p14:creationId xmlns:p14="http://schemas.microsoft.com/office/powerpoint/2010/main" val="3528014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8D9DB-7A10-4E45-AE99-03C2DAFAC967}" type="slidenum">
              <a:rPr lang="en-US" smtClean="0"/>
              <a:t>6</a:t>
            </a:fld>
            <a:endParaRPr lang="en-US"/>
          </a:p>
        </p:txBody>
      </p:sp>
    </p:spTree>
    <p:extLst>
      <p:ext uri="{BB962C8B-B14F-4D97-AF65-F5344CB8AC3E}">
        <p14:creationId xmlns:p14="http://schemas.microsoft.com/office/powerpoint/2010/main" val="1306474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8D9DB-7A10-4E45-AE99-03C2DAFAC967}" type="slidenum">
              <a:rPr lang="en-US" smtClean="0"/>
              <a:t>7</a:t>
            </a:fld>
            <a:endParaRPr lang="en-US"/>
          </a:p>
        </p:txBody>
      </p:sp>
    </p:spTree>
    <p:extLst>
      <p:ext uri="{BB962C8B-B14F-4D97-AF65-F5344CB8AC3E}">
        <p14:creationId xmlns:p14="http://schemas.microsoft.com/office/powerpoint/2010/main" val="1849077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8D9DB-7A10-4E45-AE99-03C2DAFAC967}" type="slidenum">
              <a:rPr lang="en-US" smtClean="0"/>
              <a:t>8</a:t>
            </a:fld>
            <a:endParaRPr lang="en-US"/>
          </a:p>
        </p:txBody>
      </p:sp>
    </p:spTree>
    <p:extLst>
      <p:ext uri="{BB962C8B-B14F-4D97-AF65-F5344CB8AC3E}">
        <p14:creationId xmlns:p14="http://schemas.microsoft.com/office/powerpoint/2010/main" val="1156252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8D9DB-7A10-4E45-AE99-03C2DAFAC967}" type="slidenum">
              <a:rPr lang="en-US" smtClean="0"/>
              <a:t>9</a:t>
            </a:fld>
            <a:endParaRPr lang="en-US"/>
          </a:p>
        </p:txBody>
      </p:sp>
    </p:spTree>
    <p:extLst>
      <p:ext uri="{BB962C8B-B14F-4D97-AF65-F5344CB8AC3E}">
        <p14:creationId xmlns:p14="http://schemas.microsoft.com/office/powerpoint/2010/main" val="36717498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7"/>
        <p:cNvGrpSpPr/>
        <p:nvPr/>
      </p:nvGrpSpPr>
      <p:grpSpPr>
        <a:xfrm>
          <a:off x="0" y="0"/>
          <a:ext cx="0" cy="0"/>
          <a:chOff x="0" y="0"/>
          <a:chExt cx="0" cy="0"/>
        </a:xfrm>
      </p:grpSpPr>
      <p:sp>
        <p:nvSpPr>
          <p:cNvPr id="18" name="Shape 18"/>
          <p:cNvSpPr txBox="1">
            <a:spLocks noGrp="1"/>
          </p:cNvSpPr>
          <p:nvPr>
            <p:ph type="ctrTitle"/>
          </p:nvPr>
        </p:nvSpPr>
        <p:spPr>
          <a:xfrm>
            <a:off x="914400" y="2130428"/>
            <a:ext cx="10363200" cy="14700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 name="Shape 19"/>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0" name="Shape 20"/>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7" name="Google Shape;365;p62">
            <a:extLst>
              <a:ext uri="{FF2B5EF4-FFF2-40B4-BE49-F238E27FC236}">
                <a16:creationId xmlns:a16="http://schemas.microsoft.com/office/drawing/2014/main" id="{39200ABC-6963-0043-9E67-B3B48BC9311F}"/>
              </a:ext>
            </a:extLst>
          </p:cNvPr>
          <p:cNvPicPr preferRelativeResize="0"/>
          <p:nvPr userDrawn="1"/>
        </p:nvPicPr>
        <p:blipFill rotWithShape="1">
          <a:blip r:embed="rId2">
            <a:alphaModFix/>
          </a:blip>
          <a:srcRect l="35081" t="2772" r="35920" b="5522"/>
          <a:stretch/>
        </p:blipFill>
        <p:spPr>
          <a:xfrm>
            <a:off x="10490201" y="0"/>
            <a:ext cx="1659466" cy="1638460"/>
          </a:xfrm>
          <a:prstGeom prst="rect">
            <a:avLst/>
          </a:prstGeom>
          <a:noFill/>
          <a:ln>
            <a:noFill/>
          </a:ln>
        </p:spPr>
      </p:pic>
    </p:spTree>
    <p:extLst>
      <p:ext uri="{BB962C8B-B14F-4D97-AF65-F5344CB8AC3E}">
        <p14:creationId xmlns:p14="http://schemas.microsoft.com/office/powerpoint/2010/main" val="2231757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23"/>
        <p:cNvGrpSpPr/>
        <p:nvPr/>
      </p:nvGrpSpPr>
      <p:grpSpPr>
        <a:xfrm>
          <a:off x="0" y="0"/>
          <a:ext cx="0" cy="0"/>
          <a:chOff x="0" y="0"/>
          <a:chExt cx="0" cy="0"/>
        </a:xfrm>
      </p:grpSpPr>
      <p:sp>
        <p:nvSpPr>
          <p:cNvPr id="10" name="Rectangle 9">
            <a:extLst>
              <a:ext uri="{FF2B5EF4-FFF2-40B4-BE49-F238E27FC236}">
                <a16:creationId xmlns:a16="http://schemas.microsoft.com/office/drawing/2014/main" id="{C1D54305-0129-F543-B1E9-6FB2ACB4CE59}"/>
              </a:ext>
            </a:extLst>
          </p:cNvPr>
          <p:cNvSpPr/>
          <p:nvPr userDrawn="1"/>
        </p:nvSpPr>
        <p:spPr>
          <a:xfrm>
            <a:off x="-14446" y="-38257"/>
            <a:ext cx="12191999" cy="14822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hape 25"/>
          <p:cNvSpPr txBox="1">
            <a:spLocks noGrp="1"/>
          </p:cNvSpPr>
          <p:nvPr>
            <p:ph type="body" idx="1"/>
          </p:nvPr>
        </p:nvSpPr>
        <p:spPr>
          <a:xfrm>
            <a:off x="389466" y="1674190"/>
            <a:ext cx="11192933"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8" name="Google Shape;362;p62" descr="full_disk_ahi_true_color_20150819070000 (1).jpg">
            <a:extLst>
              <a:ext uri="{FF2B5EF4-FFF2-40B4-BE49-F238E27FC236}">
                <a16:creationId xmlns:a16="http://schemas.microsoft.com/office/drawing/2014/main" id="{60B863F5-5FD4-BE4A-A72E-5434382396AD}"/>
              </a:ext>
            </a:extLst>
          </p:cNvPr>
          <p:cNvPicPr preferRelativeResize="0"/>
          <p:nvPr userDrawn="1"/>
        </p:nvPicPr>
        <p:blipFill rotWithShape="1">
          <a:blip r:embed="rId2">
            <a:alphaModFix/>
          </a:blip>
          <a:srcRect l="6069" t="22480" r="9020" b="62559"/>
          <a:stretch/>
        </p:blipFill>
        <p:spPr>
          <a:xfrm>
            <a:off x="-14445" y="-38257"/>
            <a:ext cx="9405405" cy="1482261"/>
          </a:xfrm>
          <a:prstGeom prst="rect">
            <a:avLst/>
          </a:prstGeom>
          <a:noFill/>
          <a:ln>
            <a:noFill/>
          </a:ln>
          <a:effectLst>
            <a:glow>
              <a:schemeClr val="bg1"/>
            </a:glow>
          </a:effectLst>
        </p:spPr>
      </p:pic>
      <p:sp>
        <p:nvSpPr>
          <p:cNvPr id="4" name="Rectangle 3">
            <a:extLst>
              <a:ext uri="{FF2B5EF4-FFF2-40B4-BE49-F238E27FC236}">
                <a16:creationId xmlns:a16="http://schemas.microsoft.com/office/drawing/2014/main" id="{BB225C29-0476-3C4A-A08C-090CFAF94EF8}"/>
              </a:ext>
            </a:extLst>
          </p:cNvPr>
          <p:cNvSpPr/>
          <p:nvPr userDrawn="1"/>
        </p:nvSpPr>
        <p:spPr>
          <a:xfrm>
            <a:off x="-28893" y="-38258"/>
            <a:ext cx="12191999" cy="1482261"/>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oogle Shape;365;p62">
            <a:extLst>
              <a:ext uri="{FF2B5EF4-FFF2-40B4-BE49-F238E27FC236}">
                <a16:creationId xmlns:a16="http://schemas.microsoft.com/office/drawing/2014/main" id="{F675BC3F-7CD5-944F-8AB7-0DEE0C7BAE13}"/>
              </a:ext>
            </a:extLst>
          </p:cNvPr>
          <p:cNvPicPr preferRelativeResize="0"/>
          <p:nvPr userDrawn="1"/>
        </p:nvPicPr>
        <p:blipFill rotWithShape="1">
          <a:blip r:embed="rId3">
            <a:alphaModFix/>
          </a:blip>
          <a:srcRect l="35081" t="2772" r="35920" b="5522"/>
          <a:stretch/>
        </p:blipFill>
        <p:spPr>
          <a:xfrm>
            <a:off x="10532534" y="-38257"/>
            <a:ext cx="1659466" cy="1638460"/>
          </a:xfrm>
          <a:prstGeom prst="rect">
            <a:avLst/>
          </a:prstGeom>
          <a:noFill/>
          <a:ln>
            <a:noFill/>
          </a:ln>
        </p:spPr>
      </p:pic>
      <p:sp>
        <p:nvSpPr>
          <p:cNvPr id="24" name="Shape 24"/>
          <p:cNvSpPr txBox="1">
            <a:spLocks noGrp="1"/>
          </p:cNvSpPr>
          <p:nvPr>
            <p:ph type="title"/>
          </p:nvPr>
        </p:nvSpPr>
        <p:spPr>
          <a:xfrm>
            <a:off x="352443" y="276136"/>
            <a:ext cx="9798756" cy="90737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lt1"/>
              </a:buClr>
              <a:buSzPts val="4400"/>
              <a:buFont typeface="Calibri"/>
              <a:buNone/>
              <a:defRPr sz="3200" b="1" i="0" u="none" strike="noStrike" cap="none">
                <a:solidFill>
                  <a:schemeClr val="bg1"/>
                </a:solidFill>
                <a:latin typeface="Cambria" panose="02040503050406030204" pitchFamily="18" charset="0"/>
                <a:ea typeface="Cambria" panose="02040503050406030204" pitchFamily="18" charset="0"/>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20129888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9"/>
        <p:cNvGrpSpPr/>
        <p:nvPr/>
      </p:nvGrpSpPr>
      <p:grpSpPr>
        <a:xfrm>
          <a:off x="0" y="0"/>
          <a:ext cx="0" cy="0"/>
          <a:chOff x="0" y="0"/>
          <a:chExt cx="0" cy="0"/>
        </a:xfrm>
      </p:grpSpPr>
      <p:sp>
        <p:nvSpPr>
          <p:cNvPr id="10" name="Shape 10"/>
          <p:cNvSpPr/>
          <p:nvPr/>
        </p:nvSpPr>
        <p:spPr>
          <a:xfrm>
            <a:off x="0" y="3"/>
            <a:ext cx="12192000" cy="1060123"/>
          </a:xfrm>
          <a:prstGeom prst="rect">
            <a:avLst/>
          </a:prstGeom>
          <a:solidFill>
            <a:schemeClr val="dk1">
              <a:alpha val="4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cap="none">
              <a:solidFill>
                <a:srgbClr val="F4F0E2"/>
              </a:solidFill>
              <a:latin typeface="Calibri"/>
              <a:ea typeface="Calibri"/>
              <a:cs typeface="Calibri"/>
              <a:sym typeface="Calibri"/>
            </a:endParaRPr>
          </a:p>
        </p:txBody>
      </p:sp>
      <p:pic>
        <p:nvPicPr>
          <p:cNvPr id="11" name="Shape 11" descr="JCSDA_transp.png"/>
          <p:cNvPicPr preferRelativeResize="0"/>
          <p:nvPr/>
        </p:nvPicPr>
        <p:blipFill rotWithShape="1">
          <a:blip r:embed="rId4">
            <a:alphaModFix/>
          </a:blip>
          <a:srcRect/>
          <a:stretch/>
        </p:blipFill>
        <p:spPr>
          <a:xfrm>
            <a:off x="10551241" y="-1"/>
            <a:ext cx="1632000" cy="1224000"/>
          </a:xfrm>
          <a:prstGeom prst="rect">
            <a:avLst/>
          </a:prstGeom>
          <a:noFill/>
          <a:ln>
            <a:noFill/>
          </a:ln>
          <a:effectLst>
            <a:outerShdw blurRad="50800" dist="203200" dir="8100000" algn="tr" rotWithShape="0">
              <a:srgbClr val="000000">
                <a:alpha val="40000"/>
              </a:srgbClr>
            </a:outerShdw>
          </a:effectLst>
        </p:spPr>
      </p:pic>
      <p:sp>
        <p:nvSpPr>
          <p:cNvPr id="12" name="Shape 12"/>
          <p:cNvSpPr txBox="1">
            <a:spLocks noGrp="1"/>
          </p:cNvSpPr>
          <p:nvPr>
            <p:ph type="body" idx="1"/>
          </p:nvPr>
        </p:nvSpPr>
        <p:spPr>
          <a:xfrm>
            <a:off x="609600" y="1600203"/>
            <a:ext cx="109728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Shape 15"/>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u="none">
                <a:solidFill>
                  <a:srgbClr val="888888"/>
                </a:solidFill>
                <a:latin typeface="Calibri"/>
                <a:ea typeface="Calibri"/>
                <a:cs typeface="Calibri"/>
                <a:sym typeface="Calibri"/>
              </a:defRPr>
            </a:lvl1pPr>
            <a:lvl2pPr marL="0" marR="0" lvl="1" indent="0" algn="r" rtl="0">
              <a:spcBef>
                <a:spcPts val="0"/>
              </a:spcBef>
              <a:buNone/>
              <a:defRPr sz="1200" b="0" u="none">
                <a:solidFill>
                  <a:srgbClr val="888888"/>
                </a:solidFill>
                <a:latin typeface="Calibri"/>
                <a:ea typeface="Calibri"/>
                <a:cs typeface="Calibri"/>
                <a:sym typeface="Calibri"/>
              </a:defRPr>
            </a:lvl2pPr>
            <a:lvl3pPr marL="0" marR="0" lvl="2" indent="0" algn="r" rtl="0">
              <a:spcBef>
                <a:spcPts val="0"/>
              </a:spcBef>
              <a:buNone/>
              <a:defRPr sz="1200" b="0" u="none">
                <a:solidFill>
                  <a:srgbClr val="888888"/>
                </a:solidFill>
                <a:latin typeface="Calibri"/>
                <a:ea typeface="Calibri"/>
                <a:cs typeface="Calibri"/>
                <a:sym typeface="Calibri"/>
              </a:defRPr>
            </a:lvl3pPr>
            <a:lvl4pPr marL="0" marR="0" lvl="3" indent="0" algn="r" rtl="0">
              <a:spcBef>
                <a:spcPts val="0"/>
              </a:spcBef>
              <a:buNone/>
              <a:defRPr sz="1200" b="0" u="none">
                <a:solidFill>
                  <a:srgbClr val="888888"/>
                </a:solidFill>
                <a:latin typeface="Calibri"/>
                <a:ea typeface="Calibri"/>
                <a:cs typeface="Calibri"/>
                <a:sym typeface="Calibri"/>
              </a:defRPr>
            </a:lvl4pPr>
            <a:lvl5pPr marL="0" marR="0" lvl="4" indent="0" algn="r" rtl="0">
              <a:spcBef>
                <a:spcPts val="0"/>
              </a:spcBef>
              <a:buNone/>
              <a:defRPr sz="1200" b="0" u="none">
                <a:solidFill>
                  <a:srgbClr val="888888"/>
                </a:solidFill>
                <a:latin typeface="Calibri"/>
                <a:ea typeface="Calibri"/>
                <a:cs typeface="Calibri"/>
                <a:sym typeface="Calibri"/>
              </a:defRPr>
            </a:lvl5pPr>
            <a:lvl6pPr marL="0" marR="0" lvl="5" indent="0" algn="r" rtl="0">
              <a:spcBef>
                <a:spcPts val="0"/>
              </a:spcBef>
              <a:buNone/>
              <a:defRPr sz="1200" b="0" u="none">
                <a:solidFill>
                  <a:srgbClr val="888888"/>
                </a:solidFill>
                <a:latin typeface="Calibri"/>
                <a:ea typeface="Calibri"/>
                <a:cs typeface="Calibri"/>
                <a:sym typeface="Calibri"/>
              </a:defRPr>
            </a:lvl6pPr>
            <a:lvl7pPr marL="0" marR="0" lvl="6" indent="0" algn="r" rtl="0">
              <a:spcBef>
                <a:spcPts val="0"/>
              </a:spcBef>
              <a:buNone/>
              <a:defRPr sz="1200" b="0" u="none">
                <a:solidFill>
                  <a:srgbClr val="888888"/>
                </a:solidFill>
                <a:latin typeface="Calibri"/>
                <a:ea typeface="Calibri"/>
                <a:cs typeface="Calibri"/>
                <a:sym typeface="Calibri"/>
              </a:defRPr>
            </a:lvl7pPr>
            <a:lvl8pPr marL="0" marR="0" lvl="7" indent="0" algn="r" rtl="0">
              <a:spcBef>
                <a:spcPts val="0"/>
              </a:spcBef>
              <a:buNone/>
              <a:defRPr sz="1200" b="0" u="none">
                <a:solidFill>
                  <a:srgbClr val="888888"/>
                </a:solidFill>
                <a:latin typeface="Calibri"/>
                <a:ea typeface="Calibri"/>
                <a:cs typeface="Calibri"/>
                <a:sym typeface="Calibri"/>
              </a:defRPr>
            </a:lvl8pPr>
            <a:lvl9pPr marL="0" marR="0" lvl="8" indent="0" algn="r" rtl="0">
              <a:spcBef>
                <a:spcPts val="0"/>
              </a:spcBef>
              <a:buNone/>
              <a:defRPr sz="1200" b="0" u="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
        <p:nvSpPr>
          <p:cNvPr id="16" name="Shape 16"/>
          <p:cNvSpPr txBox="1">
            <a:spLocks noGrp="1"/>
          </p:cNvSpPr>
          <p:nvPr>
            <p:ph type="title"/>
          </p:nvPr>
        </p:nvSpPr>
        <p:spPr>
          <a:xfrm>
            <a:off x="349956" y="-1"/>
            <a:ext cx="9618133" cy="105977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2168263091"/>
      </p:ext>
    </p:extLst>
  </p:cSld>
  <p:clrMap bg1="lt1" tx1="dk1" bg2="lt2" tx2="dk2" accent1="accent1" accent2="accent2" accent3="accent3" accent4="accent4" accent5="accent5" accent6="accent6" hlink="hlink" folHlink="folHlink"/>
  <p:sldLayoutIdLst>
    <p:sldLayoutId id="2147483661" r:id="rId1"/>
    <p:sldLayoutId id="2147483662"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0" i="0" u="none" strike="noStrike" cap="none">
          <a:solidFill>
            <a:schemeClr val="tx1"/>
          </a:solidFill>
          <a:latin typeface="Cambria" panose="02040503050406030204" pitchFamily="18" charset="0"/>
          <a:ea typeface="Cambria" panose="0204050305040603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mailto:honeyage@ucar.edu"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www.trytoprogram.com/cplusplus-programming/class-objec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www.fluentcpp.com/2017/06/02/write-template-metaprogramming-expressively/"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en.cppreference.com/w/cpp/language/template_specializatio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hyperlink" Target="https://en.cppreference.com/w/cpp/container/vector"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www.cplusplus.com/reference/algorithm/"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hyperlink" Target="https://www.boost.org/" TargetMode="External"/><Relationship Id="rId3" Type="http://schemas.openxmlformats.org/officeDocument/2006/relationships/hyperlink" Target="http://www.cplusplus.com/doc/tutorial/" TargetMode="External"/><Relationship Id="rId7" Type="http://schemas.openxmlformats.org/officeDocument/2006/relationships/hyperlink" Target="https://en.cppreference.com/"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www.stroustrup.com/resource-model.pdf" TargetMode="External"/><Relationship Id="rId5" Type="http://schemas.openxmlformats.org/officeDocument/2006/relationships/hyperlink" Target="https://isocpp.github.io/CppCoreGuidelines/CppCoreGuidelines" TargetMode="External"/><Relationship Id="rId4" Type="http://schemas.openxmlformats.org/officeDocument/2006/relationships/hyperlink" Target="https://www.geeksforgeeks.org/" TargetMode="External"/><Relationship Id="rId9" Type="http://schemas.openxmlformats.org/officeDocument/2006/relationships/hyperlink" Target="http://eigen.tuxfamily.org/"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eigen.tuxfamily.org/"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eigen.tuxfamily.org/dox/group__matrixtypedefs.html#ga99b41a69f0bf64eadb63a97f357ab412"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00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0.png"/><Relationship Id="rId2" Type="http://schemas.openxmlformats.org/officeDocument/2006/relationships/hyperlink" Target="http://eigen.tuxfamily.org/dox/group__matrixtypedefs.html#ga99b41a69f0bf64eadb63a97f357ab412"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hyperlink" Target="http://eigen.tuxfamily.org/dox/group__matrixtypedefs.html#ga99b41a69f0bf64eadb63a97f357ab412"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eigen.tuxfamily.org/dox/group__TutorialMatrixClass.html"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hyperlink" Target="http://www.doxygen.nl/"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62"/>
          <p:cNvSpPr/>
          <p:nvPr/>
        </p:nvSpPr>
        <p:spPr>
          <a:xfrm>
            <a:off x="0" y="0"/>
            <a:ext cx="12192000" cy="6858000"/>
          </a:xfrm>
          <a:prstGeom prst="rect">
            <a:avLst/>
          </a:prstGeom>
          <a:solidFill>
            <a:schemeClr val="dk1"/>
          </a:solidFill>
          <a:ln w="9525" cap="flat" cmpd="sng">
            <a:solidFill>
              <a:schemeClr val="dk1"/>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Tx/>
              <a:buNone/>
              <a:tabLst/>
              <a:defRPr/>
            </a:pPr>
            <a:r>
              <a:rPr kumimoji="0" lang="en-US" sz="1800" b="0" i="0" u="none" strike="noStrike" kern="1200" cap="none" spc="0" normalizeH="0" baseline="0" noProof="0">
                <a:ln>
                  <a:noFill/>
                </a:ln>
                <a:solidFill>
                  <a:srgbClr val="FFFFFF"/>
                </a:solidFill>
                <a:effectLst/>
                <a:uLnTx/>
                <a:uFillTx/>
                <a:latin typeface="Calibri"/>
                <a:ea typeface="Calibri"/>
                <a:cs typeface="Calibri"/>
                <a:sym typeface="Calibri"/>
              </a:rPr>
              <a:t> </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61" name="Google Shape;361;p62"/>
          <p:cNvSpPr/>
          <p:nvPr/>
        </p:nvSpPr>
        <p:spPr>
          <a:xfrm>
            <a:off x="4380773" y="1843092"/>
            <a:ext cx="3429000" cy="73866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Tx/>
              <a:buNone/>
              <a:tabLst/>
              <a:defRPr/>
            </a:pPr>
            <a:br>
              <a:rPr kumimoji="0" lang="en-US" sz="2400" b="1" i="0" u="none" strike="noStrike" kern="1200" cap="none" spc="0" normalizeH="0" baseline="0" noProof="0">
                <a:ln>
                  <a:noFill/>
                </a:ln>
                <a:solidFill>
                  <a:srgbClr val="FFFFFF"/>
                </a:solidFill>
                <a:effectLst/>
                <a:uLnTx/>
                <a:uFillTx/>
                <a:latin typeface="Calibri"/>
                <a:ea typeface="Calibri"/>
                <a:cs typeface="Calibri"/>
                <a:sym typeface="Calibri"/>
              </a:rPr>
            </a:b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pic>
        <p:nvPicPr>
          <p:cNvPr id="362" name="Google Shape;362;p62" descr="full_disk_ahi_true_color_20150819070000 (1).jpg"/>
          <p:cNvPicPr preferRelativeResize="0"/>
          <p:nvPr/>
        </p:nvPicPr>
        <p:blipFill rotWithShape="1">
          <a:blip r:embed="rId3">
            <a:alphaModFix/>
          </a:blip>
          <a:srcRect r="37417" b="24276"/>
          <a:stretch/>
        </p:blipFill>
        <p:spPr>
          <a:xfrm>
            <a:off x="7861905" y="1664851"/>
            <a:ext cx="4291997" cy="5193148"/>
          </a:xfrm>
          <a:prstGeom prst="rect">
            <a:avLst/>
          </a:prstGeom>
          <a:noFill/>
          <a:ln>
            <a:noFill/>
          </a:ln>
        </p:spPr>
      </p:pic>
      <p:sp>
        <p:nvSpPr>
          <p:cNvPr id="364" name="Google Shape;364;p62"/>
          <p:cNvSpPr txBox="1">
            <a:spLocks noGrp="1"/>
          </p:cNvSpPr>
          <p:nvPr>
            <p:ph type="ctrTitle"/>
          </p:nvPr>
        </p:nvSpPr>
        <p:spPr>
          <a:xfrm>
            <a:off x="228600" y="2491675"/>
            <a:ext cx="9204673" cy="2285100"/>
          </a:xfrm>
          <a:prstGeom prst="rect">
            <a:avLst/>
          </a:prstGeom>
          <a:gradFill>
            <a:gsLst>
              <a:gs pos="0">
                <a:schemeClr val="dk1"/>
              </a:gs>
              <a:gs pos="6000">
                <a:schemeClr val="dk1"/>
              </a:gs>
              <a:gs pos="100000">
                <a:srgbClr val="E0E8F4">
                  <a:alpha val="0"/>
                </a:srgbClr>
              </a:gs>
            </a:gsLst>
            <a:lin ang="0" scaled="0"/>
          </a:gradFill>
          <a:ln>
            <a:noFill/>
          </a:ln>
          <a:effectLst>
            <a:outerShdw blurRad="50800" dist="50800" dir="2700000" algn="tl" rotWithShape="0">
              <a:srgbClr val="000000">
                <a:alpha val="85490"/>
              </a:srgbClr>
            </a:outerShdw>
          </a:effectLst>
        </p:spPr>
        <p:txBody>
          <a:bodyPr spcFirstLastPara="1" wrap="square" lIns="91425" tIns="45700" rIns="91425" bIns="45700" anchor="t" anchorCtr="0">
            <a:noAutofit/>
          </a:bodyPr>
          <a:lstStyle/>
          <a:p>
            <a:pPr algn="l">
              <a:buSzPts val="3600"/>
            </a:pPr>
            <a:r>
              <a:rPr lang="en-US" sz="3600" b="1" dirty="0"/>
              <a:t>JEDI and C++</a:t>
            </a:r>
            <a:br>
              <a:rPr lang="en-US" sz="2000" i="1" dirty="0"/>
            </a:br>
            <a:br>
              <a:rPr lang="en-US" sz="2000" i="1" dirty="0"/>
            </a:br>
            <a:endParaRPr sz="2000" i="1" dirty="0"/>
          </a:p>
          <a:p>
            <a:pPr algn="l">
              <a:buSzPts val="3600"/>
            </a:pPr>
            <a:endParaRPr sz="2000" dirty="0"/>
          </a:p>
          <a:p>
            <a:pPr algn="l">
              <a:buSzPts val="3600"/>
            </a:pPr>
            <a:r>
              <a:rPr lang="en-US" sz="2400" dirty="0"/>
              <a:t>Ryan Honeyager</a:t>
            </a:r>
            <a:br>
              <a:rPr lang="en-US" sz="2400" dirty="0"/>
            </a:br>
            <a:r>
              <a:rPr lang="en-US" sz="2400" dirty="0"/>
              <a:t>JEDI core team</a:t>
            </a:r>
            <a:br>
              <a:rPr lang="en-US" sz="2400" dirty="0"/>
            </a:br>
            <a:br>
              <a:rPr lang="en-US" sz="2400" dirty="0"/>
            </a:br>
            <a:endParaRPr sz="2400" i="1" dirty="0"/>
          </a:p>
        </p:txBody>
      </p:sp>
      <p:grpSp>
        <p:nvGrpSpPr>
          <p:cNvPr id="3" name="Group 2">
            <a:extLst>
              <a:ext uri="{FF2B5EF4-FFF2-40B4-BE49-F238E27FC236}">
                <a16:creationId xmlns:a16="http://schemas.microsoft.com/office/drawing/2014/main" id="{37917131-7E07-BA40-9AD1-13E3A05C278E}"/>
              </a:ext>
            </a:extLst>
          </p:cNvPr>
          <p:cNvGrpSpPr/>
          <p:nvPr/>
        </p:nvGrpSpPr>
        <p:grpSpPr>
          <a:xfrm>
            <a:off x="2635610" y="-69517"/>
            <a:ext cx="6919326" cy="2160367"/>
            <a:chOff x="4130080" y="-69517"/>
            <a:chExt cx="6919326" cy="2160367"/>
          </a:xfrm>
        </p:grpSpPr>
        <p:sp>
          <p:nvSpPr>
            <p:cNvPr id="363" name="Google Shape;363;p62"/>
            <p:cNvSpPr/>
            <p:nvPr/>
          </p:nvSpPr>
          <p:spPr>
            <a:xfrm>
              <a:off x="4150413" y="492897"/>
              <a:ext cx="900201" cy="915633"/>
            </a:xfrm>
            <a:prstGeom prst="ellipse">
              <a:avLst/>
            </a:prstGeom>
            <a:solidFill>
              <a:schemeClr val="lt1"/>
            </a:solidFill>
            <a:ln w="9525" cap="flat" cmpd="sng">
              <a:solidFill>
                <a:schemeClr val="lt1"/>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365" name="Google Shape;365;p62"/>
            <p:cNvPicPr preferRelativeResize="0"/>
            <p:nvPr/>
          </p:nvPicPr>
          <p:blipFill rotWithShape="1">
            <a:blip r:embed="rId4">
              <a:alphaModFix/>
            </a:blip>
            <a:srcRect/>
            <a:stretch/>
          </p:blipFill>
          <p:spPr>
            <a:xfrm>
              <a:off x="4130080" y="-69517"/>
              <a:ext cx="6919326" cy="2160367"/>
            </a:xfrm>
            <a:prstGeom prst="rect">
              <a:avLst/>
            </a:prstGeom>
            <a:noFill/>
            <a:ln>
              <a:noFill/>
            </a:ln>
          </p:spPr>
        </p:pic>
      </p:grpSp>
      <p:sp>
        <p:nvSpPr>
          <p:cNvPr id="366" name="Google Shape;366;p62"/>
          <p:cNvSpPr txBox="1"/>
          <p:nvPr/>
        </p:nvSpPr>
        <p:spPr>
          <a:xfrm>
            <a:off x="228600" y="6581099"/>
            <a:ext cx="5125200" cy="276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A5A5A5"/>
                </a:solidFill>
                <a:effectLst/>
                <a:uLnTx/>
                <a:uFillTx/>
                <a:latin typeface="Calibri"/>
                <a:ea typeface="Calibri"/>
                <a:cs typeface="Calibri"/>
                <a:sym typeface="Calibri"/>
              </a:rPr>
              <a:t>February 27, 2020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 name="Rectangle 1">
            <a:extLst>
              <a:ext uri="{FF2B5EF4-FFF2-40B4-BE49-F238E27FC236}">
                <a16:creationId xmlns:a16="http://schemas.microsoft.com/office/drawing/2014/main" id="{6CB2D9BF-3425-6645-9777-7404C823420F}"/>
              </a:ext>
            </a:extLst>
          </p:cNvPr>
          <p:cNvSpPr/>
          <p:nvPr/>
        </p:nvSpPr>
        <p:spPr>
          <a:xfrm>
            <a:off x="228600" y="4776775"/>
            <a:ext cx="233749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1">
                <a:ln>
                  <a:noFill/>
                </a:ln>
                <a:solidFill>
                  <a:schemeClr val="bg1"/>
                </a:solidFill>
                <a:effectLst/>
                <a:uLnTx/>
                <a:uFillTx/>
                <a:latin typeface="Calibri"/>
                <a:ea typeface="+mn-ea"/>
                <a:cs typeface="Calibri"/>
                <a:sym typeface="Calibri"/>
                <a:hlinkClick r:id="rId5">
                  <a:extLst>
                    <a:ext uri="{A12FA001-AC4F-418D-AE19-62706E023703}">
                      <ahyp:hlinkClr xmlns:ahyp="http://schemas.microsoft.com/office/drawing/2018/hyperlinkcolor" val="tx"/>
                    </a:ext>
                  </a:extLst>
                </a:hlinkClick>
              </a:rPr>
              <a:t>honeyage@ucar.edu</a:t>
            </a:r>
            <a:endParaRPr kumimoji="0" lang="en-US" b="0" i="0" u="none" strike="noStrike" kern="1200" cap="none" spc="0" normalizeH="0" baseline="0" noProof="1">
              <a:ln>
                <a:noFill/>
              </a:ln>
              <a:solidFill>
                <a:schemeClr val="bg1"/>
              </a:solidFill>
              <a:effectLst/>
              <a:uLnTx/>
              <a:uFillTx/>
              <a:latin typeface="Arial"/>
              <a:ea typeface="+mn-ea"/>
            </a:endParaRPr>
          </a:p>
        </p:txBody>
      </p:sp>
      <p:sp>
        <p:nvSpPr>
          <p:cNvPr id="5" name="TextBox 4">
            <a:extLst>
              <a:ext uri="{FF2B5EF4-FFF2-40B4-BE49-F238E27FC236}">
                <a16:creationId xmlns:a16="http://schemas.microsoft.com/office/drawing/2014/main" id="{8D958D29-7131-4F47-A2C4-73BE9EFDF575}"/>
              </a:ext>
            </a:extLst>
          </p:cNvPr>
          <p:cNvSpPr txBox="1"/>
          <p:nvPr/>
        </p:nvSpPr>
        <p:spPr>
          <a:xfrm>
            <a:off x="-778476" y="6141308"/>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5491670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8D39BC6-AAF0-D64E-8FB0-3B48ED5181F3}"/>
              </a:ext>
            </a:extLst>
          </p:cNvPr>
          <p:cNvSpPr>
            <a:spLocks noGrp="1"/>
          </p:cNvSpPr>
          <p:nvPr>
            <p:ph type="sldNum" idx="12"/>
          </p:nvPr>
        </p:nvSpPr>
        <p:spPr/>
        <p:txBody>
          <a:bodyPr/>
          <a:lstStyle/>
          <a:p>
            <a:fld id="{00000000-1234-1234-1234-123412341234}" type="slidenum">
              <a:rPr lang="en-US" smtClean="0"/>
              <a:pPr/>
              <a:t>10</a:t>
            </a:fld>
            <a:endParaRPr lang="en-US"/>
          </a:p>
        </p:txBody>
      </p:sp>
      <p:sp>
        <p:nvSpPr>
          <p:cNvPr id="4" name="Title 3">
            <a:extLst>
              <a:ext uri="{FF2B5EF4-FFF2-40B4-BE49-F238E27FC236}">
                <a16:creationId xmlns:a16="http://schemas.microsoft.com/office/drawing/2014/main" id="{E6CB44EB-DE31-2F4D-84AC-7D8E4BFD5F7D}"/>
              </a:ext>
            </a:extLst>
          </p:cNvPr>
          <p:cNvSpPr>
            <a:spLocks noGrp="1"/>
          </p:cNvSpPr>
          <p:nvPr>
            <p:ph type="title"/>
          </p:nvPr>
        </p:nvSpPr>
        <p:spPr/>
        <p:txBody>
          <a:bodyPr/>
          <a:lstStyle/>
          <a:p>
            <a:r>
              <a:rPr lang="en-US" dirty="0"/>
              <a:t>A Few C Limitations</a:t>
            </a:r>
          </a:p>
        </p:txBody>
      </p:sp>
      <p:pic>
        <p:nvPicPr>
          <p:cNvPr id="6" name="Picture 5">
            <a:extLst>
              <a:ext uri="{FF2B5EF4-FFF2-40B4-BE49-F238E27FC236}">
                <a16:creationId xmlns:a16="http://schemas.microsoft.com/office/drawing/2014/main" id="{BCFAA813-29A9-2D4C-A36E-863A300C9BD8}"/>
              </a:ext>
            </a:extLst>
          </p:cNvPr>
          <p:cNvPicPr>
            <a:picLocks noChangeAspect="1"/>
          </p:cNvPicPr>
          <p:nvPr/>
        </p:nvPicPr>
        <p:blipFill>
          <a:blip r:embed="rId3"/>
          <a:stretch>
            <a:fillRect/>
          </a:stretch>
        </p:blipFill>
        <p:spPr>
          <a:xfrm>
            <a:off x="352443" y="276136"/>
            <a:ext cx="6096000" cy="6235700"/>
          </a:xfrm>
          <a:prstGeom prst="rect">
            <a:avLst/>
          </a:prstGeom>
        </p:spPr>
      </p:pic>
      <p:pic>
        <p:nvPicPr>
          <p:cNvPr id="8" name="Picture 7">
            <a:extLst>
              <a:ext uri="{FF2B5EF4-FFF2-40B4-BE49-F238E27FC236}">
                <a16:creationId xmlns:a16="http://schemas.microsoft.com/office/drawing/2014/main" id="{FB41767F-CE12-1245-91B6-B098E8B3D3DC}"/>
              </a:ext>
            </a:extLst>
          </p:cNvPr>
          <p:cNvPicPr>
            <a:picLocks noChangeAspect="1"/>
          </p:cNvPicPr>
          <p:nvPr/>
        </p:nvPicPr>
        <p:blipFill>
          <a:blip r:embed="rId4"/>
          <a:stretch>
            <a:fillRect/>
          </a:stretch>
        </p:blipFill>
        <p:spPr>
          <a:xfrm>
            <a:off x="6648849" y="-35014"/>
            <a:ext cx="4733144" cy="6858000"/>
          </a:xfrm>
          <a:prstGeom prst="rect">
            <a:avLst/>
          </a:prstGeom>
        </p:spPr>
      </p:pic>
    </p:spTree>
    <p:extLst>
      <p:ext uri="{BB962C8B-B14F-4D97-AF65-F5344CB8AC3E}">
        <p14:creationId xmlns:p14="http://schemas.microsoft.com/office/powerpoint/2010/main" val="14943606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65C23B-5ABE-8141-883C-9EA71E8808BD}"/>
              </a:ext>
            </a:extLst>
          </p:cNvPr>
          <p:cNvSpPr>
            <a:spLocks noGrp="1"/>
          </p:cNvSpPr>
          <p:nvPr>
            <p:ph type="body" idx="1"/>
          </p:nvPr>
        </p:nvSpPr>
        <p:spPr/>
        <p:txBody>
          <a:bodyPr/>
          <a:lstStyle/>
          <a:p>
            <a:r>
              <a:rPr lang="en-US" dirty="0"/>
              <a:t>There are no true “objects” and the language is best-suited for plain-old data types. Have to allocate, initialize and deallocate structures manually, which is error-prone.</a:t>
            </a:r>
          </a:p>
          <a:p>
            <a:r>
              <a:rPr lang="en-US" dirty="0"/>
              <a:t>Also, you have to manually check the result of every function call for errors, and most people forget to do this.</a:t>
            </a:r>
          </a:p>
        </p:txBody>
      </p:sp>
      <p:sp>
        <p:nvSpPr>
          <p:cNvPr id="3" name="Slide Number Placeholder 2">
            <a:extLst>
              <a:ext uri="{FF2B5EF4-FFF2-40B4-BE49-F238E27FC236}">
                <a16:creationId xmlns:a16="http://schemas.microsoft.com/office/drawing/2014/main" id="{F8D39BC6-AAF0-D64E-8FB0-3B48ED5181F3}"/>
              </a:ext>
            </a:extLst>
          </p:cNvPr>
          <p:cNvSpPr>
            <a:spLocks noGrp="1"/>
          </p:cNvSpPr>
          <p:nvPr>
            <p:ph type="sldNum" idx="12"/>
          </p:nvPr>
        </p:nvSpPr>
        <p:spPr/>
        <p:txBody>
          <a:bodyPr/>
          <a:lstStyle/>
          <a:p>
            <a:fld id="{00000000-1234-1234-1234-123412341234}" type="slidenum">
              <a:rPr lang="en-US" smtClean="0"/>
              <a:pPr/>
              <a:t>11</a:t>
            </a:fld>
            <a:endParaRPr lang="en-US"/>
          </a:p>
        </p:txBody>
      </p:sp>
      <p:sp>
        <p:nvSpPr>
          <p:cNvPr id="4" name="Title 3">
            <a:extLst>
              <a:ext uri="{FF2B5EF4-FFF2-40B4-BE49-F238E27FC236}">
                <a16:creationId xmlns:a16="http://schemas.microsoft.com/office/drawing/2014/main" id="{E6CB44EB-DE31-2F4D-84AC-7D8E4BFD5F7D}"/>
              </a:ext>
            </a:extLst>
          </p:cNvPr>
          <p:cNvSpPr>
            <a:spLocks noGrp="1"/>
          </p:cNvSpPr>
          <p:nvPr>
            <p:ph type="title"/>
          </p:nvPr>
        </p:nvSpPr>
        <p:spPr/>
        <p:txBody>
          <a:bodyPr/>
          <a:lstStyle/>
          <a:p>
            <a:r>
              <a:rPr lang="en-US" dirty="0"/>
              <a:t>A Few C Limitations: No Objects</a:t>
            </a:r>
          </a:p>
        </p:txBody>
      </p:sp>
    </p:spTree>
    <p:extLst>
      <p:ext uri="{BB962C8B-B14F-4D97-AF65-F5344CB8AC3E}">
        <p14:creationId xmlns:p14="http://schemas.microsoft.com/office/powerpoint/2010/main" val="34067377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65C23B-5ABE-8141-883C-9EA71E8808BD}"/>
              </a:ext>
            </a:extLst>
          </p:cNvPr>
          <p:cNvSpPr>
            <a:spLocks noGrp="1"/>
          </p:cNvSpPr>
          <p:nvPr>
            <p:ph type="body" idx="1"/>
          </p:nvPr>
        </p:nvSpPr>
        <p:spPr/>
        <p:txBody>
          <a:bodyPr/>
          <a:lstStyle/>
          <a:p>
            <a:r>
              <a:rPr lang="en-US" dirty="0"/>
              <a:t>There are no true “objects” and the language is best-suited for plain-old data types. Have to allocate, initialize and deallocate structures manually, which is error-prone.</a:t>
            </a:r>
          </a:p>
          <a:p>
            <a:r>
              <a:rPr lang="en-US" dirty="0"/>
              <a:t>Also, you have to manually check the result of every function call for errors, and most people forget to do this.</a:t>
            </a:r>
          </a:p>
        </p:txBody>
      </p:sp>
      <p:sp>
        <p:nvSpPr>
          <p:cNvPr id="3" name="Slide Number Placeholder 2">
            <a:extLst>
              <a:ext uri="{FF2B5EF4-FFF2-40B4-BE49-F238E27FC236}">
                <a16:creationId xmlns:a16="http://schemas.microsoft.com/office/drawing/2014/main" id="{F8D39BC6-AAF0-D64E-8FB0-3B48ED5181F3}"/>
              </a:ext>
            </a:extLst>
          </p:cNvPr>
          <p:cNvSpPr>
            <a:spLocks noGrp="1"/>
          </p:cNvSpPr>
          <p:nvPr>
            <p:ph type="sldNum" idx="12"/>
          </p:nvPr>
        </p:nvSpPr>
        <p:spPr/>
        <p:txBody>
          <a:bodyPr/>
          <a:lstStyle/>
          <a:p>
            <a:fld id="{00000000-1234-1234-1234-123412341234}" type="slidenum">
              <a:rPr lang="en-US" smtClean="0"/>
              <a:pPr/>
              <a:t>12</a:t>
            </a:fld>
            <a:endParaRPr lang="en-US"/>
          </a:p>
        </p:txBody>
      </p:sp>
      <p:sp>
        <p:nvSpPr>
          <p:cNvPr id="4" name="Title 3">
            <a:extLst>
              <a:ext uri="{FF2B5EF4-FFF2-40B4-BE49-F238E27FC236}">
                <a16:creationId xmlns:a16="http://schemas.microsoft.com/office/drawing/2014/main" id="{E6CB44EB-DE31-2F4D-84AC-7D8E4BFD5F7D}"/>
              </a:ext>
            </a:extLst>
          </p:cNvPr>
          <p:cNvSpPr>
            <a:spLocks noGrp="1"/>
          </p:cNvSpPr>
          <p:nvPr>
            <p:ph type="title"/>
          </p:nvPr>
        </p:nvSpPr>
        <p:spPr/>
        <p:txBody>
          <a:bodyPr/>
          <a:lstStyle/>
          <a:p>
            <a:r>
              <a:rPr lang="en-US" dirty="0"/>
              <a:t>A Few C Limitations</a:t>
            </a:r>
          </a:p>
        </p:txBody>
      </p:sp>
      <p:pic>
        <p:nvPicPr>
          <p:cNvPr id="6" name="Picture 5">
            <a:extLst>
              <a:ext uri="{FF2B5EF4-FFF2-40B4-BE49-F238E27FC236}">
                <a16:creationId xmlns:a16="http://schemas.microsoft.com/office/drawing/2014/main" id="{5FE11BCA-F89C-C94E-ACB2-9B9C6B5876FC}"/>
              </a:ext>
            </a:extLst>
          </p:cNvPr>
          <p:cNvPicPr>
            <a:picLocks noChangeAspect="1"/>
          </p:cNvPicPr>
          <p:nvPr/>
        </p:nvPicPr>
        <p:blipFill>
          <a:blip r:embed="rId3"/>
          <a:stretch>
            <a:fillRect/>
          </a:stretch>
        </p:blipFill>
        <p:spPr>
          <a:xfrm>
            <a:off x="2305050" y="590550"/>
            <a:ext cx="7581900" cy="5676900"/>
          </a:xfrm>
          <a:prstGeom prst="rect">
            <a:avLst/>
          </a:prstGeom>
          <a:noFill/>
          <a:ln>
            <a:solidFill>
              <a:schemeClr val="tx1"/>
            </a:solidFill>
          </a:ln>
        </p:spPr>
      </p:pic>
    </p:spTree>
    <p:extLst>
      <p:ext uri="{BB962C8B-B14F-4D97-AF65-F5344CB8AC3E}">
        <p14:creationId xmlns:p14="http://schemas.microsoft.com/office/powerpoint/2010/main" val="4217623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65C23B-5ABE-8141-883C-9EA71E8808BD}"/>
              </a:ext>
            </a:extLst>
          </p:cNvPr>
          <p:cNvSpPr>
            <a:spLocks noGrp="1"/>
          </p:cNvSpPr>
          <p:nvPr>
            <p:ph type="body" idx="1"/>
          </p:nvPr>
        </p:nvSpPr>
        <p:spPr/>
        <p:txBody>
          <a:bodyPr/>
          <a:lstStyle/>
          <a:p>
            <a:r>
              <a:rPr lang="en-US" dirty="0"/>
              <a:t>The standard C library provides facilities for interacting with the underlying OS (via FILEs), some math, and some string manipulation functions.</a:t>
            </a:r>
          </a:p>
          <a:p>
            <a:r>
              <a:rPr lang="en-US" dirty="0"/>
              <a:t>It entirely lacks support for data storage containers.</a:t>
            </a:r>
          </a:p>
        </p:txBody>
      </p:sp>
      <p:sp>
        <p:nvSpPr>
          <p:cNvPr id="3" name="Slide Number Placeholder 2">
            <a:extLst>
              <a:ext uri="{FF2B5EF4-FFF2-40B4-BE49-F238E27FC236}">
                <a16:creationId xmlns:a16="http://schemas.microsoft.com/office/drawing/2014/main" id="{F8D39BC6-AAF0-D64E-8FB0-3B48ED5181F3}"/>
              </a:ext>
            </a:extLst>
          </p:cNvPr>
          <p:cNvSpPr>
            <a:spLocks noGrp="1"/>
          </p:cNvSpPr>
          <p:nvPr>
            <p:ph type="sldNum" idx="12"/>
          </p:nvPr>
        </p:nvSpPr>
        <p:spPr/>
        <p:txBody>
          <a:bodyPr/>
          <a:lstStyle/>
          <a:p>
            <a:fld id="{00000000-1234-1234-1234-123412341234}" type="slidenum">
              <a:rPr lang="en-US" smtClean="0"/>
              <a:pPr/>
              <a:t>13</a:t>
            </a:fld>
            <a:endParaRPr lang="en-US"/>
          </a:p>
        </p:txBody>
      </p:sp>
      <p:sp>
        <p:nvSpPr>
          <p:cNvPr id="4" name="Title 3">
            <a:extLst>
              <a:ext uri="{FF2B5EF4-FFF2-40B4-BE49-F238E27FC236}">
                <a16:creationId xmlns:a16="http://schemas.microsoft.com/office/drawing/2014/main" id="{E6CB44EB-DE31-2F4D-84AC-7D8E4BFD5F7D}"/>
              </a:ext>
            </a:extLst>
          </p:cNvPr>
          <p:cNvSpPr>
            <a:spLocks noGrp="1"/>
          </p:cNvSpPr>
          <p:nvPr>
            <p:ph type="title"/>
          </p:nvPr>
        </p:nvSpPr>
        <p:spPr/>
        <p:txBody>
          <a:bodyPr/>
          <a:lstStyle/>
          <a:p>
            <a:r>
              <a:rPr lang="en-US" dirty="0"/>
              <a:t>A Few C Limitations: Library Support</a:t>
            </a:r>
          </a:p>
        </p:txBody>
      </p:sp>
    </p:spTree>
    <p:extLst>
      <p:ext uri="{BB962C8B-B14F-4D97-AF65-F5344CB8AC3E}">
        <p14:creationId xmlns:p14="http://schemas.microsoft.com/office/powerpoint/2010/main" val="11402737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B79DB7B-0BB8-AA42-A3EC-D27C66F6EEB7}"/>
              </a:ext>
            </a:extLst>
          </p:cNvPr>
          <p:cNvSpPr>
            <a:spLocks noGrp="1"/>
          </p:cNvSpPr>
          <p:nvPr>
            <p:ph type="sldNum" idx="12"/>
          </p:nvPr>
        </p:nvSpPr>
        <p:spPr/>
        <p:txBody>
          <a:bodyPr/>
          <a:lstStyle/>
          <a:p>
            <a:fld id="{00000000-1234-1234-1234-123412341234}" type="slidenum">
              <a:rPr lang="en-US" smtClean="0"/>
              <a:pPr/>
              <a:t>14</a:t>
            </a:fld>
            <a:endParaRPr lang="en-US"/>
          </a:p>
        </p:txBody>
      </p:sp>
      <p:sp>
        <p:nvSpPr>
          <p:cNvPr id="4" name="Title 3">
            <a:extLst>
              <a:ext uri="{FF2B5EF4-FFF2-40B4-BE49-F238E27FC236}">
                <a16:creationId xmlns:a16="http://schemas.microsoft.com/office/drawing/2014/main" id="{61E8C5BD-1A8E-8349-B7C2-6521FA16F0FC}"/>
              </a:ext>
            </a:extLst>
          </p:cNvPr>
          <p:cNvSpPr>
            <a:spLocks noGrp="1"/>
          </p:cNvSpPr>
          <p:nvPr>
            <p:ph type="title"/>
          </p:nvPr>
        </p:nvSpPr>
        <p:spPr/>
        <p:txBody>
          <a:bodyPr/>
          <a:lstStyle/>
          <a:p>
            <a:r>
              <a:rPr lang="en-US" dirty="0"/>
              <a:t>Objects and Classes</a:t>
            </a:r>
          </a:p>
        </p:txBody>
      </p:sp>
      <p:pic>
        <p:nvPicPr>
          <p:cNvPr id="5" name="Picture 4">
            <a:extLst>
              <a:ext uri="{FF2B5EF4-FFF2-40B4-BE49-F238E27FC236}">
                <a16:creationId xmlns:a16="http://schemas.microsoft.com/office/drawing/2014/main" id="{740C333E-EE7F-0D45-86EC-6E23FC39BE50}"/>
              </a:ext>
            </a:extLst>
          </p:cNvPr>
          <p:cNvPicPr>
            <a:picLocks noChangeAspect="1"/>
          </p:cNvPicPr>
          <p:nvPr/>
        </p:nvPicPr>
        <p:blipFill>
          <a:blip r:embed="rId3"/>
          <a:stretch>
            <a:fillRect/>
          </a:stretch>
        </p:blipFill>
        <p:spPr>
          <a:xfrm>
            <a:off x="3354315" y="1449942"/>
            <a:ext cx="5694149" cy="5271536"/>
          </a:xfrm>
          <a:prstGeom prst="rect">
            <a:avLst/>
          </a:prstGeom>
        </p:spPr>
      </p:pic>
      <p:sp>
        <p:nvSpPr>
          <p:cNvPr id="6" name="Rectangle 5">
            <a:extLst>
              <a:ext uri="{FF2B5EF4-FFF2-40B4-BE49-F238E27FC236}">
                <a16:creationId xmlns:a16="http://schemas.microsoft.com/office/drawing/2014/main" id="{F14917A6-067F-F74D-90BA-5B2175309052}"/>
              </a:ext>
            </a:extLst>
          </p:cNvPr>
          <p:cNvSpPr/>
          <p:nvPr/>
        </p:nvSpPr>
        <p:spPr>
          <a:xfrm>
            <a:off x="-57625" y="6211669"/>
            <a:ext cx="4534091" cy="523220"/>
          </a:xfrm>
          <a:prstGeom prst="rect">
            <a:avLst/>
          </a:prstGeom>
        </p:spPr>
        <p:txBody>
          <a:bodyPr wrap="square">
            <a:spAutoFit/>
          </a:bodyPr>
          <a:lstStyle/>
          <a:p>
            <a:r>
              <a:rPr lang="en-US" sz="1400" dirty="0">
                <a:hlinkClick r:id="rId4"/>
              </a:rPr>
              <a:t>Image credit: http://www.trytoprogram.com/cplusplus-programming/class-object/</a:t>
            </a:r>
            <a:endParaRPr lang="en-US" sz="1400" dirty="0"/>
          </a:p>
        </p:txBody>
      </p:sp>
    </p:spTree>
    <p:extLst>
      <p:ext uri="{BB962C8B-B14F-4D97-AF65-F5344CB8AC3E}">
        <p14:creationId xmlns:p14="http://schemas.microsoft.com/office/powerpoint/2010/main" val="2263467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9469EA-CC33-4FD1-AF25-83462F23F4DB}"/>
              </a:ext>
            </a:extLst>
          </p:cNvPr>
          <p:cNvSpPr>
            <a:spLocks noGrp="1"/>
          </p:cNvSpPr>
          <p:nvPr>
            <p:ph type="body" idx="1"/>
          </p:nvPr>
        </p:nvSpPr>
        <p:spPr>
          <a:xfrm>
            <a:off x="389466" y="1674190"/>
            <a:ext cx="6276377" cy="4525963"/>
          </a:xfrm>
        </p:spPr>
        <p:txBody>
          <a:bodyPr/>
          <a:lstStyle/>
          <a:p>
            <a:r>
              <a:rPr lang="en-US" dirty="0"/>
              <a:t>Structs are a way to encapsulate groups of data together.</a:t>
            </a:r>
          </a:p>
          <a:p>
            <a:r>
              <a:rPr lang="en-US" dirty="0"/>
              <a:t>Structs can contain fundamental types, pointers, and other structs.</a:t>
            </a:r>
          </a:p>
          <a:p>
            <a:r>
              <a:rPr lang="en-US" dirty="0"/>
              <a:t>As structs become more complex, then you start to have to add in support functions to construct, deallocate and otherwise manipulate objects.</a:t>
            </a:r>
          </a:p>
        </p:txBody>
      </p:sp>
      <p:sp>
        <p:nvSpPr>
          <p:cNvPr id="3" name="Slide Number Placeholder 2">
            <a:extLst>
              <a:ext uri="{FF2B5EF4-FFF2-40B4-BE49-F238E27FC236}">
                <a16:creationId xmlns:a16="http://schemas.microsoft.com/office/drawing/2014/main" id="{82E22922-FEF9-4678-ADFD-430944E1CCE9}"/>
              </a:ext>
            </a:extLst>
          </p:cNvPr>
          <p:cNvSpPr>
            <a:spLocks noGrp="1"/>
          </p:cNvSpPr>
          <p:nvPr>
            <p:ph type="sldNum" idx="12"/>
          </p:nvPr>
        </p:nvSpPr>
        <p:spPr/>
        <p:txBody>
          <a:bodyPr/>
          <a:lstStyle/>
          <a:p>
            <a:fld id="{00000000-1234-1234-1234-123412341234}" type="slidenum">
              <a:rPr lang="en-US" smtClean="0"/>
              <a:pPr/>
              <a:t>15</a:t>
            </a:fld>
            <a:endParaRPr lang="en-US"/>
          </a:p>
        </p:txBody>
      </p:sp>
      <p:sp>
        <p:nvSpPr>
          <p:cNvPr id="4" name="Title 3">
            <a:extLst>
              <a:ext uri="{FF2B5EF4-FFF2-40B4-BE49-F238E27FC236}">
                <a16:creationId xmlns:a16="http://schemas.microsoft.com/office/drawing/2014/main" id="{FC32CBD6-F62F-40CB-A781-24ECE92E55C1}"/>
              </a:ext>
            </a:extLst>
          </p:cNvPr>
          <p:cNvSpPr>
            <a:spLocks noGrp="1"/>
          </p:cNvSpPr>
          <p:nvPr>
            <p:ph type="title"/>
          </p:nvPr>
        </p:nvSpPr>
        <p:spPr/>
        <p:txBody>
          <a:bodyPr/>
          <a:lstStyle/>
          <a:p>
            <a:r>
              <a:rPr lang="en-US" dirty="0"/>
              <a:t>An Evolution of C-style Structs into Objects</a:t>
            </a:r>
          </a:p>
        </p:txBody>
      </p:sp>
      <p:pic>
        <p:nvPicPr>
          <p:cNvPr id="6" name="Picture 5">
            <a:extLst>
              <a:ext uri="{FF2B5EF4-FFF2-40B4-BE49-F238E27FC236}">
                <a16:creationId xmlns:a16="http://schemas.microsoft.com/office/drawing/2014/main" id="{E7BB4D46-1904-404F-91CA-7E7FA7A1F17A}"/>
              </a:ext>
            </a:extLst>
          </p:cNvPr>
          <p:cNvPicPr>
            <a:picLocks noChangeAspect="1"/>
          </p:cNvPicPr>
          <p:nvPr/>
        </p:nvPicPr>
        <p:blipFill>
          <a:blip r:embed="rId3"/>
          <a:stretch>
            <a:fillRect/>
          </a:stretch>
        </p:blipFill>
        <p:spPr>
          <a:xfrm>
            <a:off x="6782893" y="1844850"/>
            <a:ext cx="5334744" cy="4620270"/>
          </a:xfrm>
          <a:prstGeom prst="rect">
            <a:avLst/>
          </a:prstGeom>
        </p:spPr>
      </p:pic>
    </p:spTree>
    <p:extLst>
      <p:ext uri="{BB962C8B-B14F-4D97-AF65-F5344CB8AC3E}">
        <p14:creationId xmlns:p14="http://schemas.microsoft.com/office/powerpoint/2010/main" val="34474802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18B653-F6E2-1B42-91DC-F92AB9C6D271}"/>
              </a:ext>
            </a:extLst>
          </p:cNvPr>
          <p:cNvSpPr>
            <a:spLocks noGrp="1"/>
          </p:cNvSpPr>
          <p:nvPr>
            <p:ph type="body" idx="1"/>
          </p:nvPr>
        </p:nvSpPr>
        <p:spPr>
          <a:xfrm>
            <a:off x="389466" y="1674190"/>
            <a:ext cx="5370307" cy="4525963"/>
          </a:xfrm>
        </p:spPr>
        <p:txBody>
          <a:bodyPr/>
          <a:lstStyle/>
          <a:p>
            <a:pPr marL="25400" indent="0">
              <a:buNone/>
            </a:pPr>
            <a:r>
              <a:rPr lang="en-US"/>
              <a:t>What is an object?</a:t>
            </a:r>
          </a:p>
          <a:p>
            <a:r>
              <a:rPr lang="en-US"/>
              <a:t>It’s an instance of a class / the working entity of a class.</a:t>
            </a:r>
          </a:p>
          <a:p>
            <a:pPr marL="25400" indent="0">
              <a:buNone/>
            </a:pPr>
            <a:r>
              <a:rPr lang="en-US"/>
              <a:t>What is a class?</a:t>
            </a:r>
          </a:p>
          <a:p>
            <a:r>
              <a:rPr lang="en-US"/>
              <a:t>It is a template or blueprint about the capabilities of what an object can do.</a:t>
            </a:r>
          </a:p>
        </p:txBody>
      </p:sp>
      <p:sp>
        <p:nvSpPr>
          <p:cNvPr id="3" name="Slide Number Placeholder 2">
            <a:extLst>
              <a:ext uri="{FF2B5EF4-FFF2-40B4-BE49-F238E27FC236}">
                <a16:creationId xmlns:a16="http://schemas.microsoft.com/office/drawing/2014/main" id="{902DAA9D-01B9-EC4B-A717-F45993701AF1}"/>
              </a:ext>
            </a:extLst>
          </p:cNvPr>
          <p:cNvSpPr>
            <a:spLocks noGrp="1"/>
          </p:cNvSpPr>
          <p:nvPr>
            <p:ph type="sldNum" idx="12"/>
          </p:nvPr>
        </p:nvSpPr>
        <p:spPr/>
        <p:txBody>
          <a:bodyPr/>
          <a:lstStyle/>
          <a:p>
            <a:fld id="{00000000-1234-1234-1234-123412341234}" type="slidenum">
              <a:rPr lang="en-US" smtClean="0"/>
              <a:pPr/>
              <a:t>16</a:t>
            </a:fld>
            <a:endParaRPr lang="en-US"/>
          </a:p>
        </p:txBody>
      </p:sp>
      <p:sp>
        <p:nvSpPr>
          <p:cNvPr id="4" name="Title 3">
            <a:extLst>
              <a:ext uri="{FF2B5EF4-FFF2-40B4-BE49-F238E27FC236}">
                <a16:creationId xmlns:a16="http://schemas.microsoft.com/office/drawing/2014/main" id="{BF001EE1-C904-1940-8491-96234BCD73A0}"/>
              </a:ext>
            </a:extLst>
          </p:cNvPr>
          <p:cNvSpPr>
            <a:spLocks noGrp="1"/>
          </p:cNvSpPr>
          <p:nvPr>
            <p:ph type="title"/>
          </p:nvPr>
        </p:nvSpPr>
        <p:spPr/>
        <p:txBody>
          <a:bodyPr/>
          <a:lstStyle/>
          <a:p>
            <a:r>
              <a:rPr lang="en-US" dirty="0"/>
              <a:t>C++ Objects and Classes</a:t>
            </a:r>
          </a:p>
        </p:txBody>
      </p:sp>
      <p:pic>
        <p:nvPicPr>
          <p:cNvPr id="5" name="Picture 4">
            <a:extLst>
              <a:ext uri="{FF2B5EF4-FFF2-40B4-BE49-F238E27FC236}">
                <a16:creationId xmlns:a16="http://schemas.microsoft.com/office/drawing/2014/main" id="{F37275D7-277D-4F22-88D9-0EB82C3564D9}"/>
              </a:ext>
            </a:extLst>
          </p:cNvPr>
          <p:cNvPicPr>
            <a:picLocks noChangeAspect="1"/>
          </p:cNvPicPr>
          <p:nvPr/>
        </p:nvPicPr>
        <p:blipFill>
          <a:blip r:embed="rId3"/>
          <a:stretch>
            <a:fillRect/>
          </a:stretch>
        </p:blipFill>
        <p:spPr>
          <a:xfrm>
            <a:off x="6605517" y="1507792"/>
            <a:ext cx="4433544" cy="1940608"/>
          </a:xfrm>
          <a:prstGeom prst="rect">
            <a:avLst/>
          </a:prstGeom>
        </p:spPr>
      </p:pic>
      <p:sp>
        <p:nvSpPr>
          <p:cNvPr id="6" name="TextBox 5">
            <a:extLst>
              <a:ext uri="{FF2B5EF4-FFF2-40B4-BE49-F238E27FC236}">
                <a16:creationId xmlns:a16="http://schemas.microsoft.com/office/drawing/2014/main" id="{DEE836BB-6484-455F-9D26-9CFB2A8F8D44}"/>
              </a:ext>
            </a:extLst>
          </p:cNvPr>
          <p:cNvSpPr txBox="1"/>
          <p:nvPr/>
        </p:nvSpPr>
        <p:spPr>
          <a:xfrm>
            <a:off x="7023103" y="3582157"/>
            <a:ext cx="4015957" cy="3139321"/>
          </a:xfrm>
          <a:prstGeom prst="rect">
            <a:avLst/>
          </a:prstGeom>
          <a:solidFill>
            <a:srgbClr val="FFC000"/>
          </a:solidFill>
          <a:ln>
            <a:solidFill>
              <a:schemeClr val="tx1">
                <a:lumMod val="95000"/>
                <a:lumOff val="5000"/>
              </a:schemeClr>
            </a:solidFill>
          </a:ln>
        </p:spPr>
        <p:txBody>
          <a:bodyPr wrap="square" rtlCol="0">
            <a:spAutoFit/>
          </a:bodyPr>
          <a:lstStyle/>
          <a:p>
            <a:r>
              <a:rPr lang="en-US" dirty="0"/>
              <a:t>This declares a class (i.e. a type) called </a:t>
            </a:r>
            <a:r>
              <a:rPr lang="en-US" dirty="0">
                <a:latin typeface="Consolas" panose="020B0609020204030204" pitchFamily="49" charset="0"/>
              </a:rPr>
              <a:t>Rectangle</a:t>
            </a:r>
            <a:r>
              <a:rPr lang="en-US" dirty="0"/>
              <a:t> and an object (i.e. a variable) of this class, called </a:t>
            </a:r>
            <a:r>
              <a:rPr lang="en-US" dirty="0">
                <a:latin typeface="Consolas" panose="020B0609020204030204" pitchFamily="49" charset="0"/>
              </a:rPr>
              <a:t>rect</a:t>
            </a:r>
            <a:r>
              <a:rPr lang="en-US" dirty="0"/>
              <a:t>.</a:t>
            </a:r>
          </a:p>
          <a:p>
            <a:endParaRPr lang="en-US" dirty="0"/>
          </a:p>
          <a:p>
            <a:r>
              <a:rPr lang="en-US" dirty="0"/>
              <a:t>The class has four members: width, height, </a:t>
            </a:r>
            <a:r>
              <a:rPr lang="en-US" noProof="1"/>
              <a:t>set_values</a:t>
            </a:r>
            <a:r>
              <a:rPr lang="en-US" dirty="0"/>
              <a:t>, and area.</a:t>
            </a:r>
          </a:p>
          <a:p>
            <a:endParaRPr lang="en-US" dirty="0"/>
          </a:p>
          <a:p>
            <a:r>
              <a:rPr lang="en-US" dirty="0"/>
              <a:t>The class name (</a:t>
            </a:r>
            <a:r>
              <a:rPr lang="en-US" dirty="0">
                <a:latin typeface="Consolas" panose="020B0609020204030204" pitchFamily="49" charset="0"/>
              </a:rPr>
              <a:t>Rectangle</a:t>
            </a:r>
            <a:r>
              <a:rPr lang="en-US" dirty="0"/>
              <a:t>) and the object name (</a:t>
            </a:r>
            <a:r>
              <a:rPr lang="en-US" noProof="1">
                <a:latin typeface="Consolas" panose="020B0609020204030204" pitchFamily="49" charset="0"/>
              </a:rPr>
              <a:t>rect</a:t>
            </a:r>
            <a:r>
              <a:rPr lang="en-US" dirty="0"/>
              <a:t>) are different.</a:t>
            </a:r>
          </a:p>
          <a:p>
            <a:endParaRPr lang="en-US" dirty="0"/>
          </a:p>
          <a:p>
            <a:r>
              <a:rPr lang="en-US" dirty="0"/>
              <a:t>Similar to: </a:t>
            </a:r>
            <a:r>
              <a:rPr lang="en-US" dirty="0">
                <a:latin typeface="Consolas" panose="020B0609020204030204" pitchFamily="49" charset="0"/>
              </a:rPr>
              <a:t>int a</a:t>
            </a:r>
            <a:r>
              <a:rPr lang="en-US" dirty="0"/>
              <a:t>;</a:t>
            </a:r>
          </a:p>
        </p:txBody>
      </p:sp>
    </p:spTree>
    <p:extLst>
      <p:ext uri="{BB962C8B-B14F-4D97-AF65-F5344CB8AC3E}">
        <p14:creationId xmlns:p14="http://schemas.microsoft.com/office/powerpoint/2010/main" val="2987139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Text Placeholder 1">
            <a:extLst>
              <a:ext uri="{FF2B5EF4-FFF2-40B4-BE49-F238E27FC236}">
                <a16:creationId xmlns:a16="http://schemas.microsoft.com/office/drawing/2014/main" id="{D15B2DF7-1CD1-864A-B9C7-27A373F3DC35}"/>
              </a:ext>
            </a:extLst>
          </p:cNvPr>
          <p:cNvSpPr txBox="1">
            <a:spLocks/>
          </p:cNvSpPr>
          <p:nvPr/>
        </p:nvSpPr>
        <p:spPr>
          <a:xfrm>
            <a:off x="5759773" y="1674190"/>
            <a:ext cx="5370307" cy="4525963"/>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25400" indent="0">
              <a:buFont typeface="Arial"/>
              <a:buNone/>
            </a:pPr>
            <a:r>
              <a:rPr lang="en-US" kern="0"/>
              <a:t>  </a:t>
            </a:r>
          </a:p>
          <a:p>
            <a:r>
              <a:rPr lang="en-US" kern="0"/>
              <a:t>Inheritance</a:t>
            </a:r>
          </a:p>
          <a:p>
            <a:pPr marL="482600" lvl="1" indent="0">
              <a:buNone/>
            </a:pPr>
            <a:r>
              <a:rPr lang="en-US" sz="2000"/>
              <a:t>Derive characteristics and functionality from another object.</a:t>
            </a:r>
          </a:p>
          <a:p>
            <a:pPr marL="25400" indent="0">
              <a:buNone/>
            </a:pPr>
            <a:endParaRPr lang="en-US" kern="0"/>
          </a:p>
          <a:p>
            <a:endParaRPr lang="en-US" kern="0"/>
          </a:p>
          <a:p>
            <a:r>
              <a:rPr lang="en-US" kern="0"/>
              <a:t>Polymorphism</a:t>
            </a:r>
          </a:p>
          <a:p>
            <a:pPr marL="482600" lvl="1" indent="0">
              <a:buNone/>
            </a:pPr>
            <a:r>
              <a:rPr lang="en-US" sz="2000"/>
              <a:t>Use the same interface to operate on different types of objects.</a:t>
            </a:r>
          </a:p>
        </p:txBody>
      </p:sp>
      <p:sp>
        <p:nvSpPr>
          <p:cNvPr id="2" name="Text Placeholder 1">
            <a:extLst>
              <a:ext uri="{FF2B5EF4-FFF2-40B4-BE49-F238E27FC236}">
                <a16:creationId xmlns:a16="http://schemas.microsoft.com/office/drawing/2014/main" id="{9818B653-F6E2-1B42-91DC-F92AB9C6D271}"/>
              </a:ext>
            </a:extLst>
          </p:cNvPr>
          <p:cNvSpPr>
            <a:spLocks noGrp="1"/>
          </p:cNvSpPr>
          <p:nvPr>
            <p:ph type="body" idx="1"/>
          </p:nvPr>
        </p:nvSpPr>
        <p:spPr>
          <a:xfrm>
            <a:off x="389466" y="1674190"/>
            <a:ext cx="5370307" cy="4525963"/>
          </a:xfrm>
        </p:spPr>
        <p:txBody>
          <a:bodyPr/>
          <a:lstStyle/>
          <a:p>
            <a:pPr marL="25400" indent="0">
              <a:buNone/>
            </a:pPr>
            <a:r>
              <a:rPr lang="en-US" dirty="0"/>
              <a:t>Why use objects?</a:t>
            </a:r>
          </a:p>
          <a:p>
            <a:r>
              <a:rPr lang="en-US" dirty="0"/>
              <a:t>Encapsulation</a:t>
            </a:r>
          </a:p>
          <a:p>
            <a:pPr marL="508000" lvl="1" indent="0">
              <a:buNone/>
            </a:pPr>
            <a:r>
              <a:rPr lang="en-US" sz="2000" dirty="0"/>
              <a:t>Keep resources (records) together. Tie functions with the data that they work with.</a:t>
            </a:r>
          </a:p>
          <a:p>
            <a:pPr lvl="1"/>
            <a:endParaRPr lang="en-US" dirty="0"/>
          </a:p>
          <a:p>
            <a:endParaRPr lang="en-US" dirty="0"/>
          </a:p>
          <a:p>
            <a:r>
              <a:rPr lang="en-US" dirty="0"/>
              <a:t>Abstraction</a:t>
            </a:r>
          </a:p>
          <a:p>
            <a:pPr marL="482600" lvl="1" indent="0">
              <a:buNone/>
            </a:pPr>
            <a:r>
              <a:rPr lang="en-US" sz="2000" dirty="0"/>
              <a:t>Hide unnecessary implementation details from the end-user of the object.</a:t>
            </a:r>
          </a:p>
        </p:txBody>
      </p:sp>
      <p:sp>
        <p:nvSpPr>
          <p:cNvPr id="3" name="Slide Number Placeholder 2">
            <a:extLst>
              <a:ext uri="{FF2B5EF4-FFF2-40B4-BE49-F238E27FC236}">
                <a16:creationId xmlns:a16="http://schemas.microsoft.com/office/drawing/2014/main" id="{902DAA9D-01B9-EC4B-A717-F45993701AF1}"/>
              </a:ext>
            </a:extLst>
          </p:cNvPr>
          <p:cNvSpPr>
            <a:spLocks noGrp="1"/>
          </p:cNvSpPr>
          <p:nvPr>
            <p:ph type="sldNum" idx="12"/>
          </p:nvPr>
        </p:nvSpPr>
        <p:spPr/>
        <p:txBody>
          <a:bodyPr/>
          <a:lstStyle/>
          <a:p>
            <a:fld id="{00000000-1234-1234-1234-123412341234}" type="slidenum">
              <a:rPr lang="en-US" smtClean="0"/>
              <a:pPr/>
              <a:t>17</a:t>
            </a:fld>
            <a:endParaRPr lang="en-US"/>
          </a:p>
        </p:txBody>
      </p:sp>
      <p:sp>
        <p:nvSpPr>
          <p:cNvPr id="4" name="Title 3">
            <a:extLst>
              <a:ext uri="{FF2B5EF4-FFF2-40B4-BE49-F238E27FC236}">
                <a16:creationId xmlns:a16="http://schemas.microsoft.com/office/drawing/2014/main" id="{BF001EE1-C904-1940-8491-96234BCD73A0}"/>
              </a:ext>
            </a:extLst>
          </p:cNvPr>
          <p:cNvSpPr>
            <a:spLocks noGrp="1"/>
          </p:cNvSpPr>
          <p:nvPr>
            <p:ph type="title"/>
          </p:nvPr>
        </p:nvSpPr>
        <p:spPr/>
        <p:txBody>
          <a:bodyPr/>
          <a:lstStyle/>
          <a:p>
            <a:r>
              <a:rPr lang="en-US" dirty="0"/>
              <a:t>C++ Objects and Classes</a:t>
            </a:r>
          </a:p>
        </p:txBody>
      </p:sp>
    </p:spTree>
    <p:extLst>
      <p:ext uri="{BB962C8B-B14F-4D97-AF65-F5344CB8AC3E}">
        <p14:creationId xmlns:p14="http://schemas.microsoft.com/office/powerpoint/2010/main" val="2556680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AC73C3-7C96-1B4C-8F82-76FA09703BCD}"/>
              </a:ext>
            </a:extLst>
          </p:cNvPr>
          <p:cNvSpPr>
            <a:spLocks noGrp="1"/>
          </p:cNvSpPr>
          <p:nvPr>
            <p:ph type="sldNum" idx="12"/>
          </p:nvPr>
        </p:nvSpPr>
        <p:spPr/>
        <p:txBody>
          <a:bodyPr/>
          <a:lstStyle/>
          <a:p>
            <a:fld id="{00000000-1234-1234-1234-123412341234}" type="slidenum">
              <a:rPr lang="en-US" smtClean="0"/>
              <a:pPr/>
              <a:t>18</a:t>
            </a:fld>
            <a:endParaRPr lang="en-US"/>
          </a:p>
        </p:txBody>
      </p:sp>
      <p:sp>
        <p:nvSpPr>
          <p:cNvPr id="4" name="Title 3">
            <a:extLst>
              <a:ext uri="{FF2B5EF4-FFF2-40B4-BE49-F238E27FC236}">
                <a16:creationId xmlns:a16="http://schemas.microsoft.com/office/drawing/2014/main" id="{C9DBD1CB-DCA6-424A-99B2-300FD88937BA}"/>
              </a:ext>
            </a:extLst>
          </p:cNvPr>
          <p:cNvSpPr>
            <a:spLocks noGrp="1"/>
          </p:cNvSpPr>
          <p:nvPr>
            <p:ph type="title"/>
          </p:nvPr>
        </p:nvSpPr>
        <p:spPr/>
        <p:txBody>
          <a:bodyPr/>
          <a:lstStyle/>
          <a:p>
            <a:r>
              <a:rPr lang="en-US" dirty="0"/>
              <a:t>Encapsulation and Abstraction</a:t>
            </a:r>
          </a:p>
        </p:txBody>
      </p:sp>
      <p:pic>
        <p:nvPicPr>
          <p:cNvPr id="6" name="Picture 5">
            <a:extLst>
              <a:ext uri="{FF2B5EF4-FFF2-40B4-BE49-F238E27FC236}">
                <a16:creationId xmlns:a16="http://schemas.microsoft.com/office/drawing/2014/main" id="{845CA2E0-45C7-0A43-B08A-94129196C503}"/>
              </a:ext>
            </a:extLst>
          </p:cNvPr>
          <p:cNvPicPr>
            <a:picLocks noChangeAspect="1"/>
          </p:cNvPicPr>
          <p:nvPr/>
        </p:nvPicPr>
        <p:blipFill>
          <a:blip r:embed="rId3"/>
          <a:stretch>
            <a:fillRect/>
          </a:stretch>
        </p:blipFill>
        <p:spPr>
          <a:xfrm>
            <a:off x="5024564" y="2773826"/>
            <a:ext cx="6557836" cy="2182215"/>
          </a:xfrm>
          <a:prstGeom prst="rect">
            <a:avLst/>
          </a:prstGeom>
          <a:ln>
            <a:noFill/>
          </a:ln>
        </p:spPr>
      </p:pic>
      <p:sp>
        <p:nvSpPr>
          <p:cNvPr id="7" name="TextBox 6">
            <a:extLst>
              <a:ext uri="{FF2B5EF4-FFF2-40B4-BE49-F238E27FC236}">
                <a16:creationId xmlns:a16="http://schemas.microsoft.com/office/drawing/2014/main" id="{15234C2A-431C-1C42-826A-3D39FD15750F}"/>
              </a:ext>
            </a:extLst>
          </p:cNvPr>
          <p:cNvSpPr txBox="1"/>
          <p:nvPr/>
        </p:nvSpPr>
        <p:spPr>
          <a:xfrm>
            <a:off x="534389" y="2481943"/>
            <a:ext cx="3777655" cy="1477328"/>
          </a:xfrm>
          <a:prstGeom prst="rect">
            <a:avLst/>
          </a:prstGeom>
          <a:noFill/>
        </p:spPr>
        <p:txBody>
          <a:bodyPr wrap="square" rtlCol="0">
            <a:spAutoFit/>
          </a:bodyPr>
          <a:lstStyle/>
          <a:p>
            <a:r>
              <a:rPr lang="en-US" dirty="0"/>
              <a:t>width, height are private. A consumer of the Rectangle class won’t be able to modify them directly. Instead, they must go through the </a:t>
            </a:r>
            <a:r>
              <a:rPr lang="en-US" dirty="0" err="1"/>
              <a:t>set_values</a:t>
            </a:r>
            <a:r>
              <a:rPr lang="en-US" dirty="0"/>
              <a:t> function.</a:t>
            </a:r>
          </a:p>
        </p:txBody>
      </p:sp>
      <p:cxnSp>
        <p:nvCxnSpPr>
          <p:cNvPr id="9" name="Straight Arrow Connector 8">
            <a:extLst>
              <a:ext uri="{FF2B5EF4-FFF2-40B4-BE49-F238E27FC236}">
                <a16:creationId xmlns:a16="http://schemas.microsoft.com/office/drawing/2014/main" id="{671D3318-5AB8-4B44-80B3-089E71D647F4}"/>
              </a:ext>
            </a:extLst>
          </p:cNvPr>
          <p:cNvCxnSpPr/>
          <p:nvPr/>
        </p:nvCxnSpPr>
        <p:spPr>
          <a:xfrm flipH="1">
            <a:off x="4168239" y="3082107"/>
            <a:ext cx="8563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2B04F75-F83C-8245-8515-A30AF6E8C664}"/>
              </a:ext>
            </a:extLst>
          </p:cNvPr>
          <p:cNvCxnSpPr/>
          <p:nvPr/>
        </p:nvCxnSpPr>
        <p:spPr>
          <a:xfrm flipH="1">
            <a:off x="4168239" y="3633849"/>
            <a:ext cx="8563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CC1C2A8-4B3A-6340-B17C-FE93D1DDE930}"/>
              </a:ext>
            </a:extLst>
          </p:cNvPr>
          <p:cNvSpPr txBox="1"/>
          <p:nvPr/>
        </p:nvSpPr>
        <p:spPr>
          <a:xfrm>
            <a:off x="534389" y="4690753"/>
            <a:ext cx="3633850" cy="646331"/>
          </a:xfrm>
          <a:prstGeom prst="rect">
            <a:avLst/>
          </a:prstGeom>
          <a:noFill/>
        </p:spPr>
        <p:txBody>
          <a:bodyPr wrap="square" rtlCol="0">
            <a:spAutoFit/>
          </a:bodyPr>
          <a:lstStyle/>
          <a:p>
            <a:r>
              <a:rPr lang="en-US" dirty="0"/>
              <a:t>The area and perimeter functions are bound to the class.</a:t>
            </a:r>
          </a:p>
        </p:txBody>
      </p:sp>
      <p:cxnSp>
        <p:nvCxnSpPr>
          <p:cNvPr id="15" name="Straight Arrow Connector 14">
            <a:extLst>
              <a:ext uri="{FF2B5EF4-FFF2-40B4-BE49-F238E27FC236}">
                <a16:creationId xmlns:a16="http://schemas.microsoft.com/office/drawing/2014/main" id="{DE5182FE-73EF-6241-8F73-B675BFED5E64}"/>
              </a:ext>
            </a:extLst>
          </p:cNvPr>
          <p:cNvCxnSpPr/>
          <p:nvPr/>
        </p:nvCxnSpPr>
        <p:spPr>
          <a:xfrm flipH="1">
            <a:off x="4168239" y="3959271"/>
            <a:ext cx="1116280" cy="7314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03536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22E940-E7BC-4953-AC41-642C0181DD0D}"/>
              </a:ext>
            </a:extLst>
          </p:cNvPr>
          <p:cNvSpPr>
            <a:spLocks noGrp="1"/>
          </p:cNvSpPr>
          <p:nvPr>
            <p:ph type="body" idx="1"/>
          </p:nvPr>
        </p:nvSpPr>
        <p:spPr>
          <a:xfrm>
            <a:off x="389466" y="1674190"/>
            <a:ext cx="6849085" cy="4525963"/>
          </a:xfrm>
        </p:spPr>
        <p:txBody>
          <a:bodyPr/>
          <a:lstStyle/>
          <a:p>
            <a:r>
              <a:rPr lang="en-US" dirty="0"/>
              <a:t>Constructors and Destructors</a:t>
            </a:r>
          </a:p>
          <a:p>
            <a:pPr lvl="1"/>
            <a:r>
              <a:rPr lang="en-US" dirty="0"/>
              <a:t>A constructor is a function that runs when an object is first instantiated.</a:t>
            </a:r>
          </a:p>
          <a:p>
            <a:pPr lvl="1"/>
            <a:r>
              <a:rPr lang="en-US" dirty="0"/>
              <a:t>A destructor runs when an object is destroyed, usually when going out of scope.</a:t>
            </a:r>
          </a:p>
        </p:txBody>
      </p:sp>
      <p:sp>
        <p:nvSpPr>
          <p:cNvPr id="3" name="Slide Number Placeholder 2">
            <a:extLst>
              <a:ext uri="{FF2B5EF4-FFF2-40B4-BE49-F238E27FC236}">
                <a16:creationId xmlns:a16="http://schemas.microsoft.com/office/drawing/2014/main" id="{8D309223-7C8A-42BB-9C37-DD561F51E36A}"/>
              </a:ext>
            </a:extLst>
          </p:cNvPr>
          <p:cNvSpPr>
            <a:spLocks noGrp="1"/>
          </p:cNvSpPr>
          <p:nvPr>
            <p:ph type="sldNum" idx="12"/>
          </p:nvPr>
        </p:nvSpPr>
        <p:spPr/>
        <p:txBody>
          <a:bodyPr/>
          <a:lstStyle/>
          <a:p>
            <a:fld id="{00000000-1234-1234-1234-123412341234}" type="slidenum">
              <a:rPr lang="en-US" smtClean="0"/>
              <a:pPr/>
              <a:t>19</a:t>
            </a:fld>
            <a:endParaRPr lang="en-US"/>
          </a:p>
        </p:txBody>
      </p:sp>
      <p:sp>
        <p:nvSpPr>
          <p:cNvPr id="4" name="Title 3">
            <a:extLst>
              <a:ext uri="{FF2B5EF4-FFF2-40B4-BE49-F238E27FC236}">
                <a16:creationId xmlns:a16="http://schemas.microsoft.com/office/drawing/2014/main" id="{E83100C4-2B17-428B-B9D3-7858BC6E9181}"/>
              </a:ext>
            </a:extLst>
          </p:cNvPr>
          <p:cNvSpPr>
            <a:spLocks noGrp="1"/>
          </p:cNvSpPr>
          <p:nvPr>
            <p:ph type="title"/>
          </p:nvPr>
        </p:nvSpPr>
        <p:spPr/>
        <p:txBody>
          <a:bodyPr/>
          <a:lstStyle/>
          <a:p>
            <a:r>
              <a:rPr lang="en-US" dirty="0"/>
              <a:t>Object Lifecycle</a:t>
            </a:r>
          </a:p>
        </p:txBody>
      </p:sp>
      <p:sp>
        <p:nvSpPr>
          <p:cNvPr id="18" name="Rectangle 17">
            <a:extLst>
              <a:ext uri="{FF2B5EF4-FFF2-40B4-BE49-F238E27FC236}">
                <a16:creationId xmlns:a16="http://schemas.microsoft.com/office/drawing/2014/main" id="{48B3585B-73BD-3748-B824-6260E656AFFE}"/>
              </a:ext>
            </a:extLst>
          </p:cNvPr>
          <p:cNvSpPr/>
          <p:nvPr/>
        </p:nvSpPr>
        <p:spPr>
          <a:xfrm>
            <a:off x="9209259" y="1727863"/>
            <a:ext cx="2438883" cy="9986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Setup</a:t>
            </a:r>
          </a:p>
        </p:txBody>
      </p:sp>
      <p:sp>
        <p:nvSpPr>
          <p:cNvPr id="19" name="Rectangle 18">
            <a:extLst>
              <a:ext uri="{FF2B5EF4-FFF2-40B4-BE49-F238E27FC236}">
                <a16:creationId xmlns:a16="http://schemas.microsoft.com/office/drawing/2014/main" id="{5C5E6C22-1C94-2940-903E-854A6F61F0E4}"/>
              </a:ext>
            </a:extLst>
          </p:cNvPr>
          <p:cNvSpPr/>
          <p:nvPr/>
        </p:nvSpPr>
        <p:spPr>
          <a:xfrm>
            <a:off x="9209259" y="3237837"/>
            <a:ext cx="2438883" cy="9986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Functions</a:t>
            </a:r>
          </a:p>
        </p:txBody>
      </p:sp>
      <p:sp>
        <p:nvSpPr>
          <p:cNvPr id="20" name="Rectangle 19">
            <a:extLst>
              <a:ext uri="{FF2B5EF4-FFF2-40B4-BE49-F238E27FC236}">
                <a16:creationId xmlns:a16="http://schemas.microsoft.com/office/drawing/2014/main" id="{1B9D03DD-20A4-A842-86F7-A4E7B15D27D8}"/>
              </a:ext>
            </a:extLst>
          </p:cNvPr>
          <p:cNvSpPr/>
          <p:nvPr/>
        </p:nvSpPr>
        <p:spPr>
          <a:xfrm>
            <a:off x="9209258" y="4747811"/>
            <a:ext cx="2438883" cy="9986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Clean-up</a:t>
            </a:r>
          </a:p>
        </p:txBody>
      </p:sp>
      <p:sp>
        <p:nvSpPr>
          <p:cNvPr id="21" name="Down Arrow 20">
            <a:extLst>
              <a:ext uri="{FF2B5EF4-FFF2-40B4-BE49-F238E27FC236}">
                <a16:creationId xmlns:a16="http://schemas.microsoft.com/office/drawing/2014/main" id="{5C75C11D-2E0F-154F-918A-310EA623F5EB}"/>
              </a:ext>
            </a:extLst>
          </p:cNvPr>
          <p:cNvSpPr/>
          <p:nvPr/>
        </p:nvSpPr>
        <p:spPr>
          <a:xfrm>
            <a:off x="10212740" y="2771922"/>
            <a:ext cx="429715" cy="4204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wn Arrow 21">
            <a:extLst>
              <a:ext uri="{FF2B5EF4-FFF2-40B4-BE49-F238E27FC236}">
                <a16:creationId xmlns:a16="http://schemas.microsoft.com/office/drawing/2014/main" id="{8CFFA2B9-292D-2640-B59F-65BBBF984C8A}"/>
              </a:ext>
            </a:extLst>
          </p:cNvPr>
          <p:cNvSpPr/>
          <p:nvPr/>
        </p:nvSpPr>
        <p:spPr>
          <a:xfrm>
            <a:off x="10209665" y="4281896"/>
            <a:ext cx="429715" cy="4204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7658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C78A6A-0742-2D4B-B9C7-E3FCCE8EE0EC}"/>
              </a:ext>
            </a:extLst>
          </p:cNvPr>
          <p:cNvSpPr>
            <a:spLocks noGrp="1"/>
          </p:cNvSpPr>
          <p:nvPr>
            <p:ph type="body" idx="1"/>
          </p:nvPr>
        </p:nvSpPr>
        <p:spPr/>
        <p:txBody>
          <a:bodyPr/>
          <a:lstStyle/>
          <a:p>
            <a:pPr marL="539750" indent="-514350">
              <a:buFont typeface="+mj-lt"/>
              <a:buAutoNum type="arabicPeriod"/>
            </a:pPr>
            <a:r>
              <a:rPr lang="en-US"/>
              <a:t>We want JEDI to provide an abstract interface layer that separates the state, model, covariances, observation operators, et cetera from their specific implementations. </a:t>
            </a:r>
          </a:p>
          <a:p>
            <a:pPr marL="539750" indent="-514350">
              <a:buFont typeface="+mj-lt"/>
              <a:buAutoNum type="arabicPeriod"/>
            </a:pPr>
            <a:r>
              <a:rPr lang="en-US"/>
              <a:t>We want to take advantage of many new libraries and capabilities that are available in other languages.</a:t>
            </a:r>
          </a:p>
          <a:p>
            <a:pPr marL="539750" indent="-514350">
              <a:buFont typeface="+mj-lt"/>
              <a:buAutoNum type="arabicPeriod"/>
            </a:pPr>
            <a:r>
              <a:rPr lang="en-US"/>
              <a:t>We want to write fast code that can be implemented in an operational context.</a:t>
            </a:r>
          </a:p>
        </p:txBody>
      </p:sp>
      <p:sp>
        <p:nvSpPr>
          <p:cNvPr id="3" name="Slide Number Placeholder 2">
            <a:extLst>
              <a:ext uri="{FF2B5EF4-FFF2-40B4-BE49-F238E27FC236}">
                <a16:creationId xmlns:a16="http://schemas.microsoft.com/office/drawing/2014/main" id="{CD1FF5EC-CD93-E64B-84DE-35CD5282FCE6}"/>
              </a:ext>
            </a:extLst>
          </p:cNvPr>
          <p:cNvSpPr>
            <a:spLocks noGrp="1"/>
          </p:cNvSpPr>
          <p:nvPr>
            <p:ph type="sldNum" idx="12"/>
          </p:nvPr>
        </p:nvSpPr>
        <p:spPr/>
        <p:txBody>
          <a:bodyPr/>
          <a:lstStyle/>
          <a:p>
            <a:fld id="{00000000-1234-1234-1234-123412341234}" type="slidenum">
              <a:rPr lang="en-US" smtClean="0"/>
              <a:pPr/>
              <a:t>2</a:t>
            </a:fld>
            <a:endParaRPr lang="en-US"/>
          </a:p>
        </p:txBody>
      </p:sp>
      <p:sp>
        <p:nvSpPr>
          <p:cNvPr id="4" name="Title 3">
            <a:extLst>
              <a:ext uri="{FF2B5EF4-FFF2-40B4-BE49-F238E27FC236}">
                <a16:creationId xmlns:a16="http://schemas.microsoft.com/office/drawing/2014/main" id="{FCFFB6E0-C935-7E4D-9C35-186E2F746EFA}"/>
              </a:ext>
            </a:extLst>
          </p:cNvPr>
          <p:cNvSpPr>
            <a:spLocks noGrp="1"/>
          </p:cNvSpPr>
          <p:nvPr>
            <p:ph type="title"/>
          </p:nvPr>
        </p:nvSpPr>
        <p:spPr/>
        <p:txBody>
          <a:bodyPr/>
          <a:lstStyle/>
          <a:p>
            <a:r>
              <a:rPr lang="en-US"/>
              <a:t>Why Use C++?</a:t>
            </a:r>
          </a:p>
        </p:txBody>
      </p:sp>
    </p:spTree>
    <p:extLst>
      <p:ext uri="{BB962C8B-B14F-4D97-AF65-F5344CB8AC3E}">
        <p14:creationId xmlns:p14="http://schemas.microsoft.com/office/powerpoint/2010/main" val="6413571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22E940-E7BC-4953-AC41-642C0181DD0D}"/>
              </a:ext>
            </a:extLst>
          </p:cNvPr>
          <p:cNvSpPr>
            <a:spLocks noGrp="1"/>
          </p:cNvSpPr>
          <p:nvPr>
            <p:ph type="body" idx="1"/>
          </p:nvPr>
        </p:nvSpPr>
        <p:spPr>
          <a:xfrm>
            <a:off x="389466" y="1674190"/>
            <a:ext cx="6849085" cy="4525963"/>
          </a:xfrm>
        </p:spPr>
        <p:txBody>
          <a:bodyPr/>
          <a:lstStyle/>
          <a:p>
            <a:r>
              <a:rPr lang="en-US" dirty="0"/>
              <a:t>Constructors and Destructors</a:t>
            </a:r>
          </a:p>
        </p:txBody>
      </p:sp>
      <p:sp>
        <p:nvSpPr>
          <p:cNvPr id="3" name="Slide Number Placeholder 2">
            <a:extLst>
              <a:ext uri="{FF2B5EF4-FFF2-40B4-BE49-F238E27FC236}">
                <a16:creationId xmlns:a16="http://schemas.microsoft.com/office/drawing/2014/main" id="{8D309223-7C8A-42BB-9C37-DD561F51E36A}"/>
              </a:ext>
            </a:extLst>
          </p:cNvPr>
          <p:cNvSpPr>
            <a:spLocks noGrp="1"/>
          </p:cNvSpPr>
          <p:nvPr>
            <p:ph type="sldNum" idx="12"/>
          </p:nvPr>
        </p:nvSpPr>
        <p:spPr/>
        <p:txBody>
          <a:bodyPr/>
          <a:lstStyle/>
          <a:p>
            <a:fld id="{00000000-1234-1234-1234-123412341234}" type="slidenum">
              <a:rPr lang="en-US" smtClean="0"/>
              <a:pPr/>
              <a:t>20</a:t>
            </a:fld>
            <a:endParaRPr lang="en-US"/>
          </a:p>
        </p:txBody>
      </p:sp>
      <p:sp>
        <p:nvSpPr>
          <p:cNvPr id="4" name="Title 3">
            <a:extLst>
              <a:ext uri="{FF2B5EF4-FFF2-40B4-BE49-F238E27FC236}">
                <a16:creationId xmlns:a16="http://schemas.microsoft.com/office/drawing/2014/main" id="{E83100C4-2B17-428B-B9D3-7858BC6E9181}"/>
              </a:ext>
            </a:extLst>
          </p:cNvPr>
          <p:cNvSpPr>
            <a:spLocks noGrp="1"/>
          </p:cNvSpPr>
          <p:nvPr>
            <p:ph type="title"/>
          </p:nvPr>
        </p:nvSpPr>
        <p:spPr/>
        <p:txBody>
          <a:bodyPr/>
          <a:lstStyle/>
          <a:p>
            <a:r>
              <a:rPr lang="en-US" dirty="0"/>
              <a:t>Object Lifecycle</a:t>
            </a:r>
          </a:p>
        </p:txBody>
      </p:sp>
      <p:sp>
        <p:nvSpPr>
          <p:cNvPr id="5" name="Rectangle 4">
            <a:extLst>
              <a:ext uri="{FF2B5EF4-FFF2-40B4-BE49-F238E27FC236}">
                <a16:creationId xmlns:a16="http://schemas.microsoft.com/office/drawing/2014/main" id="{89672F86-C91C-8547-A5DA-12C70F1DD14C}"/>
              </a:ext>
            </a:extLst>
          </p:cNvPr>
          <p:cNvSpPr/>
          <p:nvPr/>
        </p:nvSpPr>
        <p:spPr>
          <a:xfrm>
            <a:off x="9209259" y="1727863"/>
            <a:ext cx="2438883" cy="9986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Setup</a:t>
            </a:r>
          </a:p>
        </p:txBody>
      </p:sp>
      <p:sp>
        <p:nvSpPr>
          <p:cNvPr id="8" name="Rectangle 7">
            <a:extLst>
              <a:ext uri="{FF2B5EF4-FFF2-40B4-BE49-F238E27FC236}">
                <a16:creationId xmlns:a16="http://schemas.microsoft.com/office/drawing/2014/main" id="{AA3E7A33-7248-D648-A2F4-EE034EB746B1}"/>
              </a:ext>
            </a:extLst>
          </p:cNvPr>
          <p:cNvSpPr/>
          <p:nvPr/>
        </p:nvSpPr>
        <p:spPr>
          <a:xfrm>
            <a:off x="9209259" y="3237837"/>
            <a:ext cx="2438883" cy="9986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Functions</a:t>
            </a:r>
          </a:p>
        </p:txBody>
      </p:sp>
      <p:sp>
        <p:nvSpPr>
          <p:cNvPr id="9" name="Rectangle 8">
            <a:extLst>
              <a:ext uri="{FF2B5EF4-FFF2-40B4-BE49-F238E27FC236}">
                <a16:creationId xmlns:a16="http://schemas.microsoft.com/office/drawing/2014/main" id="{4DED9074-7FB9-F847-A203-B4D28D136024}"/>
              </a:ext>
            </a:extLst>
          </p:cNvPr>
          <p:cNvSpPr/>
          <p:nvPr/>
        </p:nvSpPr>
        <p:spPr>
          <a:xfrm>
            <a:off x="9209258" y="4747811"/>
            <a:ext cx="2438883" cy="9986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Clean-up</a:t>
            </a:r>
          </a:p>
        </p:txBody>
      </p:sp>
      <p:pic>
        <p:nvPicPr>
          <p:cNvPr id="12" name="Picture 11">
            <a:extLst>
              <a:ext uri="{FF2B5EF4-FFF2-40B4-BE49-F238E27FC236}">
                <a16:creationId xmlns:a16="http://schemas.microsoft.com/office/drawing/2014/main" id="{109FC126-A025-E843-AF12-9C3FFFCBC224}"/>
              </a:ext>
            </a:extLst>
          </p:cNvPr>
          <p:cNvPicPr>
            <a:picLocks noChangeAspect="1"/>
          </p:cNvPicPr>
          <p:nvPr/>
        </p:nvPicPr>
        <p:blipFill>
          <a:blip r:embed="rId3"/>
          <a:stretch>
            <a:fillRect/>
          </a:stretch>
        </p:blipFill>
        <p:spPr>
          <a:xfrm>
            <a:off x="111345" y="2568524"/>
            <a:ext cx="6557836" cy="2182215"/>
          </a:xfrm>
          <a:prstGeom prst="rect">
            <a:avLst/>
          </a:prstGeom>
          <a:ln>
            <a:solidFill>
              <a:schemeClr val="tx1"/>
            </a:solidFill>
          </a:ln>
        </p:spPr>
      </p:pic>
      <p:pic>
        <p:nvPicPr>
          <p:cNvPr id="11" name="Picture 10">
            <a:extLst>
              <a:ext uri="{FF2B5EF4-FFF2-40B4-BE49-F238E27FC236}">
                <a16:creationId xmlns:a16="http://schemas.microsoft.com/office/drawing/2014/main" id="{CF193A46-E048-3A48-8C5B-8884EBFE96D9}"/>
              </a:ext>
            </a:extLst>
          </p:cNvPr>
          <p:cNvPicPr>
            <a:picLocks noChangeAspect="1"/>
          </p:cNvPicPr>
          <p:nvPr/>
        </p:nvPicPr>
        <p:blipFill>
          <a:blip r:embed="rId4"/>
          <a:stretch>
            <a:fillRect/>
          </a:stretch>
        </p:blipFill>
        <p:spPr>
          <a:xfrm>
            <a:off x="2587318" y="4510312"/>
            <a:ext cx="6489700" cy="2171700"/>
          </a:xfrm>
          <a:prstGeom prst="rect">
            <a:avLst/>
          </a:prstGeom>
          <a:ln>
            <a:solidFill>
              <a:schemeClr val="tx1"/>
            </a:solidFill>
          </a:ln>
        </p:spPr>
      </p:pic>
      <p:sp>
        <p:nvSpPr>
          <p:cNvPr id="13" name="Down Arrow 12">
            <a:extLst>
              <a:ext uri="{FF2B5EF4-FFF2-40B4-BE49-F238E27FC236}">
                <a16:creationId xmlns:a16="http://schemas.microsoft.com/office/drawing/2014/main" id="{565B3A5D-086A-D743-8210-F782EFD4CB2B}"/>
              </a:ext>
            </a:extLst>
          </p:cNvPr>
          <p:cNvSpPr/>
          <p:nvPr/>
        </p:nvSpPr>
        <p:spPr>
          <a:xfrm>
            <a:off x="10212740" y="2771922"/>
            <a:ext cx="429715" cy="4204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a:extLst>
              <a:ext uri="{FF2B5EF4-FFF2-40B4-BE49-F238E27FC236}">
                <a16:creationId xmlns:a16="http://schemas.microsoft.com/office/drawing/2014/main" id="{1443C55E-2A53-514D-AAB0-67D7B5A812A1}"/>
              </a:ext>
            </a:extLst>
          </p:cNvPr>
          <p:cNvSpPr/>
          <p:nvPr/>
        </p:nvSpPr>
        <p:spPr>
          <a:xfrm>
            <a:off x="10209665" y="4281896"/>
            <a:ext cx="429715" cy="4204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8287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11CB3CA-5A00-DC4B-8EAB-F54D86C30C5B}"/>
              </a:ext>
            </a:extLst>
          </p:cNvPr>
          <p:cNvPicPr>
            <a:picLocks noChangeAspect="1"/>
          </p:cNvPicPr>
          <p:nvPr/>
        </p:nvPicPr>
        <p:blipFill>
          <a:blip r:embed="rId3"/>
          <a:stretch>
            <a:fillRect/>
          </a:stretch>
        </p:blipFill>
        <p:spPr>
          <a:xfrm>
            <a:off x="2574489" y="2340662"/>
            <a:ext cx="6861850" cy="3323868"/>
          </a:xfrm>
          <a:prstGeom prst="rect">
            <a:avLst/>
          </a:prstGeom>
        </p:spPr>
      </p:pic>
      <p:sp>
        <p:nvSpPr>
          <p:cNvPr id="3" name="Slide Number Placeholder 2">
            <a:extLst>
              <a:ext uri="{FF2B5EF4-FFF2-40B4-BE49-F238E27FC236}">
                <a16:creationId xmlns:a16="http://schemas.microsoft.com/office/drawing/2014/main" id="{B8900850-E107-4CC8-AEA5-0C781A9ADEB3}"/>
              </a:ext>
            </a:extLst>
          </p:cNvPr>
          <p:cNvSpPr>
            <a:spLocks noGrp="1"/>
          </p:cNvSpPr>
          <p:nvPr>
            <p:ph type="sldNum" idx="12"/>
          </p:nvPr>
        </p:nvSpPr>
        <p:spPr/>
        <p:txBody>
          <a:bodyPr/>
          <a:lstStyle/>
          <a:p>
            <a:fld id="{00000000-1234-1234-1234-123412341234}" type="slidenum">
              <a:rPr lang="en-US" smtClean="0"/>
              <a:pPr/>
              <a:t>21</a:t>
            </a:fld>
            <a:endParaRPr lang="en-US"/>
          </a:p>
        </p:txBody>
      </p:sp>
      <p:sp>
        <p:nvSpPr>
          <p:cNvPr id="4" name="Title 3">
            <a:extLst>
              <a:ext uri="{FF2B5EF4-FFF2-40B4-BE49-F238E27FC236}">
                <a16:creationId xmlns:a16="http://schemas.microsoft.com/office/drawing/2014/main" id="{98526570-CA95-485A-B48F-1AFCB3E335D2}"/>
              </a:ext>
            </a:extLst>
          </p:cNvPr>
          <p:cNvSpPr>
            <a:spLocks noGrp="1"/>
          </p:cNvSpPr>
          <p:nvPr>
            <p:ph type="title"/>
          </p:nvPr>
        </p:nvSpPr>
        <p:spPr/>
        <p:txBody>
          <a:bodyPr/>
          <a:lstStyle/>
          <a:p>
            <a:r>
              <a:rPr lang="en-US"/>
              <a:t>Inheritance</a:t>
            </a:r>
          </a:p>
        </p:txBody>
      </p:sp>
    </p:spTree>
    <p:extLst>
      <p:ext uri="{BB962C8B-B14F-4D97-AF65-F5344CB8AC3E}">
        <p14:creationId xmlns:p14="http://schemas.microsoft.com/office/powerpoint/2010/main" val="16846232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18B653-F6E2-1B42-91DC-F92AB9C6D271}"/>
              </a:ext>
            </a:extLst>
          </p:cNvPr>
          <p:cNvSpPr>
            <a:spLocks noGrp="1"/>
          </p:cNvSpPr>
          <p:nvPr>
            <p:ph type="body" idx="1"/>
          </p:nvPr>
        </p:nvSpPr>
        <p:spPr>
          <a:xfrm>
            <a:off x="389466" y="1674190"/>
            <a:ext cx="5370307" cy="4525963"/>
          </a:xfrm>
        </p:spPr>
        <p:txBody>
          <a:bodyPr/>
          <a:lstStyle/>
          <a:p>
            <a:pPr marL="25400" indent="0">
              <a:buNone/>
            </a:pPr>
            <a:r>
              <a:rPr lang="en-US" dirty="0"/>
              <a:t>In C:</a:t>
            </a:r>
          </a:p>
          <a:p>
            <a:r>
              <a:rPr lang="en-US" dirty="0"/>
              <a:t>We want to take a power of a number. We must use differently-named functions to do the same thing for different types.</a:t>
            </a:r>
          </a:p>
          <a:p>
            <a:pPr marL="25400" indent="0">
              <a:buNone/>
            </a:pPr>
            <a:endParaRPr lang="en-US" dirty="0"/>
          </a:p>
        </p:txBody>
      </p:sp>
      <p:sp>
        <p:nvSpPr>
          <p:cNvPr id="3" name="Slide Number Placeholder 2">
            <a:extLst>
              <a:ext uri="{FF2B5EF4-FFF2-40B4-BE49-F238E27FC236}">
                <a16:creationId xmlns:a16="http://schemas.microsoft.com/office/drawing/2014/main" id="{902DAA9D-01B9-EC4B-A717-F45993701AF1}"/>
              </a:ext>
            </a:extLst>
          </p:cNvPr>
          <p:cNvSpPr>
            <a:spLocks noGrp="1"/>
          </p:cNvSpPr>
          <p:nvPr>
            <p:ph type="sldNum" idx="12"/>
          </p:nvPr>
        </p:nvSpPr>
        <p:spPr/>
        <p:txBody>
          <a:bodyPr/>
          <a:lstStyle/>
          <a:p>
            <a:fld id="{00000000-1234-1234-1234-123412341234}" type="slidenum">
              <a:rPr lang="en-US" smtClean="0"/>
              <a:pPr/>
              <a:t>22</a:t>
            </a:fld>
            <a:endParaRPr lang="en-US"/>
          </a:p>
        </p:txBody>
      </p:sp>
      <p:sp>
        <p:nvSpPr>
          <p:cNvPr id="4" name="Title 3">
            <a:extLst>
              <a:ext uri="{FF2B5EF4-FFF2-40B4-BE49-F238E27FC236}">
                <a16:creationId xmlns:a16="http://schemas.microsoft.com/office/drawing/2014/main" id="{BF001EE1-C904-1940-8491-96234BCD73A0}"/>
              </a:ext>
            </a:extLst>
          </p:cNvPr>
          <p:cNvSpPr>
            <a:spLocks noGrp="1"/>
          </p:cNvSpPr>
          <p:nvPr>
            <p:ph type="title"/>
          </p:nvPr>
        </p:nvSpPr>
        <p:spPr/>
        <p:txBody>
          <a:bodyPr/>
          <a:lstStyle/>
          <a:p>
            <a:r>
              <a:rPr lang="en-US"/>
              <a:t>Polymorphism: Function Overloading</a:t>
            </a:r>
          </a:p>
        </p:txBody>
      </p:sp>
      <p:pic>
        <p:nvPicPr>
          <p:cNvPr id="8" name="Picture 7">
            <a:extLst>
              <a:ext uri="{FF2B5EF4-FFF2-40B4-BE49-F238E27FC236}">
                <a16:creationId xmlns:a16="http://schemas.microsoft.com/office/drawing/2014/main" id="{17AA85B0-FA17-4B76-A6BD-CA5DA5C05BBC}"/>
              </a:ext>
            </a:extLst>
          </p:cNvPr>
          <p:cNvPicPr>
            <a:picLocks noChangeAspect="1"/>
          </p:cNvPicPr>
          <p:nvPr/>
        </p:nvPicPr>
        <p:blipFill>
          <a:blip r:embed="rId3"/>
          <a:stretch>
            <a:fillRect/>
          </a:stretch>
        </p:blipFill>
        <p:spPr>
          <a:xfrm>
            <a:off x="6351254" y="1869452"/>
            <a:ext cx="4772691" cy="4486901"/>
          </a:xfrm>
          <a:prstGeom prst="rect">
            <a:avLst/>
          </a:prstGeom>
        </p:spPr>
      </p:pic>
      <p:cxnSp>
        <p:nvCxnSpPr>
          <p:cNvPr id="10" name="Straight Arrow Connector 9">
            <a:extLst>
              <a:ext uri="{FF2B5EF4-FFF2-40B4-BE49-F238E27FC236}">
                <a16:creationId xmlns:a16="http://schemas.microsoft.com/office/drawing/2014/main" id="{218D4AE2-7215-45D9-AAC1-77B40502A419}"/>
              </a:ext>
            </a:extLst>
          </p:cNvPr>
          <p:cNvCxnSpPr/>
          <p:nvPr/>
        </p:nvCxnSpPr>
        <p:spPr>
          <a:xfrm>
            <a:off x="4373217" y="4572000"/>
            <a:ext cx="2279374"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71237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02DAA9D-01B9-EC4B-A717-F45993701AF1}"/>
              </a:ext>
            </a:extLst>
          </p:cNvPr>
          <p:cNvSpPr>
            <a:spLocks noGrp="1"/>
          </p:cNvSpPr>
          <p:nvPr>
            <p:ph type="sldNum" idx="12"/>
          </p:nvPr>
        </p:nvSpPr>
        <p:spPr/>
        <p:txBody>
          <a:bodyPr/>
          <a:lstStyle/>
          <a:p>
            <a:fld id="{00000000-1234-1234-1234-123412341234}" type="slidenum">
              <a:rPr lang="en-US" smtClean="0"/>
              <a:pPr/>
              <a:t>23</a:t>
            </a:fld>
            <a:endParaRPr lang="en-US"/>
          </a:p>
        </p:txBody>
      </p:sp>
      <p:sp>
        <p:nvSpPr>
          <p:cNvPr id="4" name="Title 3">
            <a:extLst>
              <a:ext uri="{FF2B5EF4-FFF2-40B4-BE49-F238E27FC236}">
                <a16:creationId xmlns:a16="http://schemas.microsoft.com/office/drawing/2014/main" id="{BF001EE1-C904-1940-8491-96234BCD73A0}"/>
              </a:ext>
            </a:extLst>
          </p:cNvPr>
          <p:cNvSpPr>
            <a:spLocks noGrp="1"/>
          </p:cNvSpPr>
          <p:nvPr>
            <p:ph type="title"/>
          </p:nvPr>
        </p:nvSpPr>
        <p:spPr/>
        <p:txBody>
          <a:bodyPr/>
          <a:lstStyle/>
          <a:p>
            <a:r>
              <a:rPr lang="en-US"/>
              <a:t>Polymorphism: Function Overloading</a:t>
            </a:r>
          </a:p>
        </p:txBody>
      </p:sp>
      <p:pic>
        <p:nvPicPr>
          <p:cNvPr id="5" name="Picture 4">
            <a:extLst>
              <a:ext uri="{FF2B5EF4-FFF2-40B4-BE49-F238E27FC236}">
                <a16:creationId xmlns:a16="http://schemas.microsoft.com/office/drawing/2014/main" id="{CD8682FB-38F2-431F-8033-9E8372E1B9D3}"/>
              </a:ext>
            </a:extLst>
          </p:cNvPr>
          <p:cNvPicPr>
            <a:picLocks noChangeAspect="1"/>
          </p:cNvPicPr>
          <p:nvPr/>
        </p:nvPicPr>
        <p:blipFill>
          <a:blip r:embed="rId3"/>
          <a:stretch>
            <a:fillRect/>
          </a:stretch>
        </p:blipFill>
        <p:spPr>
          <a:xfrm>
            <a:off x="3514364" y="2224681"/>
            <a:ext cx="5163271" cy="3362794"/>
          </a:xfrm>
          <a:prstGeom prst="rect">
            <a:avLst/>
          </a:prstGeom>
        </p:spPr>
      </p:pic>
      <p:sp>
        <p:nvSpPr>
          <p:cNvPr id="2" name="TextBox 1">
            <a:extLst>
              <a:ext uri="{FF2B5EF4-FFF2-40B4-BE49-F238E27FC236}">
                <a16:creationId xmlns:a16="http://schemas.microsoft.com/office/drawing/2014/main" id="{E99FB348-2920-E645-ADF6-EAC257CD72A1}"/>
              </a:ext>
            </a:extLst>
          </p:cNvPr>
          <p:cNvSpPr txBox="1"/>
          <p:nvPr/>
        </p:nvSpPr>
        <p:spPr>
          <a:xfrm>
            <a:off x="3514364" y="1678675"/>
            <a:ext cx="1787857" cy="369332"/>
          </a:xfrm>
          <a:prstGeom prst="rect">
            <a:avLst/>
          </a:prstGeom>
          <a:noFill/>
        </p:spPr>
        <p:txBody>
          <a:bodyPr wrap="square" rtlCol="0">
            <a:spAutoFit/>
          </a:bodyPr>
          <a:lstStyle/>
          <a:p>
            <a:r>
              <a:rPr lang="en-US" dirty="0"/>
              <a:t>In C++:</a:t>
            </a:r>
          </a:p>
        </p:txBody>
      </p:sp>
    </p:spTree>
    <p:extLst>
      <p:ext uri="{BB962C8B-B14F-4D97-AF65-F5344CB8AC3E}">
        <p14:creationId xmlns:p14="http://schemas.microsoft.com/office/powerpoint/2010/main" val="6718487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99AF4D5F-DAA9-A34E-BD2F-F9639BE2248E}"/>
              </a:ext>
            </a:extLst>
          </p:cNvPr>
          <p:cNvPicPr>
            <a:picLocks noChangeAspect="1"/>
          </p:cNvPicPr>
          <p:nvPr/>
        </p:nvPicPr>
        <p:blipFill>
          <a:blip r:embed="rId3"/>
          <a:stretch>
            <a:fillRect/>
          </a:stretch>
        </p:blipFill>
        <p:spPr>
          <a:xfrm>
            <a:off x="5711979" y="1536700"/>
            <a:ext cx="6388100" cy="5321300"/>
          </a:xfrm>
          <a:prstGeom prst="rect">
            <a:avLst/>
          </a:prstGeom>
        </p:spPr>
      </p:pic>
      <p:sp>
        <p:nvSpPr>
          <p:cNvPr id="3" name="Slide Number Placeholder 2">
            <a:extLst>
              <a:ext uri="{FF2B5EF4-FFF2-40B4-BE49-F238E27FC236}">
                <a16:creationId xmlns:a16="http://schemas.microsoft.com/office/drawing/2014/main" id="{BD0E88D7-FA70-48BF-B6A3-40D158DD91F0}"/>
              </a:ext>
            </a:extLst>
          </p:cNvPr>
          <p:cNvSpPr>
            <a:spLocks noGrp="1"/>
          </p:cNvSpPr>
          <p:nvPr>
            <p:ph type="sldNum" idx="12"/>
          </p:nvPr>
        </p:nvSpPr>
        <p:spPr/>
        <p:txBody>
          <a:bodyPr/>
          <a:lstStyle/>
          <a:p>
            <a:fld id="{00000000-1234-1234-1234-123412341234}" type="slidenum">
              <a:rPr lang="en-US" smtClean="0"/>
              <a:pPr/>
              <a:t>24</a:t>
            </a:fld>
            <a:endParaRPr lang="en-US"/>
          </a:p>
        </p:txBody>
      </p:sp>
      <p:sp>
        <p:nvSpPr>
          <p:cNvPr id="4" name="Title 3">
            <a:extLst>
              <a:ext uri="{FF2B5EF4-FFF2-40B4-BE49-F238E27FC236}">
                <a16:creationId xmlns:a16="http://schemas.microsoft.com/office/drawing/2014/main" id="{762FBEAD-BC9E-4B57-9ECE-07461CD82D7D}"/>
              </a:ext>
            </a:extLst>
          </p:cNvPr>
          <p:cNvSpPr>
            <a:spLocks noGrp="1"/>
          </p:cNvSpPr>
          <p:nvPr>
            <p:ph type="title"/>
          </p:nvPr>
        </p:nvSpPr>
        <p:spPr/>
        <p:txBody>
          <a:bodyPr/>
          <a:lstStyle/>
          <a:p>
            <a:r>
              <a:rPr lang="en-US"/>
              <a:t>Polymorphism: Class Overloading</a:t>
            </a:r>
          </a:p>
        </p:txBody>
      </p:sp>
      <p:pic>
        <p:nvPicPr>
          <p:cNvPr id="21" name="Picture 20">
            <a:extLst>
              <a:ext uri="{FF2B5EF4-FFF2-40B4-BE49-F238E27FC236}">
                <a16:creationId xmlns:a16="http://schemas.microsoft.com/office/drawing/2014/main" id="{70AE276B-958E-C541-BAB4-25FA0B7421E1}"/>
              </a:ext>
            </a:extLst>
          </p:cNvPr>
          <p:cNvPicPr>
            <a:picLocks noChangeAspect="1"/>
          </p:cNvPicPr>
          <p:nvPr/>
        </p:nvPicPr>
        <p:blipFill>
          <a:blip r:embed="rId4"/>
          <a:stretch>
            <a:fillRect/>
          </a:stretch>
        </p:blipFill>
        <p:spPr>
          <a:xfrm>
            <a:off x="-28421" y="1536700"/>
            <a:ext cx="5740400" cy="2819400"/>
          </a:xfrm>
          <a:prstGeom prst="rect">
            <a:avLst/>
          </a:prstGeom>
        </p:spPr>
      </p:pic>
      <p:pic>
        <p:nvPicPr>
          <p:cNvPr id="5" name="Picture 4">
            <a:extLst>
              <a:ext uri="{FF2B5EF4-FFF2-40B4-BE49-F238E27FC236}">
                <a16:creationId xmlns:a16="http://schemas.microsoft.com/office/drawing/2014/main" id="{33529F14-E657-4142-A25F-6459EEEEF92E}"/>
              </a:ext>
            </a:extLst>
          </p:cNvPr>
          <p:cNvPicPr>
            <a:picLocks noChangeAspect="1"/>
          </p:cNvPicPr>
          <p:nvPr/>
        </p:nvPicPr>
        <p:blipFill>
          <a:blip r:embed="rId5"/>
          <a:stretch>
            <a:fillRect/>
          </a:stretch>
        </p:blipFill>
        <p:spPr>
          <a:xfrm>
            <a:off x="104929" y="5264153"/>
            <a:ext cx="5473700" cy="1092200"/>
          </a:xfrm>
          <a:prstGeom prst="rect">
            <a:avLst/>
          </a:prstGeom>
          <a:ln>
            <a:solidFill>
              <a:schemeClr val="tx1"/>
            </a:solidFill>
          </a:ln>
        </p:spPr>
      </p:pic>
    </p:spTree>
    <p:extLst>
      <p:ext uri="{BB962C8B-B14F-4D97-AF65-F5344CB8AC3E}">
        <p14:creationId xmlns:p14="http://schemas.microsoft.com/office/powerpoint/2010/main" val="8061039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C4626903-387C-8E4F-8D90-0A2C242F33E7}"/>
              </a:ext>
            </a:extLst>
          </p:cNvPr>
          <p:cNvPicPr>
            <a:picLocks noChangeAspect="1"/>
          </p:cNvPicPr>
          <p:nvPr/>
        </p:nvPicPr>
        <p:blipFill rotWithShape="1">
          <a:blip r:embed="rId3"/>
          <a:srcRect b="24569"/>
          <a:stretch/>
        </p:blipFill>
        <p:spPr>
          <a:xfrm>
            <a:off x="352443" y="1935556"/>
            <a:ext cx="5409914" cy="3668750"/>
          </a:xfrm>
          <a:prstGeom prst="rect">
            <a:avLst/>
          </a:prstGeom>
        </p:spPr>
      </p:pic>
      <p:sp>
        <p:nvSpPr>
          <p:cNvPr id="3" name="Slide Number Placeholder 2">
            <a:extLst>
              <a:ext uri="{FF2B5EF4-FFF2-40B4-BE49-F238E27FC236}">
                <a16:creationId xmlns:a16="http://schemas.microsoft.com/office/drawing/2014/main" id="{BD0E88D7-FA70-48BF-B6A3-40D158DD91F0}"/>
              </a:ext>
            </a:extLst>
          </p:cNvPr>
          <p:cNvSpPr>
            <a:spLocks noGrp="1"/>
          </p:cNvSpPr>
          <p:nvPr>
            <p:ph type="sldNum" idx="12"/>
          </p:nvPr>
        </p:nvSpPr>
        <p:spPr/>
        <p:txBody>
          <a:bodyPr/>
          <a:lstStyle/>
          <a:p>
            <a:fld id="{00000000-1234-1234-1234-123412341234}" type="slidenum">
              <a:rPr lang="en-US" smtClean="0"/>
              <a:pPr/>
              <a:t>25</a:t>
            </a:fld>
            <a:endParaRPr lang="en-US"/>
          </a:p>
        </p:txBody>
      </p:sp>
      <p:sp>
        <p:nvSpPr>
          <p:cNvPr id="4" name="Title 3">
            <a:extLst>
              <a:ext uri="{FF2B5EF4-FFF2-40B4-BE49-F238E27FC236}">
                <a16:creationId xmlns:a16="http://schemas.microsoft.com/office/drawing/2014/main" id="{762FBEAD-BC9E-4B57-9ECE-07461CD82D7D}"/>
              </a:ext>
            </a:extLst>
          </p:cNvPr>
          <p:cNvSpPr>
            <a:spLocks noGrp="1"/>
          </p:cNvSpPr>
          <p:nvPr>
            <p:ph type="title"/>
          </p:nvPr>
        </p:nvSpPr>
        <p:spPr/>
        <p:txBody>
          <a:bodyPr/>
          <a:lstStyle/>
          <a:p>
            <a:r>
              <a:rPr lang="en-US"/>
              <a:t>Polymorphism: Operator Overloading</a:t>
            </a:r>
          </a:p>
        </p:txBody>
      </p:sp>
      <p:pic>
        <p:nvPicPr>
          <p:cNvPr id="6" name="Picture 5">
            <a:extLst>
              <a:ext uri="{FF2B5EF4-FFF2-40B4-BE49-F238E27FC236}">
                <a16:creationId xmlns:a16="http://schemas.microsoft.com/office/drawing/2014/main" id="{DCD273F4-EE9E-1A40-BB01-B8C32460F6AB}"/>
              </a:ext>
            </a:extLst>
          </p:cNvPr>
          <p:cNvPicPr>
            <a:picLocks noChangeAspect="1"/>
          </p:cNvPicPr>
          <p:nvPr/>
        </p:nvPicPr>
        <p:blipFill rotWithShape="1">
          <a:blip r:embed="rId3"/>
          <a:srcRect t="75430"/>
          <a:stretch/>
        </p:blipFill>
        <p:spPr>
          <a:xfrm>
            <a:off x="6378490" y="3172421"/>
            <a:ext cx="5409914" cy="1195019"/>
          </a:xfrm>
          <a:prstGeom prst="rect">
            <a:avLst/>
          </a:prstGeom>
        </p:spPr>
      </p:pic>
      <p:sp>
        <p:nvSpPr>
          <p:cNvPr id="2" name="TextBox 1">
            <a:extLst>
              <a:ext uri="{FF2B5EF4-FFF2-40B4-BE49-F238E27FC236}">
                <a16:creationId xmlns:a16="http://schemas.microsoft.com/office/drawing/2014/main" id="{9BBB8634-448E-614C-AB64-507A35645DC6}"/>
              </a:ext>
            </a:extLst>
          </p:cNvPr>
          <p:cNvSpPr txBox="1"/>
          <p:nvPr/>
        </p:nvSpPr>
        <p:spPr>
          <a:xfrm>
            <a:off x="4312692" y="1935556"/>
            <a:ext cx="7615451" cy="369332"/>
          </a:xfrm>
          <a:prstGeom prst="rect">
            <a:avLst/>
          </a:prstGeom>
          <a:noFill/>
        </p:spPr>
        <p:txBody>
          <a:bodyPr wrap="square" rtlCol="0">
            <a:spAutoFit/>
          </a:bodyPr>
          <a:lstStyle/>
          <a:p>
            <a:pPr algn="r"/>
            <a:r>
              <a:rPr lang="en-US" dirty="0"/>
              <a:t>Operators: + - * / % , ++ -- &lt;&lt; &gt;&gt; == != &gt; &lt; &gt;= &lt;= ! &amp;&amp; || ? &amp; | ^ ~ </a:t>
            </a:r>
          </a:p>
        </p:txBody>
      </p:sp>
    </p:spTree>
    <p:extLst>
      <p:ext uri="{BB962C8B-B14F-4D97-AF65-F5344CB8AC3E}">
        <p14:creationId xmlns:p14="http://schemas.microsoft.com/office/powerpoint/2010/main" val="30958575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4010B20-319B-F744-A82B-461EFBB7F8AA}"/>
              </a:ext>
            </a:extLst>
          </p:cNvPr>
          <p:cNvSpPr>
            <a:spLocks noGrp="1"/>
          </p:cNvSpPr>
          <p:nvPr>
            <p:ph type="sldNum" idx="12"/>
          </p:nvPr>
        </p:nvSpPr>
        <p:spPr/>
        <p:txBody>
          <a:bodyPr/>
          <a:lstStyle/>
          <a:p>
            <a:fld id="{00000000-1234-1234-1234-123412341234}" type="slidenum">
              <a:rPr lang="en-US" smtClean="0"/>
              <a:pPr/>
              <a:t>26</a:t>
            </a:fld>
            <a:endParaRPr lang="en-US"/>
          </a:p>
        </p:txBody>
      </p:sp>
      <p:sp>
        <p:nvSpPr>
          <p:cNvPr id="4" name="Title 3">
            <a:extLst>
              <a:ext uri="{FF2B5EF4-FFF2-40B4-BE49-F238E27FC236}">
                <a16:creationId xmlns:a16="http://schemas.microsoft.com/office/drawing/2014/main" id="{DBA7A129-A0B4-B44E-A6A8-071EA8C2CBCB}"/>
              </a:ext>
            </a:extLst>
          </p:cNvPr>
          <p:cNvSpPr>
            <a:spLocks noGrp="1"/>
          </p:cNvSpPr>
          <p:nvPr>
            <p:ph type="title"/>
          </p:nvPr>
        </p:nvSpPr>
        <p:spPr/>
        <p:txBody>
          <a:bodyPr/>
          <a:lstStyle/>
          <a:p>
            <a:r>
              <a:rPr lang="en-US" dirty="0"/>
              <a:t>Templates</a:t>
            </a:r>
          </a:p>
        </p:txBody>
      </p:sp>
      <p:pic>
        <p:nvPicPr>
          <p:cNvPr id="5" name="Picture 4">
            <a:extLst>
              <a:ext uri="{FF2B5EF4-FFF2-40B4-BE49-F238E27FC236}">
                <a16:creationId xmlns:a16="http://schemas.microsoft.com/office/drawing/2014/main" id="{96508CD6-DA25-7747-8C68-8096ADDE1434}"/>
              </a:ext>
            </a:extLst>
          </p:cNvPr>
          <p:cNvPicPr>
            <a:picLocks noChangeAspect="1"/>
          </p:cNvPicPr>
          <p:nvPr/>
        </p:nvPicPr>
        <p:blipFill>
          <a:blip r:embed="rId3"/>
          <a:stretch>
            <a:fillRect/>
          </a:stretch>
        </p:blipFill>
        <p:spPr>
          <a:xfrm>
            <a:off x="2844800" y="1803400"/>
            <a:ext cx="6502400" cy="3251200"/>
          </a:xfrm>
          <a:prstGeom prst="rect">
            <a:avLst/>
          </a:prstGeom>
        </p:spPr>
      </p:pic>
      <p:sp>
        <p:nvSpPr>
          <p:cNvPr id="6" name="Rectangle 5">
            <a:extLst>
              <a:ext uri="{FF2B5EF4-FFF2-40B4-BE49-F238E27FC236}">
                <a16:creationId xmlns:a16="http://schemas.microsoft.com/office/drawing/2014/main" id="{5BFA8241-A4C8-1642-B308-6E06DCFB5DDD}"/>
              </a:ext>
            </a:extLst>
          </p:cNvPr>
          <p:cNvSpPr/>
          <p:nvPr/>
        </p:nvSpPr>
        <p:spPr>
          <a:xfrm>
            <a:off x="83404" y="6478436"/>
            <a:ext cx="11586948" cy="307777"/>
          </a:xfrm>
          <a:prstGeom prst="rect">
            <a:avLst/>
          </a:prstGeom>
        </p:spPr>
        <p:txBody>
          <a:bodyPr wrap="square">
            <a:spAutoFit/>
          </a:bodyPr>
          <a:lstStyle/>
          <a:p>
            <a:r>
              <a:rPr lang="en-US" sz="1400" dirty="0">
                <a:hlinkClick r:id="rId4"/>
              </a:rPr>
              <a:t>Image credit: https://www.fluentcpp.com/2017/06/02/write-template-metaprogramming-expressively/</a:t>
            </a:r>
            <a:endParaRPr lang="en-US" sz="1400" dirty="0"/>
          </a:p>
        </p:txBody>
      </p:sp>
    </p:spTree>
    <p:extLst>
      <p:ext uri="{BB962C8B-B14F-4D97-AF65-F5344CB8AC3E}">
        <p14:creationId xmlns:p14="http://schemas.microsoft.com/office/powerpoint/2010/main" val="14602125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8DCF50-24B8-1D41-B5B7-25C7B59CC8C7}"/>
              </a:ext>
            </a:extLst>
          </p:cNvPr>
          <p:cNvSpPr>
            <a:spLocks noGrp="1"/>
          </p:cNvSpPr>
          <p:nvPr>
            <p:ph type="body" idx="1"/>
          </p:nvPr>
        </p:nvSpPr>
        <p:spPr>
          <a:xfrm>
            <a:off x="389466" y="1674190"/>
            <a:ext cx="11192933" cy="4525963"/>
          </a:xfrm>
        </p:spPr>
        <p:txBody>
          <a:bodyPr/>
          <a:lstStyle/>
          <a:p>
            <a:r>
              <a:rPr lang="en-US" dirty="0"/>
              <a:t>A template is a simple and yet very powerful tool in C++. The simple idea is to pass a data type as a parameter so that we don’t need to write the same code for different data types. </a:t>
            </a:r>
          </a:p>
        </p:txBody>
      </p:sp>
      <p:sp>
        <p:nvSpPr>
          <p:cNvPr id="3" name="Slide Number Placeholder 2">
            <a:extLst>
              <a:ext uri="{FF2B5EF4-FFF2-40B4-BE49-F238E27FC236}">
                <a16:creationId xmlns:a16="http://schemas.microsoft.com/office/drawing/2014/main" id="{97BC3824-277D-FF4D-97A9-6CDA91AA15ED}"/>
              </a:ext>
            </a:extLst>
          </p:cNvPr>
          <p:cNvSpPr>
            <a:spLocks noGrp="1"/>
          </p:cNvSpPr>
          <p:nvPr>
            <p:ph type="sldNum" idx="12"/>
          </p:nvPr>
        </p:nvSpPr>
        <p:spPr/>
        <p:txBody>
          <a:bodyPr/>
          <a:lstStyle/>
          <a:p>
            <a:fld id="{00000000-1234-1234-1234-123412341234}" type="slidenum">
              <a:rPr lang="en-US" smtClean="0"/>
              <a:pPr/>
              <a:t>27</a:t>
            </a:fld>
            <a:endParaRPr lang="en-US"/>
          </a:p>
        </p:txBody>
      </p:sp>
      <p:sp>
        <p:nvSpPr>
          <p:cNvPr id="4" name="Title 3">
            <a:extLst>
              <a:ext uri="{FF2B5EF4-FFF2-40B4-BE49-F238E27FC236}">
                <a16:creationId xmlns:a16="http://schemas.microsoft.com/office/drawing/2014/main" id="{3DE4DD67-AC2D-944E-AF35-F2922CFF53FD}"/>
              </a:ext>
            </a:extLst>
          </p:cNvPr>
          <p:cNvSpPr>
            <a:spLocks noGrp="1"/>
          </p:cNvSpPr>
          <p:nvPr>
            <p:ph type="title"/>
          </p:nvPr>
        </p:nvSpPr>
        <p:spPr/>
        <p:txBody>
          <a:bodyPr/>
          <a:lstStyle/>
          <a:p>
            <a:r>
              <a:rPr lang="en-US" dirty="0"/>
              <a:t>C++ Templates</a:t>
            </a:r>
          </a:p>
        </p:txBody>
      </p:sp>
      <p:pic>
        <p:nvPicPr>
          <p:cNvPr id="35" name="Picture 34">
            <a:extLst>
              <a:ext uri="{FF2B5EF4-FFF2-40B4-BE49-F238E27FC236}">
                <a16:creationId xmlns:a16="http://schemas.microsoft.com/office/drawing/2014/main" id="{0F24F044-261D-AC47-B87F-DF8E0E3555AC}"/>
              </a:ext>
            </a:extLst>
          </p:cNvPr>
          <p:cNvPicPr>
            <a:picLocks noChangeAspect="1"/>
          </p:cNvPicPr>
          <p:nvPr/>
        </p:nvPicPr>
        <p:blipFill>
          <a:blip r:embed="rId3"/>
          <a:stretch>
            <a:fillRect/>
          </a:stretch>
        </p:blipFill>
        <p:spPr>
          <a:xfrm>
            <a:off x="679962" y="3283524"/>
            <a:ext cx="3497514" cy="1452093"/>
          </a:xfrm>
          <a:prstGeom prst="rect">
            <a:avLst/>
          </a:prstGeom>
        </p:spPr>
      </p:pic>
      <p:pic>
        <p:nvPicPr>
          <p:cNvPr id="36" name="Picture 35">
            <a:extLst>
              <a:ext uri="{FF2B5EF4-FFF2-40B4-BE49-F238E27FC236}">
                <a16:creationId xmlns:a16="http://schemas.microsoft.com/office/drawing/2014/main" id="{F95E64D4-9725-2B48-9079-A8BD79FADB76}"/>
              </a:ext>
            </a:extLst>
          </p:cNvPr>
          <p:cNvPicPr>
            <a:picLocks noChangeAspect="1"/>
          </p:cNvPicPr>
          <p:nvPr/>
        </p:nvPicPr>
        <p:blipFill>
          <a:blip r:embed="rId4"/>
          <a:stretch>
            <a:fillRect/>
          </a:stretch>
        </p:blipFill>
        <p:spPr>
          <a:xfrm>
            <a:off x="679962" y="4885899"/>
            <a:ext cx="5288214" cy="1579220"/>
          </a:xfrm>
          <a:prstGeom prst="rect">
            <a:avLst/>
          </a:prstGeom>
        </p:spPr>
      </p:pic>
      <p:pic>
        <p:nvPicPr>
          <p:cNvPr id="37" name="Picture 36">
            <a:extLst>
              <a:ext uri="{FF2B5EF4-FFF2-40B4-BE49-F238E27FC236}">
                <a16:creationId xmlns:a16="http://schemas.microsoft.com/office/drawing/2014/main" id="{2B93DF88-7BF7-CA46-A422-5A03210EAA8A}"/>
              </a:ext>
            </a:extLst>
          </p:cNvPr>
          <p:cNvPicPr>
            <a:picLocks noChangeAspect="1"/>
          </p:cNvPicPr>
          <p:nvPr/>
        </p:nvPicPr>
        <p:blipFill>
          <a:blip r:embed="rId5"/>
          <a:stretch>
            <a:fillRect/>
          </a:stretch>
        </p:blipFill>
        <p:spPr>
          <a:xfrm>
            <a:off x="7534729" y="3466531"/>
            <a:ext cx="3507386" cy="1148436"/>
          </a:xfrm>
          <a:prstGeom prst="rect">
            <a:avLst/>
          </a:prstGeom>
        </p:spPr>
      </p:pic>
      <p:pic>
        <p:nvPicPr>
          <p:cNvPr id="38" name="Picture 37">
            <a:extLst>
              <a:ext uri="{FF2B5EF4-FFF2-40B4-BE49-F238E27FC236}">
                <a16:creationId xmlns:a16="http://schemas.microsoft.com/office/drawing/2014/main" id="{6BDB7AA1-CF7B-E94E-8CD7-BD9F82FCA7A6}"/>
              </a:ext>
            </a:extLst>
          </p:cNvPr>
          <p:cNvPicPr>
            <a:picLocks noChangeAspect="1"/>
          </p:cNvPicPr>
          <p:nvPr/>
        </p:nvPicPr>
        <p:blipFill>
          <a:blip r:embed="rId6"/>
          <a:stretch>
            <a:fillRect/>
          </a:stretch>
        </p:blipFill>
        <p:spPr>
          <a:xfrm>
            <a:off x="7534728" y="5347082"/>
            <a:ext cx="3364127" cy="1096998"/>
          </a:xfrm>
          <a:prstGeom prst="rect">
            <a:avLst/>
          </a:prstGeom>
        </p:spPr>
      </p:pic>
      <p:cxnSp>
        <p:nvCxnSpPr>
          <p:cNvPr id="39" name="Straight Arrow Connector 38">
            <a:extLst>
              <a:ext uri="{FF2B5EF4-FFF2-40B4-BE49-F238E27FC236}">
                <a16:creationId xmlns:a16="http://schemas.microsoft.com/office/drawing/2014/main" id="{CB2AEF1F-241C-694E-AE34-F1A423A82E60}"/>
              </a:ext>
            </a:extLst>
          </p:cNvPr>
          <p:cNvCxnSpPr/>
          <p:nvPr/>
        </p:nvCxnSpPr>
        <p:spPr>
          <a:xfrm flipV="1">
            <a:off x="5320146" y="4239491"/>
            <a:ext cx="2214583" cy="141316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ACBA9A4F-B47F-3147-B299-1B725D72F306}"/>
              </a:ext>
            </a:extLst>
          </p:cNvPr>
          <p:cNvCxnSpPr/>
          <p:nvPr/>
        </p:nvCxnSpPr>
        <p:spPr>
          <a:xfrm>
            <a:off x="5968176" y="5967830"/>
            <a:ext cx="156655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26042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EB517B-5171-AE45-A6BB-273FAE18B3C8}"/>
              </a:ext>
            </a:extLst>
          </p:cNvPr>
          <p:cNvSpPr>
            <a:spLocks noGrp="1"/>
          </p:cNvSpPr>
          <p:nvPr>
            <p:ph type="body" idx="1"/>
          </p:nvPr>
        </p:nvSpPr>
        <p:spPr>
          <a:xfrm>
            <a:off x="389466" y="1674190"/>
            <a:ext cx="11192933" cy="4849440"/>
          </a:xfrm>
        </p:spPr>
        <p:txBody>
          <a:bodyPr/>
          <a:lstStyle/>
          <a:p>
            <a:r>
              <a:rPr lang="en-US" dirty="0"/>
              <a:t>You can make templates out of functions, classes, and variables.</a:t>
            </a:r>
          </a:p>
          <a:p>
            <a:pPr lvl="1"/>
            <a:r>
              <a:rPr lang="en-US" b="1" dirty="0">
                <a:solidFill>
                  <a:srgbClr val="008000"/>
                </a:solidFill>
              </a:rPr>
              <a:t>template</a:t>
            </a:r>
            <a:r>
              <a:rPr lang="en-US" dirty="0">
                <a:solidFill>
                  <a:srgbClr val="666666"/>
                </a:solidFill>
              </a:rPr>
              <a:t>&lt;</a:t>
            </a:r>
            <a:r>
              <a:rPr lang="en-US" b="1" dirty="0" err="1">
                <a:solidFill>
                  <a:srgbClr val="008000"/>
                </a:solidFill>
              </a:rPr>
              <a:t>typename</a:t>
            </a:r>
            <a:r>
              <a:rPr lang="en-US" dirty="0"/>
              <a:t> T</a:t>
            </a:r>
            <a:r>
              <a:rPr lang="en-US" dirty="0">
                <a:solidFill>
                  <a:srgbClr val="666666"/>
                </a:solidFill>
              </a:rPr>
              <a:t>&gt;</a:t>
            </a:r>
            <a:r>
              <a:rPr lang="en-US" dirty="0"/>
              <a:t> </a:t>
            </a:r>
            <a:r>
              <a:rPr lang="en-US" b="1" dirty="0" err="1">
                <a:solidFill>
                  <a:srgbClr val="008000"/>
                </a:solidFill>
              </a:rPr>
              <a:t>constexpr</a:t>
            </a:r>
            <a:r>
              <a:rPr lang="en-US" dirty="0"/>
              <a:t> T pi </a:t>
            </a:r>
            <a:r>
              <a:rPr lang="en-US" dirty="0">
                <a:solidFill>
                  <a:srgbClr val="666666"/>
                </a:solidFill>
              </a:rPr>
              <a:t>=</a:t>
            </a:r>
            <a:r>
              <a:rPr lang="en-US" dirty="0"/>
              <a:t> T(</a:t>
            </a:r>
            <a:r>
              <a:rPr lang="en-US" dirty="0">
                <a:solidFill>
                  <a:srgbClr val="666666"/>
                </a:solidFill>
              </a:rPr>
              <a:t>3.141592653589793238462643383</a:t>
            </a:r>
            <a:r>
              <a:rPr lang="en-US" dirty="0"/>
              <a:t>L);</a:t>
            </a:r>
          </a:p>
          <a:p>
            <a:pPr lvl="1"/>
            <a:r>
              <a:rPr lang="en-US" b="1" dirty="0">
                <a:solidFill>
                  <a:srgbClr val="008000"/>
                </a:solidFill>
              </a:rPr>
              <a:t>template </a:t>
            </a:r>
            <a:r>
              <a:rPr lang="en-US" dirty="0"/>
              <a:t>&lt;</a:t>
            </a:r>
            <a:r>
              <a:rPr lang="en-US" b="1" dirty="0">
                <a:solidFill>
                  <a:srgbClr val="008000"/>
                </a:solidFill>
              </a:rPr>
              <a:t> </a:t>
            </a:r>
            <a:r>
              <a:rPr lang="en-US" b="1" dirty="0" err="1">
                <a:solidFill>
                  <a:srgbClr val="008000"/>
                </a:solidFill>
              </a:rPr>
              <a:t>typename</a:t>
            </a:r>
            <a:r>
              <a:rPr lang="en-US" dirty="0"/>
              <a:t> T&gt; </a:t>
            </a:r>
            <a:r>
              <a:rPr lang="en-US" dirty="0">
                <a:solidFill>
                  <a:srgbClr val="00B050"/>
                </a:solidFill>
              </a:rPr>
              <a:t>class</a:t>
            </a:r>
            <a:r>
              <a:rPr lang="en-US" dirty="0"/>
              <a:t> </a:t>
            </a:r>
            <a:r>
              <a:rPr lang="en-US" dirty="0" err="1"/>
              <a:t>myClass</a:t>
            </a:r>
            <a:r>
              <a:rPr lang="en-US" dirty="0"/>
              <a:t>{ T data; };</a:t>
            </a:r>
          </a:p>
          <a:p>
            <a:pPr lvl="1"/>
            <a:r>
              <a:rPr lang="en-US" b="1" dirty="0">
                <a:solidFill>
                  <a:srgbClr val="008000"/>
                </a:solidFill>
              </a:rPr>
              <a:t>template </a:t>
            </a:r>
            <a:r>
              <a:rPr lang="en-US" dirty="0"/>
              <a:t>&lt;</a:t>
            </a:r>
            <a:r>
              <a:rPr lang="en-US" b="1" dirty="0">
                <a:solidFill>
                  <a:srgbClr val="008000"/>
                </a:solidFill>
              </a:rPr>
              <a:t> </a:t>
            </a:r>
            <a:r>
              <a:rPr lang="en-US" b="1" dirty="0" err="1">
                <a:solidFill>
                  <a:srgbClr val="008000"/>
                </a:solidFill>
              </a:rPr>
              <a:t>typename</a:t>
            </a:r>
            <a:r>
              <a:rPr lang="en-US" dirty="0"/>
              <a:t> T&gt; </a:t>
            </a:r>
            <a:r>
              <a:rPr lang="en-US" dirty="0">
                <a:solidFill>
                  <a:srgbClr val="00B050"/>
                </a:solidFill>
              </a:rPr>
              <a:t>void</a:t>
            </a:r>
            <a:r>
              <a:rPr lang="en-US" dirty="0"/>
              <a:t> </a:t>
            </a:r>
            <a:r>
              <a:rPr lang="en-US" dirty="0" err="1"/>
              <a:t>myFunc</a:t>
            </a:r>
            <a:r>
              <a:rPr lang="en-US" dirty="0"/>
              <a:t>(T);</a:t>
            </a:r>
          </a:p>
          <a:p>
            <a:r>
              <a:rPr lang="en-US" dirty="0"/>
              <a:t>You can have more than one template parameter.</a:t>
            </a:r>
          </a:p>
          <a:p>
            <a:pPr lvl="1"/>
            <a:r>
              <a:rPr lang="en-US" b="1" dirty="0">
                <a:solidFill>
                  <a:srgbClr val="008000"/>
                </a:solidFill>
              </a:rPr>
              <a:t>template </a:t>
            </a:r>
            <a:r>
              <a:rPr lang="en-US" dirty="0"/>
              <a:t>&lt;</a:t>
            </a:r>
            <a:r>
              <a:rPr lang="en-US" b="1" dirty="0">
                <a:solidFill>
                  <a:srgbClr val="008000"/>
                </a:solidFill>
              </a:rPr>
              <a:t> </a:t>
            </a:r>
            <a:r>
              <a:rPr lang="en-US" b="1" dirty="0" err="1">
                <a:solidFill>
                  <a:srgbClr val="008000"/>
                </a:solidFill>
              </a:rPr>
              <a:t>typename</a:t>
            </a:r>
            <a:r>
              <a:rPr lang="en-US" dirty="0"/>
              <a:t> T, </a:t>
            </a:r>
            <a:r>
              <a:rPr lang="en-US" b="1" dirty="0" err="1">
                <a:solidFill>
                  <a:srgbClr val="008000"/>
                </a:solidFill>
              </a:rPr>
              <a:t>typename</a:t>
            </a:r>
            <a:r>
              <a:rPr lang="en-US" dirty="0"/>
              <a:t> U &gt; </a:t>
            </a:r>
            <a:r>
              <a:rPr lang="en-US" dirty="0">
                <a:solidFill>
                  <a:srgbClr val="00B050"/>
                </a:solidFill>
              </a:rPr>
              <a:t>U</a:t>
            </a:r>
            <a:r>
              <a:rPr lang="en-US" dirty="0"/>
              <a:t> </a:t>
            </a:r>
            <a:r>
              <a:rPr lang="en-US" dirty="0" err="1"/>
              <a:t>myFunc</a:t>
            </a:r>
            <a:r>
              <a:rPr lang="en-US" dirty="0"/>
              <a:t>(T);</a:t>
            </a:r>
          </a:p>
          <a:p>
            <a:r>
              <a:rPr lang="en-US" dirty="0"/>
              <a:t>You can nest templates inside of templates.</a:t>
            </a:r>
          </a:p>
        </p:txBody>
      </p:sp>
      <p:sp>
        <p:nvSpPr>
          <p:cNvPr id="3" name="Slide Number Placeholder 2">
            <a:extLst>
              <a:ext uri="{FF2B5EF4-FFF2-40B4-BE49-F238E27FC236}">
                <a16:creationId xmlns:a16="http://schemas.microsoft.com/office/drawing/2014/main" id="{31BBE3DE-BF85-0643-8614-823C81191D06}"/>
              </a:ext>
            </a:extLst>
          </p:cNvPr>
          <p:cNvSpPr>
            <a:spLocks noGrp="1"/>
          </p:cNvSpPr>
          <p:nvPr>
            <p:ph type="sldNum" idx="12"/>
          </p:nvPr>
        </p:nvSpPr>
        <p:spPr/>
        <p:txBody>
          <a:bodyPr/>
          <a:lstStyle/>
          <a:p>
            <a:fld id="{00000000-1234-1234-1234-123412341234}" type="slidenum">
              <a:rPr lang="en-US" smtClean="0"/>
              <a:pPr/>
              <a:t>28</a:t>
            </a:fld>
            <a:endParaRPr lang="en-US"/>
          </a:p>
        </p:txBody>
      </p:sp>
      <p:sp>
        <p:nvSpPr>
          <p:cNvPr id="4" name="Title 3">
            <a:extLst>
              <a:ext uri="{FF2B5EF4-FFF2-40B4-BE49-F238E27FC236}">
                <a16:creationId xmlns:a16="http://schemas.microsoft.com/office/drawing/2014/main" id="{10A1C84D-F17F-6A4A-AD80-358AF9ED6466}"/>
              </a:ext>
            </a:extLst>
          </p:cNvPr>
          <p:cNvSpPr>
            <a:spLocks noGrp="1"/>
          </p:cNvSpPr>
          <p:nvPr>
            <p:ph type="title"/>
          </p:nvPr>
        </p:nvSpPr>
        <p:spPr/>
        <p:txBody>
          <a:bodyPr/>
          <a:lstStyle/>
          <a:p>
            <a:r>
              <a:rPr lang="en-US" dirty="0"/>
              <a:t>Some Template Details</a:t>
            </a:r>
          </a:p>
        </p:txBody>
      </p:sp>
      <p:sp>
        <p:nvSpPr>
          <p:cNvPr id="5" name="TextBox 4">
            <a:extLst>
              <a:ext uri="{FF2B5EF4-FFF2-40B4-BE49-F238E27FC236}">
                <a16:creationId xmlns:a16="http://schemas.microsoft.com/office/drawing/2014/main" id="{9D375371-5D83-D54C-97A7-388C1763B5B1}"/>
              </a:ext>
            </a:extLst>
          </p:cNvPr>
          <p:cNvSpPr txBox="1"/>
          <p:nvPr/>
        </p:nvSpPr>
        <p:spPr>
          <a:xfrm>
            <a:off x="9487086" y="2767129"/>
            <a:ext cx="2251881" cy="646331"/>
          </a:xfrm>
          <a:prstGeom prst="rect">
            <a:avLst/>
          </a:prstGeom>
          <a:noFill/>
        </p:spPr>
        <p:txBody>
          <a:bodyPr wrap="square" rtlCol="0">
            <a:spAutoFit/>
          </a:bodyPr>
          <a:lstStyle/>
          <a:p>
            <a:r>
              <a:rPr lang="en-US" dirty="0"/>
              <a:t>pi&lt;float&gt;</a:t>
            </a:r>
          </a:p>
          <a:p>
            <a:r>
              <a:rPr lang="en-US" dirty="0"/>
              <a:t>pi&lt;double&gt;, pi&lt;int&gt;</a:t>
            </a:r>
          </a:p>
        </p:txBody>
      </p:sp>
      <p:sp>
        <p:nvSpPr>
          <p:cNvPr id="6" name="TextBox 5">
            <a:extLst>
              <a:ext uri="{FF2B5EF4-FFF2-40B4-BE49-F238E27FC236}">
                <a16:creationId xmlns:a16="http://schemas.microsoft.com/office/drawing/2014/main" id="{78691031-0323-C949-8D06-E019D96444F2}"/>
              </a:ext>
            </a:extLst>
          </p:cNvPr>
          <p:cNvSpPr txBox="1"/>
          <p:nvPr/>
        </p:nvSpPr>
        <p:spPr>
          <a:xfrm>
            <a:off x="9487087" y="3881757"/>
            <a:ext cx="2251881" cy="646331"/>
          </a:xfrm>
          <a:prstGeom prst="rect">
            <a:avLst/>
          </a:prstGeom>
          <a:noFill/>
        </p:spPr>
        <p:txBody>
          <a:bodyPr wrap="square" rtlCol="0">
            <a:spAutoFit/>
          </a:bodyPr>
          <a:lstStyle/>
          <a:p>
            <a:r>
              <a:rPr lang="en-US" dirty="0" err="1"/>
              <a:t>myClass</a:t>
            </a:r>
            <a:r>
              <a:rPr lang="en-US" dirty="0"/>
              <a:t>&lt;int&gt;, </a:t>
            </a:r>
            <a:r>
              <a:rPr lang="en-US" dirty="0" err="1"/>
              <a:t>myClass</a:t>
            </a:r>
            <a:r>
              <a:rPr lang="en-US" dirty="0"/>
              <a:t>&lt;float&gt;</a:t>
            </a:r>
          </a:p>
        </p:txBody>
      </p:sp>
      <p:sp>
        <p:nvSpPr>
          <p:cNvPr id="7" name="TextBox 6">
            <a:extLst>
              <a:ext uri="{FF2B5EF4-FFF2-40B4-BE49-F238E27FC236}">
                <a16:creationId xmlns:a16="http://schemas.microsoft.com/office/drawing/2014/main" id="{6D203B6F-CBCE-424C-AE10-72B978C2A0F4}"/>
              </a:ext>
            </a:extLst>
          </p:cNvPr>
          <p:cNvSpPr txBox="1"/>
          <p:nvPr/>
        </p:nvSpPr>
        <p:spPr>
          <a:xfrm>
            <a:off x="9487087" y="5464682"/>
            <a:ext cx="2704913" cy="369332"/>
          </a:xfrm>
          <a:prstGeom prst="rect">
            <a:avLst/>
          </a:prstGeom>
          <a:noFill/>
        </p:spPr>
        <p:txBody>
          <a:bodyPr wrap="square" rtlCol="0">
            <a:spAutoFit/>
          </a:bodyPr>
          <a:lstStyle/>
          <a:p>
            <a:r>
              <a:rPr lang="en-US" dirty="0" err="1"/>
              <a:t>myFunc</a:t>
            </a:r>
            <a:r>
              <a:rPr lang="en-US" dirty="0"/>
              <a:t>&lt;</a:t>
            </a:r>
            <a:r>
              <a:rPr lang="en-US" dirty="0" err="1"/>
              <a:t>int,double</a:t>
            </a:r>
            <a:r>
              <a:rPr lang="en-US" dirty="0"/>
              <a:t>&gt;(7)</a:t>
            </a:r>
          </a:p>
        </p:txBody>
      </p:sp>
    </p:spTree>
    <p:extLst>
      <p:ext uri="{BB962C8B-B14F-4D97-AF65-F5344CB8AC3E}">
        <p14:creationId xmlns:p14="http://schemas.microsoft.com/office/powerpoint/2010/main" val="41855053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EB517B-5171-AE45-A6BB-273FAE18B3C8}"/>
              </a:ext>
            </a:extLst>
          </p:cNvPr>
          <p:cNvSpPr>
            <a:spLocks noGrp="1"/>
          </p:cNvSpPr>
          <p:nvPr>
            <p:ph type="body" idx="1"/>
          </p:nvPr>
        </p:nvSpPr>
        <p:spPr>
          <a:xfrm>
            <a:off x="389466" y="1674190"/>
            <a:ext cx="11192933" cy="4849440"/>
          </a:xfrm>
        </p:spPr>
        <p:txBody>
          <a:bodyPr/>
          <a:lstStyle/>
          <a:p>
            <a:r>
              <a:rPr lang="en-US" dirty="0"/>
              <a:t>You can specialize templates.</a:t>
            </a:r>
          </a:p>
          <a:p>
            <a:pPr lvl="1"/>
            <a:endParaRPr lang="en-US" dirty="0"/>
          </a:p>
        </p:txBody>
      </p:sp>
      <p:sp>
        <p:nvSpPr>
          <p:cNvPr id="3" name="Slide Number Placeholder 2">
            <a:extLst>
              <a:ext uri="{FF2B5EF4-FFF2-40B4-BE49-F238E27FC236}">
                <a16:creationId xmlns:a16="http://schemas.microsoft.com/office/drawing/2014/main" id="{31BBE3DE-BF85-0643-8614-823C81191D06}"/>
              </a:ext>
            </a:extLst>
          </p:cNvPr>
          <p:cNvSpPr>
            <a:spLocks noGrp="1"/>
          </p:cNvSpPr>
          <p:nvPr>
            <p:ph type="sldNum" idx="12"/>
          </p:nvPr>
        </p:nvSpPr>
        <p:spPr/>
        <p:txBody>
          <a:bodyPr/>
          <a:lstStyle/>
          <a:p>
            <a:fld id="{00000000-1234-1234-1234-123412341234}" type="slidenum">
              <a:rPr lang="en-US" smtClean="0"/>
              <a:pPr/>
              <a:t>29</a:t>
            </a:fld>
            <a:endParaRPr lang="en-US"/>
          </a:p>
        </p:txBody>
      </p:sp>
      <p:sp>
        <p:nvSpPr>
          <p:cNvPr id="4" name="Title 3">
            <a:extLst>
              <a:ext uri="{FF2B5EF4-FFF2-40B4-BE49-F238E27FC236}">
                <a16:creationId xmlns:a16="http://schemas.microsoft.com/office/drawing/2014/main" id="{10A1C84D-F17F-6A4A-AD80-358AF9ED6466}"/>
              </a:ext>
            </a:extLst>
          </p:cNvPr>
          <p:cNvSpPr>
            <a:spLocks noGrp="1"/>
          </p:cNvSpPr>
          <p:nvPr>
            <p:ph type="title"/>
          </p:nvPr>
        </p:nvSpPr>
        <p:spPr/>
        <p:txBody>
          <a:bodyPr/>
          <a:lstStyle/>
          <a:p>
            <a:r>
              <a:rPr lang="en-US" dirty="0"/>
              <a:t>Some Template Details</a:t>
            </a:r>
          </a:p>
        </p:txBody>
      </p:sp>
      <p:pic>
        <p:nvPicPr>
          <p:cNvPr id="6" name="Picture 5">
            <a:extLst>
              <a:ext uri="{FF2B5EF4-FFF2-40B4-BE49-F238E27FC236}">
                <a16:creationId xmlns:a16="http://schemas.microsoft.com/office/drawing/2014/main" id="{F1E7E434-DE0C-F54E-9A86-A4CBF57DB4E9}"/>
              </a:ext>
            </a:extLst>
          </p:cNvPr>
          <p:cNvPicPr>
            <a:picLocks noChangeAspect="1"/>
          </p:cNvPicPr>
          <p:nvPr/>
        </p:nvPicPr>
        <p:blipFill>
          <a:blip r:embed="rId3"/>
          <a:stretch>
            <a:fillRect/>
          </a:stretch>
        </p:blipFill>
        <p:spPr>
          <a:xfrm>
            <a:off x="2660555" y="2443802"/>
            <a:ext cx="5588000" cy="3771900"/>
          </a:xfrm>
          <a:prstGeom prst="rect">
            <a:avLst/>
          </a:prstGeom>
        </p:spPr>
      </p:pic>
      <p:sp>
        <p:nvSpPr>
          <p:cNvPr id="7" name="Rectangle 6">
            <a:extLst>
              <a:ext uri="{FF2B5EF4-FFF2-40B4-BE49-F238E27FC236}">
                <a16:creationId xmlns:a16="http://schemas.microsoft.com/office/drawing/2014/main" id="{966B2CCC-C3B1-A347-99F2-9607CA21B45A}"/>
              </a:ext>
            </a:extLst>
          </p:cNvPr>
          <p:cNvSpPr/>
          <p:nvPr/>
        </p:nvSpPr>
        <p:spPr>
          <a:xfrm>
            <a:off x="605051" y="6352146"/>
            <a:ext cx="10763534" cy="400110"/>
          </a:xfrm>
          <a:prstGeom prst="rect">
            <a:avLst/>
          </a:prstGeom>
        </p:spPr>
        <p:txBody>
          <a:bodyPr wrap="square">
            <a:spAutoFit/>
          </a:bodyPr>
          <a:lstStyle/>
          <a:p>
            <a:r>
              <a:rPr lang="en-US" sz="2000" dirty="0">
                <a:hlinkClick r:id="rId4"/>
              </a:rPr>
              <a:t>For more details: https://en.cppreference.com/w/cpp/language/template_specialization</a:t>
            </a:r>
            <a:endParaRPr lang="en-US" sz="2000" dirty="0"/>
          </a:p>
        </p:txBody>
      </p:sp>
    </p:spTree>
    <p:extLst>
      <p:ext uri="{BB962C8B-B14F-4D97-AF65-F5344CB8AC3E}">
        <p14:creationId xmlns:p14="http://schemas.microsoft.com/office/powerpoint/2010/main" val="4212868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5291BBD-7693-E44C-A170-B6D1F69705C4}"/>
              </a:ext>
            </a:extLst>
          </p:cNvPr>
          <p:cNvSpPr>
            <a:spLocks noGrp="1"/>
          </p:cNvSpPr>
          <p:nvPr>
            <p:ph type="sldNum" idx="12"/>
          </p:nvPr>
        </p:nvSpPr>
        <p:spPr/>
        <p:txBody>
          <a:bodyPr/>
          <a:lstStyle/>
          <a:p>
            <a:fld id="{00000000-1234-1234-1234-123412341234}" type="slidenum">
              <a:rPr lang="en-US" smtClean="0"/>
              <a:pPr/>
              <a:t>3</a:t>
            </a:fld>
            <a:endParaRPr lang="en-US"/>
          </a:p>
        </p:txBody>
      </p:sp>
      <p:sp>
        <p:nvSpPr>
          <p:cNvPr id="4" name="Title 3">
            <a:extLst>
              <a:ext uri="{FF2B5EF4-FFF2-40B4-BE49-F238E27FC236}">
                <a16:creationId xmlns:a16="http://schemas.microsoft.com/office/drawing/2014/main" id="{2F45A1F1-791C-1045-A27E-F98BAF7A0DC0}"/>
              </a:ext>
            </a:extLst>
          </p:cNvPr>
          <p:cNvSpPr>
            <a:spLocks noGrp="1"/>
          </p:cNvSpPr>
          <p:nvPr>
            <p:ph type="title"/>
          </p:nvPr>
        </p:nvSpPr>
        <p:spPr/>
        <p:txBody>
          <a:bodyPr/>
          <a:lstStyle/>
          <a:p>
            <a:r>
              <a:rPr lang="en-US" dirty="0"/>
              <a:t>Survey Results</a:t>
            </a:r>
          </a:p>
        </p:txBody>
      </p:sp>
      <p:pic>
        <p:nvPicPr>
          <p:cNvPr id="6" name="Picture 5">
            <a:extLst>
              <a:ext uri="{FF2B5EF4-FFF2-40B4-BE49-F238E27FC236}">
                <a16:creationId xmlns:a16="http://schemas.microsoft.com/office/drawing/2014/main" id="{5A516E4D-270E-0742-8782-602ABDD0779B}"/>
              </a:ext>
            </a:extLst>
          </p:cNvPr>
          <p:cNvPicPr>
            <a:picLocks noChangeAspect="1"/>
          </p:cNvPicPr>
          <p:nvPr/>
        </p:nvPicPr>
        <p:blipFill rotWithShape="1">
          <a:blip r:embed="rId3"/>
          <a:srcRect b="26137"/>
          <a:stretch/>
        </p:blipFill>
        <p:spPr>
          <a:xfrm>
            <a:off x="108685" y="1655992"/>
            <a:ext cx="7428549" cy="5065486"/>
          </a:xfrm>
          <a:prstGeom prst="rect">
            <a:avLst/>
          </a:prstGeom>
        </p:spPr>
      </p:pic>
      <p:pic>
        <p:nvPicPr>
          <p:cNvPr id="7" name="Picture 6">
            <a:extLst>
              <a:ext uri="{FF2B5EF4-FFF2-40B4-BE49-F238E27FC236}">
                <a16:creationId xmlns:a16="http://schemas.microsoft.com/office/drawing/2014/main" id="{FADADFB2-E5DE-DB48-A70D-1011A6AE462B}"/>
              </a:ext>
            </a:extLst>
          </p:cNvPr>
          <p:cNvPicPr>
            <a:picLocks noChangeAspect="1"/>
          </p:cNvPicPr>
          <p:nvPr/>
        </p:nvPicPr>
        <p:blipFill rotWithShape="1">
          <a:blip r:embed="rId3"/>
          <a:srcRect l="2894" t="80212"/>
          <a:stretch/>
        </p:blipFill>
        <p:spPr>
          <a:xfrm>
            <a:off x="4978400" y="3091388"/>
            <a:ext cx="7213600" cy="1357086"/>
          </a:xfrm>
          <a:prstGeom prst="rect">
            <a:avLst/>
          </a:prstGeom>
        </p:spPr>
      </p:pic>
    </p:spTree>
    <p:extLst>
      <p:ext uri="{BB962C8B-B14F-4D97-AF65-F5344CB8AC3E}">
        <p14:creationId xmlns:p14="http://schemas.microsoft.com/office/powerpoint/2010/main" val="30044277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EAB083-4A28-1D41-AE7F-3653F6ABDB3E}"/>
              </a:ext>
            </a:extLst>
          </p:cNvPr>
          <p:cNvSpPr>
            <a:spLocks noGrp="1"/>
          </p:cNvSpPr>
          <p:nvPr>
            <p:ph type="sldNum" idx="12"/>
          </p:nvPr>
        </p:nvSpPr>
        <p:spPr/>
        <p:txBody>
          <a:bodyPr/>
          <a:lstStyle/>
          <a:p>
            <a:fld id="{00000000-1234-1234-1234-123412341234}" type="slidenum">
              <a:rPr lang="en-US" smtClean="0"/>
              <a:pPr/>
              <a:t>30</a:t>
            </a:fld>
            <a:endParaRPr lang="en-US"/>
          </a:p>
        </p:txBody>
      </p:sp>
      <p:sp>
        <p:nvSpPr>
          <p:cNvPr id="4" name="Title 3">
            <a:extLst>
              <a:ext uri="{FF2B5EF4-FFF2-40B4-BE49-F238E27FC236}">
                <a16:creationId xmlns:a16="http://schemas.microsoft.com/office/drawing/2014/main" id="{7524A2E2-CC00-A246-9205-799BF83819FE}"/>
              </a:ext>
            </a:extLst>
          </p:cNvPr>
          <p:cNvSpPr>
            <a:spLocks noGrp="1"/>
          </p:cNvSpPr>
          <p:nvPr>
            <p:ph type="title"/>
          </p:nvPr>
        </p:nvSpPr>
        <p:spPr/>
        <p:txBody>
          <a:bodyPr/>
          <a:lstStyle/>
          <a:p>
            <a:r>
              <a:rPr lang="en-US" dirty="0"/>
              <a:t>Libraries That Use Templates</a:t>
            </a:r>
          </a:p>
        </p:txBody>
      </p:sp>
      <p:pic>
        <p:nvPicPr>
          <p:cNvPr id="5" name="Picture 4">
            <a:extLst>
              <a:ext uri="{FF2B5EF4-FFF2-40B4-BE49-F238E27FC236}">
                <a16:creationId xmlns:a16="http://schemas.microsoft.com/office/drawing/2014/main" id="{AB8BD761-387E-F743-9235-31C1ACD4C2DC}"/>
              </a:ext>
            </a:extLst>
          </p:cNvPr>
          <p:cNvPicPr>
            <a:picLocks noChangeAspect="1"/>
          </p:cNvPicPr>
          <p:nvPr/>
        </p:nvPicPr>
        <p:blipFill>
          <a:blip r:embed="rId3"/>
          <a:stretch>
            <a:fillRect/>
          </a:stretch>
        </p:blipFill>
        <p:spPr>
          <a:xfrm>
            <a:off x="2940050" y="1941299"/>
            <a:ext cx="6311900" cy="4203700"/>
          </a:xfrm>
          <a:prstGeom prst="rect">
            <a:avLst/>
          </a:prstGeom>
        </p:spPr>
      </p:pic>
    </p:spTree>
    <p:extLst>
      <p:ext uri="{BB962C8B-B14F-4D97-AF65-F5344CB8AC3E}">
        <p14:creationId xmlns:p14="http://schemas.microsoft.com/office/powerpoint/2010/main" val="8324735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98129B-7187-5D4B-A069-194B09E9FE8B}"/>
              </a:ext>
            </a:extLst>
          </p:cNvPr>
          <p:cNvSpPr>
            <a:spLocks noGrp="1"/>
          </p:cNvSpPr>
          <p:nvPr>
            <p:ph type="body" idx="1"/>
          </p:nvPr>
        </p:nvSpPr>
        <p:spPr/>
        <p:txBody>
          <a:bodyPr>
            <a:normAutofit fontScale="92500" lnSpcReduction="20000"/>
          </a:bodyPr>
          <a:lstStyle/>
          <a:p>
            <a:pPr marL="25400" indent="0">
              <a:buNone/>
            </a:pPr>
            <a:r>
              <a:rPr lang="en-US" dirty="0"/>
              <a:t>Beyond just providing the core language, C++ compilers also provide a standard library for common tasks.</a:t>
            </a:r>
          </a:p>
          <a:p>
            <a:endParaRPr lang="en-US" dirty="0"/>
          </a:p>
          <a:p>
            <a:pPr marL="25400" indent="0">
              <a:buNone/>
            </a:pPr>
            <a:r>
              <a:rPr lang="en-US" dirty="0"/>
              <a:t>The C++ STL provides:</a:t>
            </a:r>
          </a:p>
          <a:p>
            <a:r>
              <a:rPr lang="en-US" dirty="0"/>
              <a:t>Containers</a:t>
            </a:r>
          </a:p>
          <a:p>
            <a:r>
              <a:rPr lang="en-US" dirty="0"/>
              <a:t>Fast algorithms for data searches and manipulation</a:t>
            </a:r>
          </a:p>
          <a:p>
            <a:r>
              <a:rPr lang="en-US" dirty="0"/>
              <a:t>File and console I/O</a:t>
            </a:r>
          </a:p>
          <a:p>
            <a:r>
              <a:rPr lang="en-US" dirty="0"/>
              <a:t>Math functions (random numbers, complex numbers, …)</a:t>
            </a:r>
          </a:p>
          <a:p>
            <a:r>
              <a:rPr lang="en-US" dirty="0"/>
              <a:t>Memory management</a:t>
            </a:r>
          </a:p>
          <a:p>
            <a:r>
              <a:rPr lang="en-US" dirty="0"/>
              <a:t>Strings</a:t>
            </a:r>
          </a:p>
        </p:txBody>
      </p:sp>
      <p:sp>
        <p:nvSpPr>
          <p:cNvPr id="3" name="Slide Number Placeholder 2">
            <a:extLst>
              <a:ext uri="{FF2B5EF4-FFF2-40B4-BE49-F238E27FC236}">
                <a16:creationId xmlns:a16="http://schemas.microsoft.com/office/drawing/2014/main" id="{6C9863BD-79D3-C745-BC92-0E978D3D44DD}"/>
              </a:ext>
            </a:extLst>
          </p:cNvPr>
          <p:cNvSpPr>
            <a:spLocks noGrp="1"/>
          </p:cNvSpPr>
          <p:nvPr>
            <p:ph type="sldNum" idx="12"/>
          </p:nvPr>
        </p:nvSpPr>
        <p:spPr/>
        <p:txBody>
          <a:bodyPr/>
          <a:lstStyle/>
          <a:p>
            <a:fld id="{00000000-1234-1234-1234-123412341234}" type="slidenum">
              <a:rPr lang="en-US" smtClean="0"/>
              <a:pPr/>
              <a:t>31</a:t>
            </a:fld>
            <a:endParaRPr lang="en-US"/>
          </a:p>
        </p:txBody>
      </p:sp>
      <p:sp>
        <p:nvSpPr>
          <p:cNvPr id="4" name="Title 3">
            <a:extLst>
              <a:ext uri="{FF2B5EF4-FFF2-40B4-BE49-F238E27FC236}">
                <a16:creationId xmlns:a16="http://schemas.microsoft.com/office/drawing/2014/main" id="{EBDAEAF0-1D73-C940-8C2C-6986ABA23210}"/>
              </a:ext>
            </a:extLst>
          </p:cNvPr>
          <p:cNvSpPr>
            <a:spLocks noGrp="1"/>
          </p:cNvSpPr>
          <p:nvPr>
            <p:ph type="title"/>
          </p:nvPr>
        </p:nvSpPr>
        <p:spPr/>
        <p:txBody>
          <a:bodyPr/>
          <a:lstStyle/>
          <a:p>
            <a:r>
              <a:rPr lang="en-US" dirty="0"/>
              <a:t>The C++ Standard </a:t>
            </a:r>
            <a:r>
              <a:rPr lang="en-US" u="sng" dirty="0"/>
              <a:t>Template</a:t>
            </a:r>
            <a:r>
              <a:rPr lang="en-US" dirty="0"/>
              <a:t> Library</a:t>
            </a:r>
          </a:p>
        </p:txBody>
      </p:sp>
    </p:spTree>
    <p:extLst>
      <p:ext uri="{BB962C8B-B14F-4D97-AF65-F5344CB8AC3E}">
        <p14:creationId xmlns:p14="http://schemas.microsoft.com/office/powerpoint/2010/main" val="24708711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B89533-697C-4263-8CFD-8690BB52FD2B}"/>
              </a:ext>
            </a:extLst>
          </p:cNvPr>
          <p:cNvSpPr>
            <a:spLocks noGrp="1"/>
          </p:cNvSpPr>
          <p:nvPr>
            <p:ph type="body" idx="1"/>
          </p:nvPr>
        </p:nvSpPr>
        <p:spPr>
          <a:xfrm>
            <a:off x="389466" y="1674190"/>
            <a:ext cx="7626377" cy="4525963"/>
          </a:xfrm>
        </p:spPr>
        <p:txBody>
          <a:bodyPr/>
          <a:lstStyle/>
          <a:p>
            <a:r>
              <a:rPr lang="en-US" dirty="0"/>
              <a:t>When you have to store data, consider using a standard container.</a:t>
            </a:r>
          </a:p>
          <a:p>
            <a:endParaRPr lang="en-US" dirty="0"/>
          </a:p>
          <a:p>
            <a:r>
              <a:rPr lang="en-US" dirty="0"/>
              <a:t>std::vector&lt;T&gt; - An unsorted, dynamic, indexable, resizable array of data.</a:t>
            </a:r>
          </a:p>
          <a:p>
            <a:r>
              <a:rPr lang="en-US" dirty="0" err="1"/>
              <a:t>std</a:t>
            </a:r>
            <a:r>
              <a:rPr lang="en-US" dirty="0"/>
              <a:t>::map&lt;T, U&gt; - A sorted key-value store.</a:t>
            </a:r>
          </a:p>
          <a:p>
            <a:r>
              <a:rPr lang="en-US" dirty="0" err="1"/>
              <a:t>std</a:t>
            </a:r>
            <a:r>
              <a:rPr lang="en-US" dirty="0"/>
              <a:t>::set&lt;T&gt; - A sorted set of unique objects of type T.</a:t>
            </a:r>
          </a:p>
        </p:txBody>
      </p:sp>
      <p:sp>
        <p:nvSpPr>
          <p:cNvPr id="3" name="Slide Number Placeholder 2">
            <a:extLst>
              <a:ext uri="{FF2B5EF4-FFF2-40B4-BE49-F238E27FC236}">
                <a16:creationId xmlns:a16="http://schemas.microsoft.com/office/drawing/2014/main" id="{EAA30089-78F6-469A-8621-65BBF53B022A}"/>
              </a:ext>
            </a:extLst>
          </p:cNvPr>
          <p:cNvSpPr>
            <a:spLocks noGrp="1"/>
          </p:cNvSpPr>
          <p:nvPr>
            <p:ph type="sldNum" idx="12"/>
          </p:nvPr>
        </p:nvSpPr>
        <p:spPr/>
        <p:txBody>
          <a:bodyPr/>
          <a:lstStyle/>
          <a:p>
            <a:fld id="{00000000-1234-1234-1234-123412341234}" type="slidenum">
              <a:rPr lang="en-US" smtClean="0"/>
              <a:pPr/>
              <a:t>32</a:t>
            </a:fld>
            <a:endParaRPr lang="en-US"/>
          </a:p>
        </p:txBody>
      </p:sp>
      <p:sp>
        <p:nvSpPr>
          <p:cNvPr id="4" name="Title 3">
            <a:extLst>
              <a:ext uri="{FF2B5EF4-FFF2-40B4-BE49-F238E27FC236}">
                <a16:creationId xmlns:a16="http://schemas.microsoft.com/office/drawing/2014/main" id="{CA00656E-EA53-4768-8B96-9A81F05DC7AA}"/>
              </a:ext>
            </a:extLst>
          </p:cNvPr>
          <p:cNvSpPr>
            <a:spLocks noGrp="1"/>
          </p:cNvSpPr>
          <p:nvPr>
            <p:ph type="title"/>
          </p:nvPr>
        </p:nvSpPr>
        <p:spPr>
          <a:xfrm>
            <a:off x="352442" y="276136"/>
            <a:ext cx="10014715" cy="907374"/>
          </a:xfrm>
        </p:spPr>
        <p:txBody>
          <a:bodyPr/>
          <a:lstStyle/>
          <a:p>
            <a:r>
              <a:rPr lang="en-US" dirty="0"/>
              <a:t>Containers: maps, sets, vectors</a:t>
            </a:r>
          </a:p>
        </p:txBody>
      </p:sp>
    </p:spTree>
    <p:extLst>
      <p:ext uri="{BB962C8B-B14F-4D97-AF65-F5344CB8AC3E}">
        <p14:creationId xmlns:p14="http://schemas.microsoft.com/office/powerpoint/2010/main" val="39145639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2699AD1-48AE-0043-9EA5-55BF12DD8796}"/>
              </a:ext>
            </a:extLst>
          </p:cNvPr>
          <p:cNvSpPr>
            <a:spLocks noGrp="1"/>
          </p:cNvSpPr>
          <p:nvPr>
            <p:ph type="sldNum" idx="12"/>
          </p:nvPr>
        </p:nvSpPr>
        <p:spPr/>
        <p:txBody>
          <a:bodyPr/>
          <a:lstStyle/>
          <a:p>
            <a:fld id="{00000000-1234-1234-1234-123412341234}" type="slidenum">
              <a:rPr lang="en-US" smtClean="0"/>
              <a:pPr/>
              <a:t>33</a:t>
            </a:fld>
            <a:endParaRPr lang="en-US"/>
          </a:p>
        </p:txBody>
      </p:sp>
      <p:sp>
        <p:nvSpPr>
          <p:cNvPr id="4" name="Title 3">
            <a:extLst>
              <a:ext uri="{FF2B5EF4-FFF2-40B4-BE49-F238E27FC236}">
                <a16:creationId xmlns:a16="http://schemas.microsoft.com/office/drawing/2014/main" id="{4C9D0060-571F-6047-888B-C9C12C3B9EE7}"/>
              </a:ext>
            </a:extLst>
          </p:cNvPr>
          <p:cNvSpPr>
            <a:spLocks noGrp="1"/>
          </p:cNvSpPr>
          <p:nvPr>
            <p:ph type="title"/>
          </p:nvPr>
        </p:nvSpPr>
        <p:spPr/>
        <p:txBody>
          <a:bodyPr/>
          <a:lstStyle/>
          <a:p>
            <a:r>
              <a:rPr lang="en-US" dirty="0" err="1"/>
              <a:t>std</a:t>
            </a:r>
            <a:r>
              <a:rPr lang="en-US" dirty="0"/>
              <a:t>::vector&lt;T&gt;</a:t>
            </a:r>
          </a:p>
        </p:txBody>
      </p:sp>
      <p:pic>
        <p:nvPicPr>
          <p:cNvPr id="6" name="Picture 5">
            <a:extLst>
              <a:ext uri="{FF2B5EF4-FFF2-40B4-BE49-F238E27FC236}">
                <a16:creationId xmlns:a16="http://schemas.microsoft.com/office/drawing/2014/main" id="{D9C7A5E8-C0DA-C14C-AF8B-D61AF553857E}"/>
              </a:ext>
            </a:extLst>
          </p:cNvPr>
          <p:cNvPicPr>
            <a:picLocks noChangeAspect="1"/>
          </p:cNvPicPr>
          <p:nvPr/>
        </p:nvPicPr>
        <p:blipFill>
          <a:blip r:embed="rId3"/>
          <a:stretch>
            <a:fillRect/>
          </a:stretch>
        </p:blipFill>
        <p:spPr>
          <a:xfrm>
            <a:off x="590921" y="1670050"/>
            <a:ext cx="5550572" cy="4189396"/>
          </a:xfrm>
          <a:prstGeom prst="rect">
            <a:avLst/>
          </a:prstGeom>
          <a:ln>
            <a:solidFill>
              <a:schemeClr val="tx1"/>
            </a:solidFill>
          </a:ln>
        </p:spPr>
      </p:pic>
      <p:pic>
        <p:nvPicPr>
          <p:cNvPr id="8" name="Picture 7">
            <a:extLst>
              <a:ext uri="{FF2B5EF4-FFF2-40B4-BE49-F238E27FC236}">
                <a16:creationId xmlns:a16="http://schemas.microsoft.com/office/drawing/2014/main" id="{56D42DA8-0E23-804E-A592-9F04A1CC2666}"/>
              </a:ext>
            </a:extLst>
          </p:cNvPr>
          <p:cNvPicPr>
            <a:picLocks noChangeAspect="1"/>
          </p:cNvPicPr>
          <p:nvPr/>
        </p:nvPicPr>
        <p:blipFill>
          <a:blip r:embed="rId4"/>
          <a:stretch>
            <a:fillRect/>
          </a:stretch>
        </p:blipFill>
        <p:spPr>
          <a:xfrm>
            <a:off x="5480430" y="5063757"/>
            <a:ext cx="522595" cy="1794243"/>
          </a:xfrm>
          <a:prstGeom prst="rect">
            <a:avLst/>
          </a:prstGeom>
          <a:ln>
            <a:solidFill>
              <a:schemeClr val="tx1"/>
            </a:solidFill>
          </a:ln>
        </p:spPr>
      </p:pic>
      <p:sp>
        <p:nvSpPr>
          <p:cNvPr id="9" name="TextBox 8">
            <a:extLst>
              <a:ext uri="{FF2B5EF4-FFF2-40B4-BE49-F238E27FC236}">
                <a16:creationId xmlns:a16="http://schemas.microsoft.com/office/drawing/2014/main" id="{F884275A-C802-5D42-91B0-126D525C9B50}"/>
              </a:ext>
            </a:extLst>
          </p:cNvPr>
          <p:cNvSpPr txBox="1"/>
          <p:nvPr/>
        </p:nvSpPr>
        <p:spPr>
          <a:xfrm>
            <a:off x="6387152" y="1670050"/>
            <a:ext cx="5609230" cy="3970318"/>
          </a:xfrm>
          <a:prstGeom prst="rect">
            <a:avLst/>
          </a:prstGeom>
          <a:noFill/>
        </p:spPr>
        <p:txBody>
          <a:bodyPr wrap="square" rtlCol="0">
            <a:spAutoFit/>
          </a:bodyPr>
          <a:lstStyle/>
          <a:p>
            <a:r>
              <a:rPr lang="en-US" dirty="0"/>
              <a:t>A vector is a container that stores elements contiguously, which means that elements can be accessed not only through iterators, but also using offsets to regular pointers to elements.</a:t>
            </a:r>
          </a:p>
          <a:p>
            <a:endParaRPr lang="en-US" dirty="0"/>
          </a:p>
          <a:p>
            <a:r>
              <a:rPr lang="en-US" dirty="0"/>
              <a:t>The storage of the vector is handled automatically, being expanded and contracted as needed. Vectors usually occupy more space than static arrays, because more memory is allocated to handle future growth. This way a vector does not need to reallocate each time an element is inserted, but only when the additional memory is exhausted. </a:t>
            </a:r>
          </a:p>
          <a:p>
            <a:endParaRPr lang="en-US" dirty="0"/>
          </a:p>
          <a:p>
            <a:r>
              <a:rPr lang="en-US" u="sng" dirty="0"/>
              <a:t>Think of vectors as smart, resizable arrays.</a:t>
            </a:r>
          </a:p>
        </p:txBody>
      </p:sp>
    </p:spTree>
    <p:extLst>
      <p:ext uri="{BB962C8B-B14F-4D97-AF65-F5344CB8AC3E}">
        <p14:creationId xmlns:p14="http://schemas.microsoft.com/office/powerpoint/2010/main" val="16502594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8556FFE-57D8-C342-A60B-058FB59F3171}"/>
              </a:ext>
            </a:extLst>
          </p:cNvPr>
          <p:cNvSpPr>
            <a:spLocks noGrp="1"/>
          </p:cNvSpPr>
          <p:nvPr>
            <p:ph type="sldNum" idx="12"/>
          </p:nvPr>
        </p:nvSpPr>
        <p:spPr/>
        <p:txBody>
          <a:bodyPr/>
          <a:lstStyle/>
          <a:p>
            <a:fld id="{00000000-1234-1234-1234-123412341234}" type="slidenum">
              <a:rPr lang="en-US" smtClean="0"/>
              <a:pPr/>
              <a:t>34</a:t>
            </a:fld>
            <a:endParaRPr lang="en-US"/>
          </a:p>
        </p:txBody>
      </p:sp>
      <p:sp>
        <p:nvSpPr>
          <p:cNvPr id="4" name="Title 3">
            <a:extLst>
              <a:ext uri="{FF2B5EF4-FFF2-40B4-BE49-F238E27FC236}">
                <a16:creationId xmlns:a16="http://schemas.microsoft.com/office/drawing/2014/main" id="{0E77A217-9F9D-C849-879B-230256CBAEC2}"/>
              </a:ext>
            </a:extLst>
          </p:cNvPr>
          <p:cNvSpPr>
            <a:spLocks noGrp="1"/>
          </p:cNvSpPr>
          <p:nvPr>
            <p:ph type="title"/>
          </p:nvPr>
        </p:nvSpPr>
        <p:spPr/>
        <p:txBody>
          <a:bodyPr/>
          <a:lstStyle/>
          <a:p>
            <a:r>
              <a:rPr lang="en-US" dirty="0"/>
              <a:t>Things You Can Do With </a:t>
            </a:r>
            <a:r>
              <a:rPr lang="en-US" dirty="0" err="1"/>
              <a:t>std</a:t>
            </a:r>
            <a:r>
              <a:rPr lang="en-US" dirty="0"/>
              <a:t>::vector&lt;T&gt;</a:t>
            </a:r>
          </a:p>
        </p:txBody>
      </p:sp>
      <p:pic>
        <p:nvPicPr>
          <p:cNvPr id="6" name="Picture 5">
            <a:extLst>
              <a:ext uri="{FF2B5EF4-FFF2-40B4-BE49-F238E27FC236}">
                <a16:creationId xmlns:a16="http://schemas.microsoft.com/office/drawing/2014/main" id="{6AA8DD90-22E3-C94B-AAF6-D99B8C978256}"/>
              </a:ext>
            </a:extLst>
          </p:cNvPr>
          <p:cNvPicPr>
            <a:picLocks noChangeAspect="1"/>
          </p:cNvPicPr>
          <p:nvPr/>
        </p:nvPicPr>
        <p:blipFill>
          <a:blip r:embed="rId3"/>
          <a:stretch>
            <a:fillRect/>
          </a:stretch>
        </p:blipFill>
        <p:spPr>
          <a:xfrm>
            <a:off x="192396" y="2012192"/>
            <a:ext cx="6375400" cy="3543300"/>
          </a:xfrm>
          <a:prstGeom prst="rect">
            <a:avLst/>
          </a:prstGeom>
          <a:ln>
            <a:solidFill>
              <a:schemeClr val="tx1"/>
            </a:solidFill>
          </a:ln>
        </p:spPr>
      </p:pic>
      <p:pic>
        <p:nvPicPr>
          <p:cNvPr id="8" name="Picture 7">
            <a:extLst>
              <a:ext uri="{FF2B5EF4-FFF2-40B4-BE49-F238E27FC236}">
                <a16:creationId xmlns:a16="http://schemas.microsoft.com/office/drawing/2014/main" id="{7AB5CE6B-B0CB-A147-8F33-28EB92E89B4C}"/>
              </a:ext>
            </a:extLst>
          </p:cNvPr>
          <p:cNvPicPr>
            <a:picLocks noChangeAspect="1"/>
          </p:cNvPicPr>
          <p:nvPr/>
        </p:nvPicPr>
        <p:blipFill>
          <a:blip r:embed="rId4"/>
          <a:stretch>
            <a:fillRect/>
          </a:stretch>
        </p:blipFill>
        <p:spPr>
          <a:xfrm>
            <a:off x="6816583" y="2010981"/>
            <a:ext cx="4864100" cy="3517900"/>
          </a:xfrm>
          <a:prstGeom prst="rect">
            <a:avLst/>
          </a:prstGeom>
          <a:ln>
            <a:solidFill>
              <a:schemeClr val="tx1"/>
            </a:solidFill>
          </a:ln>
        </p:spPr>
      </p:pic>
      <p:sp>
        <p:nvSpPr>
          <p:cNvPr id="9" name="TextBox 8">
            <a:extLst>
              <a:ext uri="{FF2B5EF4-FFF2-40B4-BE49-F238E27FC236}">
                <a16:creationId xmlns:a16="http://schemas.microsoft.com/office/drawing/2014/main" id="{7E06233E-C475-D94C-9058-067223EEC21D}"/>
              </a:ext>
            </a:extLst>
          </p:cNvPr>
          <p:cNvSpPr txBox="1"/>
          <p:nvPr/>
        </p:nvSpPr>
        <p:spPr>
          <a:xfrm>
            <a:off x="7001301" y="1596788"/>
            <a:ext cx="2702257" cy="369332"/>
          </a:xfrm>
          <a:prstGeom prst="rect">
            <a:avLst/>
          </a:prstGeom>
          <a:noFill/>
        </p:spPr>
        <p:txBody>
          <a:bodyPr wrap="square" rtlCol="0">
            <a:spAutoFit/>
          </a:bodyPr>
          <a:lstStyle/>
          <a:p>
            <a:r>
              <a:rPr lang="en-US" dirty="0"/>
              <a:t>Resize them:</a:t>
            </a:r>
          </a:p>
        </p:txBody>
      </p:sp>
      <p:sp>
        <p:nvSpPr>
          <p:cNvPr id="10" name="TextBox 9">
            <a:extLst>
              <a:ext uri="{FF2B5EF4-FFF2-40B4-BE49-F238E27FC236}">
                <a16:creationId xmlns:a16="http://schemas.microsoft.com/office/drawing/2014/main" id="{A0C7A457-B8F8-D247-A2DA-AAB4E74BA153}"/>
              </a:ext>
            </a:extLst>
          </p:cNvPr>
          <p:cNvSpPr txBox="1"/>
          <p:nvPr/>
        </p:nvSpPr>
        <p:spPr>
          <a:xfrm>
            <a:off x="352443" y="1596788"/>
            <a:ext cx="3359748" cy="369332"/>
          </a:xfrm>
          <a:prstGeom prst="rect">
            <a:avLst/>
          </a:prstGeom>
          <a:noFill/>
        </p:spPr>
        <p:txBody>
          <a:bodyPr wrap="square" rtlCol="0">
            <a:spAutoFit/>
          </a:bodyPr>
          <a:lstStyle/>
          <a:p>
            <a:r>
              <a:rPr lang="en-US" dirty="0"/>
              <a:t>Access individual elements:</a:t>
            </a:r>
          </a:p>
        </p:txBody>
      </p:sp>
      <p:pic>
        <p:nvPicPr>
          <p:cNvPr id="12" name="Picture 11">
            <a:extLst>
              <a:ext uri="{FF2B5EF4-FFF2-40B4-BE49-F238E27FC236}">
                <a16:creationId xmlns:a16="http://schemas.microsoft.com/office/drawing/2014/main" id="{503172D9-59B1-1546-8777-1D5B09E25BB9}"/>
              </a:ext>
            </a:extLst>
          </p:cNvPr>
          <p:cNvPicPr>
            <a:picLocks noChangeAspect="1"/>
          </p:cNvPicPr>
          <p:nvPr/>
        </p:nvPicPr>
        <p:blipFill>
          <a:blip r:embed="rId5"/>
          <a:stretch>
            <a:fillRect/>
          </a:stretch>
        </p:blipFill>
        <p:spPr>
          <a:xfrm>
            <a:off x="6816583" y="5827715"/>
            <a:ext cx="3403600" cy="711200"/>
          </a:xfrm>
          <a:prstGeom prst="rect">
            <a:avLst/>
          </a:prstGeom>
          <a:ln>
            <a:solidFill>
              <a:schemeClr val="tx1"/>
            </a:solidFill>
          </a:ln>
        </p:spPr>
      </p:pic>
      <p:pic>
        <p:nvPicPr>
          <p:cNvPr id="14" name="Picture 13">
            <a:extLst>
              <a:ext uri="{FF2B5EF4-FFF2-40B4-BE49-F238E27FC236}">
                <a16:creationId xmlns:a16="http://schemas.microsoft.com/office/drawing/2014/main" id="{53D4233E-2DC4-BE47-816E-3B12A8AB61AD}"/>
              </a:ext>
            </a:extLst>
          </p:cNvPr>
          <p:cNvPicPr>
            <a:picLocks noChangeAspect="1"/>
          </p:cNvPicPr>
          <p:nvPr/>
        </p:nvPicPr>
        <p:blipFill>
          <a:blip r:embed="rId6"/>
          <a:stretch>
            <a:fillRect/>
          </a:stretch>
        </p:blipFill>
        <p:spPr>
          <a:xfrm>
            <a:off x="192396" y="5942015"/>
            <a:ext cx="2235200" cy="482600"/>
          </a:xfrm>
          <a:prstGeom prst="rect">
            <a:avLst/>
          </a:prstGeom>
          <a:ln>
            <a:solidFill>
              <a:schemeClr val="tx1"/>
            </a:solidFill>
          </a:ln>
        </p:spPr>
      </p:pic>
    </p:spTree>
    <p:extLst>
      <p:ext uri="{BB962C8B-B14F-4D97-AF65-F5344CB8AC3E}">
        <p14:creationId xmlns:p14="http://schemas.microsoft.com/office/powerpoint/2010/main" val="26748948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8556FFE-57D8-C342-A60B-058FB59F3171}"/>
              </a:ext>
            </a:extLst>
          </p:cNvPr>
          <p:cNvSpPr>
            <a:spLocks noGrp="1"/>
          </p:cNvSpPr>
          <p:nvPr>
            <p:ph type="sldNum" idx="12"/>
          </p:nvPr>
        </p:nvSpPr>
        <p:spPr/>
        <p:txBody>
          <a:bodyPr/>
          <a:lstStyle/>
          <a:p>
            <a:fld id="{00000000-1234-1234-1234-123412341234}" type="slidenum">
              <a:rPr lang="en-US" smtClean="0"/>
              <a:pPr/>
              <a:t>35</a:t>
            </a:fld>
            <a:endParaRPr lang="en-US"/>
          </a:p>
        </p:txBody>
      </p:sp>
      <p:sp>
        <p:nvSpPr>
          <p:cNvPr id="4" name="Title 3">
            <a:extLst>
              <a:ext uri="{FF2B5EF4-FFF2-40B4-BE49-F238E27FC236}">
                <a16:creationId xmlns:a16="http://schemas.microsoft.com/office/drawing/2014/main" id="{0E77A217-9F9D-C849-879B-230256CBAEC2}"/>
              </a:ext>
            </a:extLst>
          </p:cNvPr>
          <p:cNvSpPr>
            <a:spLocks noGrp="1"/>
          </p:cNvSpPr>
          <p:nvPr>
            <p:ph type="title"/>
          </p:nvPr>
        </p:nvSpPr>
        <p:spPr/>
        <p:txBody>
          <a:bodyPr/>
          <a:lstStyle/>
          <a:p>
            <a:r>
              <a:rPr lang="en-US" dirty="0"/>
              <a:t>Things You Can Do With </a:t>
            </a:r>
            <a:r>
              <a:rPr lang="en-US" dirty="0" err="1"/>
              <a:t>std</a:t>
            </a:r>
            <a:r>
              <a:rPr lang="en-US" dirty="0"/>
              <a:t>::vector&lt;T&gt;</a:t>
            </a:r>
          </a:p>
        </p:txBody>
      </p:sp>
      <p:sp>
        <p:nvSpPr>
          <p:cNvPr id="10" name="TextBox 9">
            <a:extLst>
              <a:ext uri="{FF2B5EF4-FFF2-40B4-BE49-F238E27FC236}">
                <a16:creationId xmlns:a16="http://schemas.microsoft.com/office/drawing/2014/main" id="{A0C7A457-B8F8-D247-A2DA-AAB4E74BA153}"/>
              </a:ext>
            </a:extLst>
          </p:cNvPr>
          <p:cNvSpPr txBox="1"/>
          <p:nvPr/>
        </p:nvSpPr>
        <p:spPr>
          <a:xfrm>
            <a:off x="352443" y="1596788"/>
            <a:ext cx="3359748" cy="369332"/>
          </a:xfrm>
          <a:prstGeom prst="rect">
            <a:avLst/>
          </a:prstGeom>
          <a:noFill/>
        </p:spPr>
        <p:txBody>
          <a:bodyPr wrap="square" rtlCol="0">
            <a:spAutoFit/>
          </a:bodyPr>
          <a:lstStyle/>
          <a:p>
            <a:r>
              <a:rPr lang="en-US" dirty="0"/>
              <a:t>Iterate over all elements:</a:t>
            </a:r>
          </a:p>
        </p:txBody>
      </p:sp>
      <p:pic>
        <p:nvPicPr>
          <p:cNvPr id="5" name="Picture 4">
            <a:extLst>
              <a:ext uri="{FF2B5EF4-FFF2-40B4-BE49-F238E27FC236}">
                <a16:creationId xmlns:a16="http://schemas.microsoft.com/office/drawing/2014/main" id="{55F80BC1-2315-BF46-BB65-B44F5368BE88}"/>
              </a:ext>
            </a:extLst>
          </p:cNvPr>
          <p:cNvPicPr>
            <a:picLocks noChangeAspect="1"/>
          </p:cNvPicPr>
          <p:nvPr/>
        </p:nvPicPr>
        <p:blipFill>
          <a:blip r:embed="rId2"/>
          <a:stretch>
            <a:fillRect/>
          </a:stretch>
        </p:blipFill>
        <p:spPr>
          <a:xfrm>
            <a:off x="213807" y="1966915"/>
            <a:ext cx="9639300" cy="4572000"/>
          </a:xfrm>
          <a:prstGeom prst="rect">
            <a:avLst/>
          </a:prstGeom>
          <a:ln>
            <a:solidFill>
              <a:schemeClr val="tx1"/>
            </a:solidFill>
          </a:ln>
        </p:spPr>
      </p:pic>
      <p:pic>
        <p:nvPicPr>
          <p:cNvPr id="11" name="Picture 10">
            <a:extLst>
              <a:ext uri="{FF2B5EF4-FFF2-40B4-BE49-F238E27FC236}">
                <a16:creationId xmlns:a16="http://schemas.microsoft.com/office/drawing/2014/main" id="{AFC64080-F5AA-3F4D-A49F-C255B38E3DE4}"/>
              </a:ext>
            </a:extLst>
          </p:cNvPr>
          <p:cNvPicPr>
            <a:picLocks noChangeAspect="1"/>
          </p:cNvPicPr>
          <p:nvPr/>
        </p:nvPicPr>
        <p:blipFill>
          <a:blip r:embed="rId3"/>
          <a:stretch>
            <a:fillRect/>
          </a:stretch>
        </p:blipFill>
        <p:spPr>
          <a:xfrm>
            <a:off x="8653147" y="5670553"/>
            <a:ext cx="3365500" cy="685800"/>
          </a:xfrm>
          <a:prstGeom prst="rect">
            <a:avLst/>
          </a:prstGeom>
          <a:ln>
            <a:solidFill>
              <a:schemeClr val="tx1"/>
            </a:solidFill>
          </a:ln>
        </p:spPr>
      </p:pic>
    </p:spTree>
    <p:extLst>
      <p:ext uri="{BB962C8B-B14F-4D97-AF65-F5344CB8AC3E}">
        <p14:creationId xmlns:p14="http://schemas.microsoft.com/office/powerpoint/2010/main" val="4189864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8556FFE-57D8-C342-A60B-058FB59F3171}"/>
              </a:ext>
            </a:extLst>
          </p:cNvPr>
          <p:cNvSpPr>
            <a:spLocks noGrp="1"/>
          </p:cNvSpPr>
          <p:nvPr>
            <p:ph type="sldNum" idx="12"/>
          </p:nvPr>
        </p:nvSpPr>
        <p:spPr/>
        <p:txBody>
          <a:bodyPr/>
          <a:lstStyle/>
          <a:p>
            <a:fld id="{00000000-1234-1234-1234-123412341234}" type="slidenum">
              <a:rPr lang="en-US" smtClean="0"/>
              <a:pPr/>
              <a:t>36</a:t>
            </a:fld>
            <a:endParaRPr lang="en-US"/>
          </a:p>
        </p:txBody>
      </p:sp>
      <p:sp>
        <p:nvSpPr>
          <p:cNvPr id="4" name="Title 3">
            <a:extLst>
              <a:ext uri="{FF2B5EF4-FFF2-40B4-BE49-F238E27FC236}">
                <a16:creationId xmlns:a16="http://schemas.microsoft.com/office/drawing/2014/main" id="{0E77A217-9F9D-C849-879B-230256CBAEC2}"/>
              </a:ext>
            </a:extLst>
          </p:cNvPr>
          <p:cNvSpPr>
            <a:spLocks noGrp="1"/>
          </p:cNvSpPr>
          <p:nvPr>
            <p:ph type="title"/>
          </p:nvPr>
        </p:nvSpPr>
        <p:spPr/>
        <p:txBody>
          <a:bodyPr/>
          <a:lstStyle/>
          <a:p>
            <a:r>
              <a:rPr lang="en-US" dirty="0"/>
              <a:t>Things You Can Do With </a:t>
            </a:r>
            <a:r>
              <a:rPr lang="en-US" dirty="0" err="1"/>
              <a:t>std</a:t>
            </a:r>
            <a:r>
              <a:rPr lang="en-US" dirty="0"/>
              <a:t>::vector&lt;T&gt;</a:t>
            </a:r>
          </a:p>
        </p:txBody>
      </p:sp>
      <p:sp>
        <p:nvSpPr>
          <p:cNvPr id="9" name="TextBox 8">
            <a:extLst>
              <a:ext uri="{FF2B5EF4-FFF2-40B4-BE49-F238E27FC236}">
                <a16:creationId xmlns:a16="http://schemas.microsoft.com/office/drawing/2014/main" id="{7E06233E-C475-D94C-9058-067223EEC21D}"/>
              </a:ext>
            </a:extLst>
          </p:cNvPr>
          <p:cNvSpPr txBox="1"/>
          <p:nvPr/>
        </p:nvSpPr>
        <p:spPr>
          <a:xfrm>
            <a:off x="8256896" y="1596788"/>
            <a:ext cx="2702257" cy="369332"/>
          </a:xfrm>
          <a:prstGeom prst="rect">
            <a:avLst/>
          </a:prstGeom>
          <a:noFill/>
        </p:spPr>
        <p:txBody>
          <a:bodyPr wrap="square" rtlCol="0">
            <a:spAutoFit/>
          </a:bodyPr>
          <a:lstStyle/>
          <a:p>
            <a:r>
              <a:rPr lang="en-US" dirty="0"/>
              <a:t>Erase the vector:</a:t>
            </a:r>
          </a:p>
        </p:txBody>
      </p:sp>
      <p:sp>
        <p:nvSpPr>
          <p:cNvPr id="10" name="TextBox 9">
            <a:extLst>
              <a:ext uri="{FF2B5EF4-FFF2-40B4-BE49-F238E27FC236}">
                <a16:creationId xmlns:a16="http://schemas.microsoft.com/office/drawing/2014/main" id="{A0C7A457-B8F8-D247-A2DA-AAB4E74BA153}"/>
              </a:ext>
            </a:extLst>
          </p:cNvPr>
          <p:cNvSpPr txBox="1"/>
          <p:nvPr/>
        </p:nvSpPr>
        <p:spPr>
          <a:xfrm>
            <a:off x="352443" y="1596788"/>
            <a:ext cx="3359748" cy="369332"/>
          </a:xfrm>
          <a:prstGeom prst="rect">
            <a:avLst/>
          </a:prstGeom>
          <a:noFill/>
        </p:spPr>
        <p:txBody>
          <a:bodyPr wrap="square" rtlCol="0">
            <a:spAutoFit/>
          </a:bodyPr>
          <a:lstStyle/>
          <a:p>
            <a:r>
              <a:rPr lang="en-US" dirty="0"/>
              <a:t>Append elements:</a:t>
            </a:r>
          </a:p>
        </p:txBody>
      </p:sp>
      <p:pic>
        <p:nvPicPr>
          <p:cNvPr id="5" name="Picture 4">
            <a:extLst>
              <a:ext uri="{FF2B5EF4-FFF2-40B4-BE49-F238E27FC236}">
                <a16:creationId xmlns:a16="http://schemas.microsoft.com/office/drawing/2014/main" id="{5749205C-259C-2242-8D4E-D7CD521FFF2F}"/>
              </a:ext>
            </a:extLst>
          </p:cNvPr>
          <p:cNvPicPr>
            <a:picLocks noChangeAspect="1"/>
          </p:cNvPicPr>
          <p:nvPr/>
        </p:nvPicPr>
        <p:blipFill>
          <a:blip r:embed="rId2"/>
          <a:stretch>
            <a:fillRect/>
          </a:stretch>
        </p:blipFill>
        <p:spPr>
          <a:xfrm>
            <a:off x="352443" y="2093531"/>
            <a:ext cx="7772400" cy="3352800"/>
          </a:xfrm>
          <a:prstGeom prst="rect">
            <a:avLst/>
          </a:prstGeom>
        </p:spPr>
      </p:pic>
      <p:pic>
        <p:nvPicPr>
          <p:cNvPr id="11" name="Picture 10">
            <a:extLst>
              <a:ext uri="{FF2B5EF4-FFF2-40B4-BE49-F238E27FC236}">
                <a16:creationId xmlns:a16="http://schemas.microsoft.com/office/drawing/2014/main" id="{EFAC67FD-5AEC-CF41-BD86-80725B93D869}"/>
              </a:ext>
            </a:extLst>
          </p:cNvPr>
          <p:cNvPicPr>
            <a:picLocks noChangeAspect="1"/>
          </p:cNvPicPr>
          <p:nvPr/>
        </p:nvPicPr>
        <p:blipFill>
          <a:blip r:embed="rId3"/>
          <a:stretch>
            <a:fillRect/>
          </a:stretch>
        </p:blipFill>
        <p:spPr>
          <a:xfrm>
            <a:off x="352443" y="5873752"/>
            <a:ext cx="2959100" cy="482600"/>
          </a:xfrm>
          <a:prstGeom prst="rect">
            <a:avLst/>
          </a:prstGeom>
        </p:spPr>
      </p:pic>
      <p:sp>
        <p:nvSpPr>
          <p:cNvPr id="13" name="TextBox 12">
            <a:extLst>
              <a:ext uri="{FF2B5EF4-FFF2-40B4-BE49-F238E27FC236}">
                <a16:creationId xmlns:a16="http://schemas.microsoft.com/office/drawing/2014/main" id="{A7933132-2B3B-E84E-8BE1-AC95978CC859}"/>
              </a:ext>
            </a:extLst>
          </p:cNvPr>
          <p:cNvSpPr txBox="1"/>
          <p:nvPr/>
        </p:nvSpPr>
        <p:spPr>
          <a:xfrm>
            <a:off x="8256896" y="2093531"/>
            <a:ext cx="3152632" cy="646331"/>
          </a:xfrm>
          <a:prstGeom prst="rect">
            <a:avLst/>
          </a:prstGeom>
          <a:noFill/>
        </p:spPr>
        <p:txBody>
          <a:bodyPr wrap="square" rtlCol="0">
            <a:spAutoFit/>
          </a:bodyPr>
          <a:lstStyle/>
          <a:p>
            <a:r>
              <a:rPr lang="en-US" dirty="0" err="1"/>
              <a:t>std</a:t>
            </a:r>
            <a:r>
              <a:rPr lang="en-US" dirty="0"/>
              <a:t>::vector&lt;int&gt; v{1,2,3,4};</a:t>
            </a:r>
          </a:p>
          <a:p>
            <a:r>
              <a:rPr lang="en-US" dirty="0" err="1"/>
              <a:t>v.erase</a:t>
            </a:r>
            <a:r>
              <a:rPr lang="en-US" dirty="0"/>
              <a:t>();</a:t>
            </a:r>
          </a:p>
        </p:txBody>
      </p:sp>
      <p:sp>
        <p:nvSpPr>
          <p:cNvPr id="15" name="TextBox 14">
            <a:extLst>
              <a:ext uri="{FF2B5EF4-FFF2-40B4-BE49-F238E27FC236}">
                <a16:creationId xmlns:a16="http://schemas.microsoft.com/office/drawing/2014/main" id="{31FD7DE2-E124-444B-A36E-D1C89753B0F0}"/>
              </a:ext>
            </a:extLst>
          </p:cNvPr>
          <p:cNvSpPr txBox="1"/>
          <p:nvPr/>
        </p:nvSpPr>
        <p:spPr>
          <a:xfrm>
            <a:off x="6482688" y="5697248"/>
            <a:ext cx="5527342" cy="646331"/>
          </a:xfrm>
          <a:prstGeom prst="rect">
            <a:avLst/>
          </a:prstGeom>
          <a:noFill/>
        </p:spPr>
        <p:txBody>
          <a:bodyPr wrap="square" rtlCol="0">
            <a:spAutoFit/>
          </a:bodyPr>
          <a:lstStyle/>
          <a:p>
            <a:pPr algn="r"/>
            <a:r>
              <a:rPr lang="en-US" i="1" dirty="0"/>
              <a:t>… and so on…</a:t>
            </a:r>
          </a:p>
          <a:p>
            <a:pPr algn="r"/>
            <a:r>
              <a:rPr lang="en-US" dirty="0">
                <a:hlinkClick r:id="rId4"/>
              </a:rPr>
              <a:t>https://en.cppreference.com/w/cpp/container/vector</a:t>
            </a:r>
            <a:endParaRPr lang="en-US" i="1" dirty="0"/>
          </a:p>
        </p:txBody>
      </p:sp>
    </p:spTree>
    <p:extLst>
      <p:ext uri="{BB962C8B-B14F-4D97-AF65-F5344CB8AC3E}">
        <p14:creationId xmlns:p14="http://schemas.microsoft.com/office/powerpoint/2010/main" val="9715559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275EAC0-6EAD-8043-9EBA-C7769823EAFB}"/>
              </a:ext>
            </a:extLst>
          </p:cNvPr>
          <p:cNvSpPr>
            <a:spLocks noGrp="1"/>
          </p:cNvSpPr>
          <p:nvPr>
            <p:ph type="sldNum" idx="12"/>
          </p:nvPr>
        </p:nvSpPr>
        <p:spPr/>
        <p:txBody>
          <a:bodyPr/>
          <a:lstStyle/>
          <a:p>
            <a:fld id="{00000000-1234-1234-1234-123412341234}" type="slidenum">
              <a:rPr lang="en-US" smtClean="0"/>
              <a:pPr/>
              <a:t>37</a:t>
            </a:fld>
            <a:endParaRPr lang="en-US"/>
          </a:p>
        </p:txBody>
      </p:sp>
      <p:sp>
        <p:nvSpPr>
          <p:cNvPr id="4" name="Title 3">
            <a:extLst>
              <a:ext uri="{FF2B5EF4-FFF2-40B4-BE49-F238E27FC236}">
                <a16:creationId xmlns:a16="http://schemas.microsoft.com/office/drawing/2014/main" id="{5868CB0D-2A2C-084E-A16D-FE1418DBC429}"/>
              </a:ext>
            </a:extLst>
          </p:cNvPr>
          <p:cNvSpPr>
            <a:spLocks noGrp="1"/>
          </p:cNvSpPr>
          <p:nvPr>
            <p:ph type="title"/>
          </p:nvPr>
        </p:nvSpPr>
        <p:spPr/>
        <p:txBody>
          <a:bodyPr/>
          <a:lstStyle/>
          <a:p>
            <a:r>
              <a:rPr lang="en-US" dirty="0"/>
              <a:t>Other Containers: </a:t>
            </a:r>
            <a:r>
              <a:rPr lang="en-US" dirty="0" err="1"/>
              <a:t>std</a:t>
            </a:r>
            <a:r>
              <a:rPr lang="en-US" dirty="0"/>
              <a:t>::map&lt;T,U&gt; and </a:t>
            </a:r>
            <a:r>
              <a:rPr lang="en-US" dirty="0" err="1"/>
              <a:t>std</a:t>
            </a:r>
            <a:r>
              <a:rPr lang="en-US" dirty="0"/>
              <a:t>::set&lt;T&gt;</a:t>
            </a:r>
          </a:p>
        </p:txBody>
      </p:sp>
      <p:sp>
        <p:nvSpPr>
          <p:cNvPr id="5" name="Rectangle 4">
            <a:extLst>
              <a:ext uri="{FF2B5EF4-FFF2-40B4-BE49-F238E27FC236}">
                <a16:creationId xmlns:a16="http://schemas.microsoft.com/office/drawing/2014/main" id="{48EA66B7-8B4E-DF48-9BB4-5B82B6F19862}"/>
              </a:ext>
            </a:extLst>
          </p:cNvPr>
          <p:cNvSpPr/>
          <p:nvPr/>
        </p:nvSpPr>
        <p:spPr>
          <a:xfrm>
            <a:off x="352443" y="1969438"/>
            <a:ext cx="5911879" cy="1200329"/>
          </a:xfrm>
          <a:prstGeom prst="rect">
            <a:avLst/>
          </a:prstGeom>
        </p:spPr>
        <p:txBody>
          <a:bodyPr wrap="square">
            <a:spAutoFit/>
          </a:bodyPr>
          <a:lstStyle/>
          <a:p>
            <a:r>
              <a:rPr lang="en-US" dirty="0" err="1"/>
              <a:t>std</a:t>
            </a:r>
            <a:r>
              <a:rPr lang="en-US" dirty="0"/>
              <a:t>::map</a:t>
            </a:r>
            <a:r>
              <a:rPr lang="en-US" dirty="0">
                <a:solidFill>
                  <a:srgbClr val="000000"/>
                </a:solidFill>
                <a:latin typeface="DejaVuSans"/>
              </a:rPr>
              <a:t> is a sorted associative container that contains key-value pairs with unique keys. Keys are sorted by using a comparison function. Search, removal, and insertion operations have logarithmic complexity.</a:t>
            </a:r>
            <a:endParaRPr lang="en-US" dirty="0"/>
          </a:p>
        </p:txBody>
      </p:sp>
      <p:pic>
        <p:nvPicPr>
          <p:cNvPr id="7" name="Picture 6">
            <a:extLst>
              <a:ext uri="{FF2B5EF4-FFF2-40B4-BE49-F238E27FC236}">
                <a16:creationId xmlns:a16="http://schemas.microsoft.com/office/drawing/2014/main" id="{6FB79C83-A4C5-4F40-8E40-1DE18C38C017}"/>
              </a:ext>
            </a:extLst>
          </p:cNvPr>
          <p:cNvPicPr>
            <a:picLocks noChangeAspect="1"/>
          </p:cNvPicPr>
          <p:nvPr/>
        </p:nvPicPr>
        <p:blipFill>
          <a:blip r:embed="rId2"/>
          <a:stretch>
            <a:fillRect/>
          </a:stretch>
        </p:blipFill>
        <p:spPr>
          <a:xfrm>
            <a:off x="352442" y="3549294"/>
            <a:ext cx="5695557" cy="1104593"/>
          </a:xfrm>
          <a:prstGeom prst="rect">
            <a:avLst/>
          </a:prstGeom>
        </p:spPr>
      </p:pic>
      <p:sp>
        <p:nvSpPr>
          <p:cNvPr id="9" name="Rectangle 8">
            <a:extLst>
              <a:ext uri="{FF2B5EF4-FFF2-40B4-BE49-F238E27FC236}">
                <a16:creationId xmlns:a16="http://schemas.microsoft.com/office/drawing/2014/main" id="{13BC86D8-9B2B-7D41-AD35-A4A63739E7D4}"/>
              </a:ext>
            </a:extLst>
          </p:cNvPr>
          <p:cNvSpPr/>
          <p:nvPr/>
        </p:nvSpPr>
        <p:spPr>
          <a:xfrm>
            <a:off x="6264322" y="1969438"/>
            <a:ext cx="5927678" cy="1200329"/>
          </a:xfrm>
          <a:prstGeom prst="rect">
            <a:avLst/>
          </a:prstGeom>
        </p:spPr>
        <p:txBody>
          <a:bodyPr wrap="square">
            <a:spAutoFit/>
          </a:bodyPr>
          <a:lstStyle/>
          <a:p>
            <a:r>
              <a:rPr lang="en-US" dirty="0" err="1"/>
              <a:t>std</a:t>
            </a:r>
            <a:r>
              <a:rPr lang="en-US" dirty="0"/>
              <a:t>::set is an associative container that contains a sorted set of unique objects of the same type. Sorting is done using the key comparison function. Search, removal, and insertion operations have logarithmic complexity. </a:t>
            </a:r>
          </a:p>
        </p:txBody>
      </p:sp>
      <p:pic>
        <p:nvPicPr>
          <p:cNvPr id="11" name="Picture 10">
            <a:extLst>
              <a:ext uri="{FF2B5EF4-FFF2-40B4-BE49-F238E27FC236}">
                <a16:creationId xmlns:a16="http://schemas.microsoft.com/office/drawing/2014/main" id="{205CE4F2-843F-B54A-A12C-BDCB516EE8C3}"/>
              </a:ext>
            </a:extLst>
          </p:cNvPr>
          <p:cNvPicPr>
            <a:picLocks noChangeAspect="1"/>
          </p:cNvPicPr>
          <p:nvPr/>
        </p:nvPicPr>
        <p:blipFill>
          <a:blip r:embed="rId3"/>
          <a:stretch>
            <a:fillRect/>
          </a:stretch>
        </p:blipFill>
        <p:spPr>
          <a:xfrm>
            <a:off x="6269343" y="3400719"/>
            <a:ext cx="5587856" cy="1594361"/>
          </a:xfrm>
          <a:prstGeom prst="rect">
            <a:avLst/>
          </a:prstGeom>
        </p:spPr>
      </p:pic>
    </p:spTree>
    <p:extLst>
      <p:ext uri="{BB962C8B-B14F-4D97-AF65-F5344CB8AC3E}">
        <p14:creationId xmlns:p14="http://schemas.microsoft.com/office/powerpoint/2010/main" val="3112584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64E004-CB7E-4281-9FA3-793A9CF6D99C}"/>
              </a:ext>
            </a:extLst>
          </p:cNvPr>
          <p:cNvSpPr>
            <a:spLocks noGrp="1"/>
          </p:cNvSpPr>
          <p:nvPr>
            <p:ph type="body" idx="1"/>
          </p:nvPr>
        </p:nvSpPr>
        <p:spPr/>
        <p:txBody>
          <a:bodyPr/>
          <a:lstStyle/>
          <a:p>
            <a:r>
              <a:rPr lang="en-US" dirty="0" err="1"/>
              <a:t>std</a:t>
            </a:r>
            <a:r>
              <a:rPr lang="en-US" dirty="0"/>
              <a:t>::string is a typedef (alias) to </a:t>
            </a:r>
            <a:r>
              <a:rPr lang="en-US" dirty="0" err="1"/>
              <a:t>std</a:t>
            </a:r>
            <a:r>
              <a:rPr lang="en-US" dirty="0"/>
              <a:t>::</a:t>
            </a:r>
            <a:r>
              <a:rPr lang="en-US" dirty="0" err="1"/>
              <a:t>basic_string</a:t>
            </a:r>
            <a:r>
              <a:rPr lang="en-US" dirty="0"/>
              <a:t>&lt;char&gt;.</a:t>
            </a:r>
          </a:p>
          <a:p>
            <a:r>
              <a:rPr lang="en-US" dirty="0" err="1"/>
              <a:t>std</a:t>
            </a:r>
            <a:r>
              <a:rPr lang="en-US" dirty="0"/>
              <a:t>::</a:t>
            </a:r>
            <a:r>
              <a:rPr lang="en-US" dirty="0" err="1"/>
              <a:t>basic_string</a:t>
            </a:r>
            <a:r>
              <a:rPr lang="en-US" dirty="0"/>
              <a:t> generalizes how sequences of characters are manipulated and stored. String creation, manipulation, and destruction are all handled by a convenient set of class methods and related functions.</a:t>
            </a:r>
          </a:p>
          <a:p>
            <a:r>
              <a:rPr lang="en-US" dirty="0"/>
              <a:t>We get much of the same functionality as a vector&lt;char&gt;, but with a few added methods (</a:t>
            </a:r>
            <a:r>
              <a:rPr lang="en-US" dirty="0" err="1"/>
              <a:t>c_str</a:t>
            </a:r>
            <a:r>
              <a:rPr lang="en-US" dirty="0"/>
              <a:t>(), </a:t>
            </a:r>
            <a:r>
              <a:rPr lang="en-US" dirty="0" err="1"/>
              <a:t>substr</a:t>
            </a:r>
            <a:r>
              <a:rPr lang="en-US" dirty="0"/>
              <a:t>(), replace(), </a:t>
            </a:r>
            <a:r>
              <a:rPr lang="en-US" dirty="0" err="1"/>
              <a:t>find_first_of</a:t>
            </a:r>
            <a:r>
              <a:rPr lang="en-US" dirty="0"/>
              <a:t>(), </a:t>
            </a:r>
            <a:r>
              <a:rPr lang="en-US" dirty="0" err="1"/>
              <a:t>stoi</a:t>
            </a:r>
            <a:r>
              <a:rPr lang="en-US" dirty="0"/>
              <a:t>()).</a:t>
            </a:r>
          </a:p>
        </p:txBody>
      </p:sp>
      <p:sp>
        <p:nvSpPr>
          <p:cNvPr id="3" name="Slide Number Placeholder 2">
            <a:extLst>
              <a:ext uri="{FF2B5EF4-FFF2-40B4-BE49-F238E27FC236}">
                <a16:creationId xmlns:a16="http://schemas.microsoft.com/office/drawing/2014/main" id="{85932BBB-90B4-459F-89D0-9EA385F91983}"/>
              </a:ext>
            </a:extLst>
          </p:cNvPr>
          <p:cNvSpPr>
            <a:spLocks noGrp="1"/>
          </p:cNvSpPr>
          <p:nvPr>
            <p:ph type="sldNum" idx="12"/>
          </p:nvPr>
        </p:nvSpPr>
        <p:spPr/>
        <p:txBody>
          <a:bodyPr/>
          <a:lstStyle/>
          <a:p>
            <a:fld id="{00000000-1234-1234-1234-123412341234}" type="slidenum">
              <a:rPr lang="en-US" smtClean="0"/>
              <a:pPr/>
              <a:t>38</a:t>
            </a:fld>
            <a:endParaRPr lang="en-US"/>
          </a:p>
        </p:txBody>
      </p:sp>
      <p:sp>
        <p:nvSpPr>
          <p:cNvPr id="4" name="Title 3">
            <a:extLst>
              <a:ext uri="{FF2B5EF4-FFF2-40B4-BE49-F238E27FC236}">
                <a16:creationId xmlns:a16="http://schemas.microsoft.com/office/drawing/2014/main" id="{0BD3DA7B-E9D9-4150-BE94-1D9C2BE64CF3}"/>
              </a:ext>
            </a:extLst>
          </p:cNvPr>
          <p:cNvSpPr>
            <a:spLocks noGrp="1"/>
          </p:cNvSpPr>
          <p:nvPr>
            <p:ph type="title"/>
          </p:nvPr>
        </p:nvSpPr>
        <p:spPr/>
        <p:txBody>
          <a:bodyPr/>
          <a:lstStyle/>
          <a:p>
            <a:r>
              <a:rPr lang="en-US" dirty="0"/>
              <a:t>Strings</a:t>
            </a:r>
          </a:p>
        </p:txBody>
      </p:sp>
    </p:spTree>
    <p:extLst>
      <p:ext uri="{BB962C8B-B14F-4D97-AF65-F5344CB8AC3E}">
        <p14:creationId xmlns:p14="http://schemas.microsoft.com/office/powerpoint/2010/main" val="33970428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F98D98-A79F-4A61-8C9E-D74C6CA402B3}"/>
              </a:ext>
            </a:extLst>
          </p:cNvPr>
          <p:cNvSpPr>
            <a:spLocks noGrp="1"/>
          </p:cNvSpPr>
          <p:nvPr>
            <p:ph type="body" idx="1"/>
          </p:nvPr>
        </p:nvSpPr>
        <p:spPr/>
        <p:txBody>
          <a:bodyPr/>
          <a:lstStyle/>
          <a:p>
            <a:r>
              <a:rPr lang="en-US" dirty="0"/>
              <a:t>The STL provides common algorithms, like </a:t>
            </a:r>
            <a:r>
              <a:rPr lang="en-US" noProof="1"/>
              <a:t>std::find, std::copy, move, sort, min, max, count_if, inplace_merge, generate, …</a:t>
            </a:r>
          </a:p>
          <a:p>
            <a:r>
              <a:rPr lang="en-US" dirty="0">
                <a:hlinkClick r:id="rId3"/>
              </a:rPr>
              <a:t>http://www.cplusplus.com/reference/algorithm/</a:t>
            </a:r>
            <a:endParaRPr lang="en-US" dirty="0"/>
          </a:p>
          <a:p>
            <a:endParaRPr lang="en-US" dirty="0"/>
          </a:p>
          <a:p>
            <a:r>
              <a:rPr lang="en-US" dirty="0"/>
              <a:t>Key ideas: </a:t>
            </a:r>
          </a:p>
          <a:p>
            <a:pPr lvl="1"/>
            <a:r>
              <a:rPr lang="en-US" dirty="0"/>
              <a:t>Express intent in your code, without getting bogged down in algorithm details.</a:t>
            </a:r>
          </a:p>
          <a:p>
            <a:pPr lvl="1"/>
            <a:r>
              <a:rPr lang="en-US" dirty="0"/>
              <a:t>Don’t reinvent the wheel.</a:t>
            </a:r>
          </a:p>
          <a:p>
            <a:endParaRPr lang="en-US" dirty="0"/>
          </a:p>
        </p:txBody>
      </p:sp>
      <p:sp>
        <p:nvSpPr>
          <p:cNvPr id="3" name="Slide Number Placeholder 2">
            <a:extLst>
              <a:ext uri="{FF2B5EF4-FFF2-40B4-BE49-F238E27FC236}">
                <a16:creationId xmlns:a16="http://schemas.microsoft.com/office/drawing/2014/main" id="{2F9CE8AA-29A0-4B19-9030-843A567A7637}"/>
              </a:ext>
            </a:extLst>
          </p:cNvPr>
          <p:cNvSpPr>
            <a:spLocks noGrp="1"/>
          </p:cNvSpPr>
          <p:nvPr>
            <p:ph type="sldNum" idx="12"/>
          </p:nvPr>
        </p:nvSpPr>
        <p:spPr/>
        <p:txBody>
          <a:bodyPr/>
          <a:lstStyle/>
          <a:p>
            <a:fld id="{00000000-1234-1234-1234-123412341234}" type="slidenum">
              <a:rPr lang="en-US" smtClean="0"/>
              <a:pPr/>
              <a:t>39</a:t>
            </a:fld>
            <a:endParaRPr lang="en-US"/>
          </a:p>
        </p:txBody>
      </p:sp>
      <p:sp>
        <p:nvSpPr>
          <p:cNvPr id="4" name="Title 3">
            <a:extLst>
              <a:ext uri="{FF2B5EF4-FFF2-40B4-BE49-F238E27FC236}">
                <a16:creationId xmlns:a16="http://schemas.microsoft.com/office/drawing/2014/main" id="{89CC0E69-882D-4A91-BC03-70925ACD486A}"/>
              </a:ext>
            </a:extLst>
          </p:cNvPr>
          <p:cNvSpPr>
            <a:spLocks noGrp="1"/>
          </p:cNvSpPr>
          <p:nvPr>
            <p:ph type="title"/>
          </p:nvPr>
        </p:nvSpPr>
        <p:spPr/>
        <p:txBody>
          <a:bodyPr/>
          <a:lstStyle/>
          <a:p>
            <a:r>
              <a:rPr lang="en-US"/>
              <a:t>Algorithms: std::find, …</a:t>
            </a:r>
          </a:p>
        </p:txBody>
      </p:sp>
    </p:spTree>
    <p:extLst>
      <p:ext uri="{BB962C8B-B14F-4D97-AF65-F5344CB8AC3E}">
        <p14:creationId xmlns:p14="http://schemas.microsoft.com/office/powerpoint/2010/main" val="35435921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1EE0E5-16B4-4D0A-994D-CE52FAF0DD47}"/>
              </a:ext>
            </a:extLst>
          </p:cNvPr>
          <p:cNvSpPr>
            <a:spLocks noGrp="1"/>
          </p:cNvSpPr>
          <p:nvPr>
            <p:ph type="body" idx="1"/>
          </p:nvPr>
        </p:nvSpPr>
        <p:spPr/>
        <p:txBody>
          <a:bodyPr>
            <a:normAutofit fontScale="92500" lnSpcReduction="20000"/>
          </a:bodyPr>
          <a:lstStyle/>
          <a:p>
            <a:pPr marL="25400" indent="0">
              <a:buNone/>
            </a:pPr>
            <a:r>
              <a:rPr lang="en-US" dirty="0"/>
              <a:t>Tutorials (easier):</a:t>
            </a:r>
          </a:p>
          <a:p>
            <a:r>
              <a:rPr lang="en-US" sz="2400" dirty="0">
                <a:hlinkClick r:id="rId3"/>
              </a:rPr>
              <a:t>http://www.cplusplus.com/doc/tutorial/</a:t>
            </a:r>
            <a:endParaRPr lang="en-US" sz="2400" dirty="0"/>
          </a:p>
          <a:p>
            <a:r>
              <a:rPr lang="en-US" sz="2400" dirty="0">
                <a:hlinkClick r:id="rId4"/>
              </a:rPr>
              <a:t>https://www.geeksforgeeks.org/</a:t>
            </a:r>
            <a:endParaRPr lang="en-US" sz="2400" dirty="0"/>
          </a:p>
          <a:p>
            <a:pPr marL="25400" indent="0">
              <a:buNone/>
            </a:pPr>
            <a:r>
              <a:rPr lang="en-US" dirty="0"/>
              <a:t>How to write good, modern C++ (moderate):</a:t>
            </a:r>
          </a:p>
          <a:p>
            <a:r>
              <a:rPr lang="en-US" sz="2800" dirty="0">
                <a:hlinkClick r:id="rId5"/>
              </a:rPr>
              <a:t>https://isocpp.github.io/CppCoreGuidelines/CppCoreGuidelines</a:t>
            </a:r>
            <a:endParaRPr lang="en-US" sz="2800" dirty="0"/>
          </a:p>
          <a:p>
            <a:r>
              <a:rPr lang="en-US" sz="2800" dirty="0">
                <a:hlinkClick r:id="rId6"/>
              </a:rPr>
              <a:t>http://www.stroustrup.com/resource-model.pdf</a:t>
            </a:r>
            <a:endParaRPr lang="en-US" sz="2800" dirty="0"/>
          </a:p>
          <a:p>
            <a:pPr marL="25400" indent="0">
              <a:buNone/>
            </a:pPr>
            <a:r>
              <a:rPr lang="en-US" sz="2800" dirty="0"/>
              <a:t>C++ reference (technical):</a:t>
            </a:r>
          </a:p>
          <a:p>
            <a:r>
              <a:rPr lang="en-US" sz="2800" dirty="0">
                <a:hlinkClick r:id="rId7"/>
              </a:rPr>
              <a:t>https://en.cppreference.com/</a:t>
            </a:r>
            <a:endParaRPr lang="en-US" sz="2800" dirty="0"/>
          </a:p>
          <a:p>
            <a:pPr marL="25400" indent="0">
              <a:buNone/>
            </a:pPr>
            <a:r>
              <a:rPr lang="en-US" dirty="0"/>
              <a:t>Libraries:</a:t>
            </a:r>
          </a:p>
          <a:p>
            <a:r>
              <a:rPr lang="en-US" sz="2800" dirty="0">
                <a:hlinkClick r:id="rId8"/>
              </a:rPr>
              <a:t>https://www.boost.org/</a:t>
            </a:r>
            <a:endParaRPr lang="en-US" sz="2800" dirty="0"/>
          </a:p>
          <a:p>
            <a:r>
              <a:rPr lang="en-US" sz="2800" dirty="0">
                <a:hlinkClick r:id="rId9"/>
              </a:rPr>
              <a:t>http://eigen.tuxfamily.org/</a:t>
            </a:r>
            <a:endParaRPr lang="en-US" sz="2800" dirty="0"/>
          </a:p>
        </p:txBody>
      </p:sp>
      <p:sp>
        <p:nvSpPr>
          <p:cNvPr id="3" name="Slide Number Placeholder 2">
            <a:extLst>
              <a:ext uri="{FF2B5EF4-FFF2-40B4-BE49-F238E27FC236}">
                <a16:creationId xmlns:a16="http://schemas.microsoft.com/office/drawing/2014/main" id="{3F39E8F9-D53E-4FE0-8D47-92E1902ECD44}"/>
              </a:ext>
            </a:extLst>
          </p:cNvPr>
          <p:cNvSpPr>
            <a:spLocks noGrp="1"/>
          </p:cNvSpPr>
          <p:nvPr>
            <p:ph type="sldNum" idx="12"/>
          </p:nvPr>
        </p:nvSpPr>
        <p:spPr/>
        <p:txBody>
          <a:bodyPr/>
          <a:lstStyle/>
          <a:p>
            <a:fld id="{00000000-1234-1234-1234-123412341234}" type="slidenum">
              <a:rPr lang="en-US" smtClean="0"/>
              <a:pPr/>
              <a:t>4</a:t>
            </a:fld>
            <a:endParaRPr lang="en-US"/>
          </a:p>
        </p:txBody>
      </p:sp>
      <p:sp>
        <p:nvSpPr>
          <p:cNvPr id="4" name="Title 3">
            <a:extLst>
              <a:ext uri="{FF2B5EF4-FFF2-40B4-BE49-F238E27FC236}">
                <a16:creationId xmlns:a16="http://schemas.microsoft.com/office/drawing/2014/main" id="{88FF31A6-D5F3-4691-B0B2-853F7CDFB26B}"/>
              </a:ext>
            </a:extLst>
          </p:cNvPr>
          <p:cNvSpPr>
            <a:spLocks noGrp="1"/>
          </p:cNvSpPr>
          <p:nvPr>
            <p:ph type="title"/>
          </p:nvPr>
        </p:nvSpPr>
        <p:spPr/>
        <p:txBody>
          <a:bodyPr/>
          <a:lstStyle/>
          <a:p>
            <a:r>
              <a:rPr lang="en-US"/>
              <a:t>C++ Resources</a:t>
            </a:r>
          </a:p>
        </p:txBody>
      </p:sp>
    </p:spTree>
    <p:extLst>
      <p:ext uri="{BB962C8B-B14F-4D97-AF65-F5344CB8AC3E}">
        <p14:creationId xmlns:p14="http://schemas.microsoft.com/office/powerpoint/2010/main" val="1285926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F98D98-A79F-4A61-8C9E-D74C6CA402B3}"/>
              </a:ext>
            </a:extLst>
          </p:cNvPr>
          <p:cNvSpPr>
            <a:spLocks noGrp="1"/>
          </p:cNvSpPr>
          <p:nvPr>
            <p:ph type="body" idx="1"/>
          </p:nvPr>
        </p:nvSpPr>
        <p:spPr/>
        <p:txBody>
          <a:bodyPr/>
          <a:lstStyle/>
          <a:p>
            <a:r>
              <a:rPr lang="en-US" dirty="0"/>
              <a:t>Express intent in your code, without getting bogged down in algorithm details.</a:t>
            </a:r>
          </a:p>
          <a:p>
            <a:endParaRPr lang="en-US" dirty="0"/>
          </a:p>
        </p:txBody>
      </p:sp>
      <p:sp>
        <p:nvSpPr>
          <p:cNvPr id="3" name="Slide Number Placeholder 2">
            <a:extLst>
              <a:ext uri="{FF2B5EF4-FFF2-40B4-BE49-F238E27FC236}">
                <a16:creationId xmlns:a16="http://schemas.microsoft.com/office/drawing/2014/main" id="{2F9CE8AA-29A0-4B19-9030-843A567A7637}"/>
              </a:ext>
            </a:extLst>
          </p:cNvPr>
          <p:cNvSpPr>
            <a:spLocks noGrp="1"/>
          </p:cNvSpPr>
          <p:nvPr>
            <p:ph type="sldNum" idx="12"/>
          </p:nvPr>
        </p:nvSpPr>
        <p:spPr/>
        <p:txBody>
          <a:bodyPr/>
          <a:lstStyle/>
          <a:p>
            <a:fld id="{00000000-1234-1234-1234-123412341234}" type="slidenum">
              <a:rPr lang="en-US" smtClean="0"/>
              <a:pPr/>
              <a:t>40</a:t>
            </a:fld>
            <a:endParaRPr lang="en-US"/>
          </a:p>
        </p:txBody>
      </p:sp>
      <p:sp>
        <p:nvSpPr>
          <p:cNvPr id="4" name="Title 3">
            <a:extLst>
              <a:ext uri="{FF2B5EF4-FFF2-40B4-BE49-F238E27FC236}">
                <a16:creationId xmlns:a16="http://schemas.microsoft.com/office/drawing/2014/main" id="{89CC0E69-882D-4A91-BC03-70925ACD486A}"/>
              </a:ext>
            </a:extLst>
          </p:cNvPr>
          <p:cNvSpPr>
            <a:spLocks noGrp="1"/>
          </p:cNvSpPr>
          <p:nvPr>
            <p:ph type="title"/>
          </p:nvPr>
        </p:nvSpPr>
        <p:spPr/>
        <p:txBody>
          <a:bodyPr/>
          <a:lstStyle/>
          <a:p>
            <a:r>
              <a:rPr lang="en-US"/>
              <a:t>Algorithms: std::find, …</a:t>
            </a:r>
          </a:p>
        </p:txBody>
      </p:sp>
      <p:pic>
        <p:nvPicPr>
          <p:cNvPr id="18" name="Picture 17">
            <a:extLst>
              <a:ext uri="{FF2B5EF4-FFF2-40B4-BE49-F238E27FC236}">
                <a16:creationId xmlns:a16="http://schemas.microsoft.com/office/drawing/2014/main" id="{EBCD2FFC-E9C5-C24C-A0A7-CD4BA49C7B85}"/>
              </a:ext>
            </a:extLst>
          </p:cNvPr>
          <p:cNvPicPr>
            <a:picLocks noChangeAspect="1"/>
          </p:cNvPicPr>
          <p:nvPr/>
        </p:nvPicPr>
        <p:blipFill>
          <a:blip r:embed="rId2"/>
          <a:stretch>
            <a:fillRect/>
          </a:stretch>
        </p:blipFill>
        <p:spPr>
          <a:xfrm>
            <a:off x="734482" y="1784353"/>
            <a:ext cx="10502900" cy="4572000"/>
          </a:xfrm>
          <a:prstGeom prst="rect">
            <a:avLst/>
          </a:prstGeom>
        </p:spPr>
      </p:pic>
      <p:sp>
        <p:nvSpPr>
          <p:cNvPr id="19" name="TextBox 18">
            <a:extLst>
              <a:ext uri="{FF2B5EF4-FFF2-40B4-BE49-F238E27FC236}">
                <a16:creationId xmlns:a16="http://schemas.microsoft.com/office/drawing/2014/main" id="{6C18CF3E-E41F-CE42-B743-863DB39849F5}"/>
              </a:ext>
            </a:extLst>
          </p:cNvPr>
          <p:cNvSpPr txBox="1"/>
          <p:nvPr/>
        </p:nvSpPr>
        <p:spPr>
          <a:xfrm>
            <a:off x="5652654" y="3586346"/>
            <a:ext cx="4370120" cy="369332"/>
          </a:xfrm>
          <a:prstGeom prst="rect">
            <a:avLst/>
          </a:prstGeom>
          <a:solidFill>
            <a:schemeClr val="bg2"/>
          </a:solidFill>
        </p:spPr>
        <p:txBody>
          <a:bodyPr wrap="square" rtlCol="0">
            <a:spAutoFit/>
          </a:bodyPr>
          <a:lstStyle/>
          <a:p>
            <a:r>
              <a:rPr lang="en-US" dirty="0"/>
              <a:t>This is verbose and potentially buggy.</a:t>
            </a:r>
          </a:p>
        </p:txBody>
      </p:sp>
    </p:spTree>
    <p:extLst>
      <p:ext uri="{BB962C8B-B14F-4D97-AF65-F5344CB8AC3E}">
        <p14:creationId xmlns:p14="http://schemas.microsoft.com/office/powerpoint/2010/main" val="19458001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F98D98-A79F-4A61-8C9E-D74C6CA402B3}"/>
              </a:ext>
            </a:extLst>
          </p:cNvPr>
          <p:cNvSpPr>
            <a:spLocks noGrp="1"/>
          </p:cNvSpPr>
          <p:nvPr>
            <p:ph type="body" idx="1"/>
          </p:nvPr>
        </p:nvSpPr>
        <p:spPr/>
        <p:txBody>
          <a:bodyPr/>
          <a:lstStyle/>
          <a:p>
            <a:r>
              <a:rPr lang="en-US" dirty="0"/>
              <a:t>Express intent in your code, without getting bogged down in algorithm details.</a:t>
            </a:r>
          </a:p>
          <a:p>
            <a:endParaRPr lang="en-US" dirty="0"/>
          </a:p>
        </p:txBody>
      </p:sp>
      <p:sp>
        <p:nvSpPr>
          <p:cNvPr id="3" name="Slide Number Placeholder 2">
            <a:extLst>
              <a:ext uri="{FF2B5EF4-FFF2-40B4-BE49-F238E27FC236}">
                <a16:creationId xmlns:a16="http://schemas.microsoft.com/office/drawing/2014/main" id="{2F9CE8AA-29A0-4B19-9030-843A567A7637}"/>
              </a:ext>
            </a:extLst>
          </p:cNvPr>
          <p:cNvSpPr>
            <a:spLocks noGrp="1"/>
          </p:cNvSpPr>
          <p:nvPr>
            <p:ph type="sldNum" idx="12"/>
          </p:nvPr>
        </p:nvSpPr>
        <p:spPr/>
        <p:txBody>
          <a:bodyPr/>
          <a:lstStyle/>
          <a:p>
            <a:fld id="{00000000-1234-1234-1234-123412341234}" type="slidenum">
              <a:rPr lang="en-US" smtClean="0"/>
              <a:pPr/>
              <a:t>41</a:t>
            </a:fld>
            <a:endParaRPr lang="en-US"/>
          </a:p>
        </p:txBody>
      </p:sp>
      <p:sp>
        <p:nvSpPr>
          <p:cNvPr id="4" name="Title 3">
            <a:extLst>
              <a:ext uri="{FF2B5EF4-FFF2-40B4-BE49-F238E27FC236}">
                <a16:creationId xmlns:a16="http://schemas.microsoft.com/office/drawing/2014/main" id="{89CC0E69-882D-4A91-BC03-70925ACD486A}"/>
              </a:ext>
            </a:extLst>
          </p:cNvPr>
          <p:cNvSpPr>
            <a:spLocks noGrp="1"/>
          </p:cNvSpPr>
          <p:nvPr>
            <p:ph type="title"/>
          </p:nvPr>
        </p:nvSpPr>
        <p:spPr/>
        <p:txBody>
          <a:bodyPr/>
          <a:lstStyle/>
          <a:p>
            <a:r>
              <a:rPr lang="en-US"/>
              <a:t>Algorithms: std::find, …</a:t>
            </a:r>
          </a:p>
        </p:txBody>
      </p:sp>
      <p:pic>
        <p:nvPicPr>
          <p:cNvPr id="6" name="Picture 5">
            <a:extLst>
              <a:ext uri="{FF2B5EF4-FFF2-40B4-BE49-F238E27FC236}">
                <a16:creationId xmlns:a16="http://schemas.microsoft.com/office/drawing/2014/main" id="{D4C081A7-B0F8-3F4C-B1C1-49AA8FE301F6}"/>
              </a:ext>
            </a:extLst>
          </p:cNvPr>
          <p:cNvPicPr>
            <a:picLocks noChangeAspect="1"/>
          </p:cNvPicPr>
          <p:nvPr/>
        </p:nvPicPr>
        <p:blipFill>
          <a:blip r:embed="rId2"/>
          <a:stretch>
            <a:fillRect/>
          </a:stretch>
        </p:blipFill>
        <p:spPr>
          <a:xfrm>
            <a:off x="857250" y="1869621"/>
            <a:ext cx="10477500" cy="2857500"/>
          </a:xfrm>
          <a:prstGeom prst="rect">
            <a:avLst/>
          </a:prstGeom>
        </p:spPr>
      </p:pic>
    </p:spTree>
    <p:extLst>
      <p:ext uri="{BB962C8B-B14F-4D97-AF65-F5344CB8AC3E}">
        <p14:creationId xmlns:p14="http://schemas.microsoft.com/office/powerpoint/2010/main" val="11216526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BA364D-81FA-1F45-BD20-320525FC2A9B}"/>
              </a:ext>
            </a:extLst>
          </p:cNvPr>
          <p:cNvSpPr>
            <a:spLocks noGrp="1"/>
          </p:cNvSpPr>
          <p:nvPr>
            <p:ph type="body" idx="1"/>
          </p:nvPr>
        </p:nvSpPr>
        <p:spPr/>
        <p:txBody>
          <a:bodyPr/>
          <a:lstStyle/>
          <a:p>
            <a:r>
              <a:rPr lang="en-US" dirty="0"/>
              <a:t>What are pointers?</a:t>
            </a:r>
          </a:p>
          <a:p>
            <a:pPr lvl="1"/>
            <a:r>
              <a:rPr lang="en-US" dirty="0"/>
              <a:t>A pointer is a programming language object that stores a memory address.</a:t>
            </a:r>
          </a:p>
          <a:p>
            <a:pPr lvl="1"/>
            <a:r>
              <a:rPr lang="en-US" dirty="0"/>
              <a:t>A pointer references a location in memory, and obtaining the value stored at that location is known as dereferencing the pointer.</a:t>
            </a:r>
          </a:p>
          <a:p>
            <a:r>
              <a:rPr lang="en-US" dirty="0"/>
              <a:t>Raw pointers are troublesome.</a:t>
            </a:r>
          </a:p>
          <a:p>
            <a:pPr lvl="1"/>
            <a:r>
              <a:rPr lang="en-US" dirty="0"/>
              <a:t>They can refer to a single object,</a:t>
            </a:r>
          </a:p>
          <a:p>
            <a:pPr lvl="1"/>
            <a:r>
              <a:rPr lang="en-US" dirty="0"/>
              <a:t>But, they can also act as indices to access an array of objects</a:t>
            </a:r>
            <a:br>
              <a:rPr lang="en-US" dirty="0"/>
            </a:br>
            <a:r>
              <a:rPr lang="en-US" dirty="0"/>
              <a:t>int *a; a[5] = 1;</a:t>
            </a:r>
          </a:p>
          <a:p>
            <a:endParaRPr lang="en-US" dirty="0"/>
          </a:p>
        </p:txBody>
      </p:sp>
      <p:sp>
        <p:nvSpPr>
          <p:cNvPr id="3" name="Slide Number Placeholder 2">
            <a:extLst>
              <a:ext uri="{FF2B5EF4-FFF2-40B4-BE49-F238E27FC236}">
                <a16:creationId xmlns:a16="http://schemas.microsoft.com/office/drawing/2014/main" id="{709298BC-111F-0F4F-9C0E-B5E24061636D}"/>
              </a:ext>
            </a:extLst>
          </p:cNvPr>
          <p:cNvSpPr>
            <a:spLocks noGrp="1"/>
          </p:cNvSpPr>
          <p:nvPr>
            <p:ph type="sldNum" idx="12"/>
          </p:nvPr>
        </p:nvSpPr>
        <p:spPr/>
        <p:txBody>
          <a:bodyPr/>
          <a:lstStyle/>
          <a:p>
            <a:fld id="{00000000-1234-1234-1234-123412341234}" type="slidenum">
              <a:rPr lang="en-US" smtClean="0"/>
              <a:pPr/>
              <a:t>42</a:t>
            </a:fld>
            <a:endParaRPr lang="en-US"/>
          </a:p>
        </p:txBody>
      </p:sp>
      <p:sp>
        <p:nvSpPr>
          <p:cNvPr id="4" name="Title 3">
            <a:extLst>
              <a:ext uri="{FF2B5EF4-FFF2-40B4-BE49-F238E27FC236}">
                <a16:creationId xmlns:a16="http://schemas.microsoft.com/office/drawing/2014/main" id="{BE53CC8C-6CD1-EF41-9B39-F08354C0202A}"/>
              </a:ext>
            </a:extLst>
          </p:cNvPr>
          <p:cNvSpPr>
            <a:spLocks noGrp="1"/>
          </p:cNvSpPr>
          <p:nvPr>
            <p:ph type="title"/>
          </p:nvPr>
        </p:nvSpPr>
        <p:spPr/>
        <p:txBody>
          <a:bodyPr/>
          <a:lstStyle/>
          <a:p>
            <a:r>
              <a:rPr lang="en-US" dirty="0"/>
              <a:t>Smart Pointers</a:t>
            </a:r>
          </a:p>
        </p:txBody>
      </p:sp>
    </p:spTree>
    <p:extLst>
      <p:ext uri="{BB962C8B-B14F-4D97-AF65-F5344CB8AC3E}">
        <p14:creationId xmlns:p14="http://schemas.microsoft.com/office/powerpoint/2010/main" val="6632899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BA364D-81FA-1F45-BD20-320525FC2A9B}"/>
              </a:ext>
            </a:extLst>
          </p:cNvPr>
          <p:cNvSpPr>
            <a:spLocks noGrp="1"/>
          </p:cNvSpPr>
          <p:nvPr>
            <p:ph type="body" idx="1"/>
          </p:nvPr>
        </p:nvSpPr>
        <p:spPr/>
        <p:txBody>
          <a:bodyPr/>
          <a:lstStyle/>
          <a:p>
            <a:r>
              <a:rPr lang="en-US" dirty="0"/>
              <a:t>The STL provides three types of smart pointers (i.e. containers that automatically free the enclosed pointers when they are no longer used).</a:t>
            </a:r>
          </a:p>
          <a:p>
            <a:pPr lvl="1"/>
            <a:r>
              <a:rPr lang="en-US" dirty="0" err="1"/>
              <a:t>std</a:t>
            </a:r>
            <a:r>
              <a:rPr lang="en-US" dirty="0"/>
              <a:t>::</a:t>
            </a:r>
            <a:r>
              <a:rPr lang="en-US" dirty="0" err="1"/>
              <a:t>unique_ptr</a:t>
            </a:r>
            <a:r>
              <a:rPr lang="en-US" dirty="0"/>
              <a:t>, </a:t>
            </a:r>
            <a:r>
              <a:rPr lang="en-US" dirty="0" err="1"/>
              <a:t>std</a:t>
            </a:r>
            <a:r>
              <a:rPr lang="en-US" dirty="0"/>
              <a:t>::</a:t>
            </a:r>
            <a:r>
              <a:rPr lang="en-US" dirty="0" err="1"/>
              <a:t>shared_ptr</a:t>
            </a:r>
            <a:r>
              <a:rPr lang="en-US" dirty="0"/>
              <a:t>, </a:t>
            </a:r>
            <a:r>
              <a:rPr lang="en-US" dirty="0" err="1"/>
              <a:t>std</a:t>
            </a:r>
            <a:r>
              <a:rPr lang="en-US" dirty="0"/>
              <a:t>::</a:t>
            </a:r>
            <a:r>
              <a:rPr lang="en-US" dirty="0" err="1"/>
              <a:t>weak_ptr</a:t>
            </a:r>
            <a:endParaRPr lang="en-US" dirty="0"/>
          </a:p>
          <a:p>
            <a:r>
              <a:rPr lang="en-US" dirty="0"/>
              <a:t>Do you really need to use a pointer?</a:t>
            </a:r>
          </a:p>
          <a:p>
            <a:pPr lvl="1"/>
            <a:r>
              <a:rPr lang="en-US" dirty="0"/>
              <a:t>To avoid slicing… yes</a:t>
            </a:r>
          </a:p>
          <a:p>
            <a:pPr lvl="1"/>
            <a:r>
              <a:rPr lang="en-US" dirty="0"/>
              <a:t>Returning objects from a factory… yes</a:t>
            </a:r>
          </a:p>
          <a:p>
            <a:pPr lvl="1"/>
            <a:r>
              <a:rPr lang="en-US" dirty="0"/>
              <a:t>Otherwise, not really?</a:t>
            </a:r>
          </a:p>
          <a:p>
            <a:endParaRPr lang="en-US" dirty="0"/>
          </a:p>
        </p:txBody>
      </p:sp>
      <p:sp>
        <p:nvSpPr>
          <p:cNvPr id="3" name="Slide Number Placeholder 2">
            <a:extLst>
              <a:ext uri="{FF2B5EF4-FFF2-40B4-BE49-F238E27FC236}">
                <a16:creationId xmlns:a16="http://schemas.microsoft.com/office/drawing/2014/main" id="{709298BC-111F-0F4F-9C0E-B5E24061636D}"/>
              </a:ext>
            </a:extLst>
          </p:cNvPr>
          <p:cNvSpPr>
            <a:spLocks noGrp="1"/>
          </p:cNvSpPr>
          <p:nvPr>
            <p:ph type="sldNum" idx="12"/>
          </p:nvPr>
        </p:nvSpPr>
        <p:spPr/>
        <p:txBody>
          <a:bodyPr/>
          <a:lstStyle/>
          <a:p>
            <a:fld id="{00000000-1234-1234-1234-123412341234}" type="slidenum">
              <a:rPr lang="en-US" smtClean="0"/>
              <a:pPr/>
              <a:t>43</a:t>
            </a:fld>
            <a:endParaRPr lang="en-US"/>
          </a:p>
        </p:txBody>
      </p:sp>
      <p:sp>
        <p:nvSpPr>
          <p:cNvPr id="4" name="Title 3">
            <a:extLst>
              <a:ext uri="{FF2B5EF4-FFF2-40B4-BE49-F238E27FC236}">
                <a16:creationId xmlns:a16="http://schemas.microsoft.com/office/drawing/2014/main" id="{BE53CC8C-6CD1-EF41-9B39-F08354C0202A}"/>
              </a:ext>
            </a:extLst>
          </p:cNvPr>
          <p:cNvSpPr>
            <a:spLocks noGrp="1"/>
          </p:cNvSpPr>
          <p:nvPr>
            <p:ph type="title"/>
          </p:nvPr>
        </p:nvSpPr>
        <p:spPr/>
        <p:txBody>
          <a:bodyPr/>
          <a:lstStyle/>
          <a:p>
            <a:r>
              <a:rPr lang="en-US" dirty="0"/>
              <a:t>Smart Pointers</a:t>
            </a:r>
          </a:p>
        </p:txBody>
      </p:sp>
    </p:spTree>
    <p:extLst>
      <p:ext uri="{BB962C8B-B14F-4D97-AF65-F5344CB8AC3E}">
        <p14:creationId xmlns:p14="http://schemas.microsoft.com/office/powerpoint/2010/main" val="9036217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619BC2-DADB-8B4C-B10F-30533D372ED7}"/>
              </a:ext>
            </a:extLst>
          </p:cNvPr>
          <p:cNvSpPr>
            <a:spLocks noGrp="1"/>
          </p:cNvSpPr>
          <p:nvPr>
            <p:ph type="body" idx="1"/>
          </p:nvPr>
        </p:nvSpPr>
        <p:spPr/>
        <p:txBody>
          <a:bodyPr/>
          <a:lstStyle/>
          <a:p>
            <a:r>
              <a:rPr lang="en-US" dirty="0"/>
              <a:t>Atlas	– Parallel data structures for unstructured grids and 			   functions.</a:t>
            </a:r>
          </a:p>
          <a:p>
            <a:r>
              <a:rPr lang="en-US" dirty="0"/>
              <a:t>Boost	– Many new types of containers, random numbers, and 		   much more.</a:t>
            </a:r>
          </a:p>
          <a:p>
            <a:r>
              <a:rPr lang="en-US" dirty="0"/>
              <a:t>Eckit	– Configuration / YAML parsing, file I/O, and much 			   more.</a:t>
            </a:r>
          </a:p>
          <a:p>
            <a:r>
              <a:rPr lang="en-US" dirty="0"/>
              <a:t>Eigen	– Array storage container and very fast math.</a:t>
            </a:r>
          </a:p>
          <a:p>
            <a:r>
              <a:rPr lang="en-US" dirty="0"/>
              <a:t>Fckit	– Fortran toolkit for interoperating Fortran with C++.</a:t>
            </a:r>
          </a:p>
        </p:txBody>
      </p:sp>
      <p:sp>
        <p:nvSpPr>
          <p:cNvPr id="3" name="Slide Number Placeholder 2">
            <a:extLst>
              <a:ext uri="{FF2B5EF4-FFF2-40B4-BE49-F238E27FC236}">
                <a16:creationId xmlns:a16="http://schemas.microsoft.com/office/drawing/2014/main" id="{81921DD2-C3FA-9B4E-A242-6DECE24FF801}"/>
              </a:ext>
            </a:extLst>
          </p:cNvPr>
          <p:cNvSpPr>
            <a:spLocks noGrp="1"/>
          </p:cNvSpPr>
          <p:nvPr>
            <p:ph type="sldNum" idx="12"/>
          </p:nvPr>
        </p:nvSpPr>
        <p:spPr/>
        <p:txBody>
          <a:bodyPr/>
          <a:lstStyle/>
          <a:p>
            <a:fld id="{00000000-1234-1234-1234-123412341234}" type="slidenum">
              <a:rPr lang="en-US" smtClean="0"/>
              <a:pPr/>
              <a:t>44</a:t>
            </a:fld>
            <a:endParaRPr lang="en-US"/>
          </a:p>
        </p:txBody>
      </p:sp>
      <p:sp>
        <p:nvSpPr>
          <p:cNvPr id="4" name="Title 3">
            <a:extLst>
              <a:ext uri="{FF2B5EF4-FFF2-40B4-BE49-F238E27FC236}">
                <a16:creationId xmlns:a16="http://schemas.microsoft.com/office/drawing/2014/main" id="{2A4E8C66-2FE1-CC4A-B293-82186EE42971}"/>
              </a:ext>
            </a:extLst>
          </p:cNvPr>
          <p:cNvSpPr>
            <a:spLocks noGrp="1"/>
          </p:cNvSpPr>
          <p:nvPr>
            <p:ph type="title"/>
          </p:nvPr>
        </p:nvSpPr>
        <p:spPr/>
        <p:txBody>
          <a:bodyPr/>
          <a:lstStyle/>
          <a:p>
            <a:r>
              <a:rPr lang="en-US"/>
              <a:t>Other Libraries (That We Use in JEDI)</a:t>
            </a:r>
          </a:p>
        </p:txBody>
      </p:sp>
    </p:spTree>
    <p:extLst>
      <p:ext uri="{BB962C8B-B14F-4D97-AF65-F5344CB8AC3E}">
        <p14:creationId xmlns:p14="http://schemas.microsoft.com/office/powerpoint/2010/main" val="34300339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19C8AE-99FD-2C45-894E-31428D5D5E55}"/>
              </a:ext>
            </a:extLst>
          </p:cNvPr>
          <p:cNvSpPr>
            <a:spLocks noGrp="1"/>
          </p:cNvSpPr>
          <p:nvPr>
            <p:ph type="body" idx="1"/>
          </p:nvPr>
        </p:nvSpPr>
        <p:spPr/>
        <p:txBody>
          <a:bodyPr/>
          <a:lstStyle/>
          <a:p>
            <a:r>
              <a:rPr lang="en-US">
                <a:hlinkClick r:id="rId3"/>
              </a:rPr>
              <a:t>http://eigen.tuxfamily.org/</a:t>
            </a:r>
            <a:endParaRPr lang="en-US"/>
          </a:p>
          <a:p>
            <a:r>
              <a:rPr lang="en-US" b="1"/>
              <a:t>Eigen</a:t>
            </a:r>
            <a:r>
              <a:rPr lang="en-US"/>
              <a:t> is a high-level C++ library of template headers for linear algebra, matrix and vector operations, geometrical transformations, numerical solvers and related algorithms.</a:t>
            </a:r>
          </a:p>
          <a:p>
            <a:endParaRPr lang="en-US"/>
          </a:p>
          <a:p>
            <a:r>
              <a:rPr lang="en-US"/>
              <a:t>We already Eigen in JEDI, but it would be nice to use it more…</a:t>
            </a:r>
          </a:p>
          <a:p>
            <a:pPr lvl="1"/>
            <a:r>
              <a:rPr lang="en-US"/>
              <a:t>Eigen has very good, well-documented tutorials.</a:t>
            </a:r>
          </a:p>
        </p:txBody>
      </p:sp>
      <p:sp>
        <p:nvSpPr>
          <p:cNvPr id="3" name="Slide Number Placeholder 2">
            <a:extLst>
              <a:ext uri="{FF2B5EF4-FFF2-40B4-BE49-F238E27FC236}">
                <a16:creationId xmlns:a16="http://schemas.microsoft.com/office/drawing/2014/main" id="{09288A48-F20D-5442-BFF7-8061A5CA4322}"/>
              </a:ext>
            </a:extLst>
          </p:cNvPr>
          <p:cNvSpPr>
            <a:spLocks noGrp="1"/>
          </p:cNvSpPr>
          <p:nvPr>
            <p:ph type="sldNum" idx="12"/>
          </p:nvPr>
        </p:nvSpPr>
        <p:spPr/>
        <p:txBody>
          <a:bodyPr/>
          <a:lstStyle/>
          <a:p>
            <a:fld id="{00000000-1234-1234-1234-123412341234}" type="slidenum">
              <a:rPr lang="en-US" smtClean="0"/>
              <a:pPr/>
              <a:t>45</a:t>
            </a:fld>
            <a:endParaRPr lang="en-US"/>
          </a:p>
        </p:txBody>
      </p:sp>
      <p:sp>
        <p:nvSpPr>
          <p:cNvPr id="4" name="Title 3">
            <a:extLst>
              <a:ext uri="{FF2B5EF4-FFF2-40B4-BE49-F238E27FC236}">
                <a16:creationId xmlns:a16="http://schemas.microsoft.com/office/drawing/2014/main" id="{8564D0FF-446F-474B-8138-59C3762F6D9C}"/>
              </a:ext>
            </a:extLst>
          </p:cNvPr>
          <p:cNvSpPr>
            <a:spLocks noGrp="1"/>
          </p:cNvSpPr>
          <p:nvPr>
            <p:ph type="title"/>
          </p:nvPr>
        </p:nvSpPr>
        <p:spPr/>
        <p:txBody>
          <a:bodyPr/>
          <a:lstStyle/>
          <a:p>
            <a:r>
              <a:rPr lang="en-US"/>
              <a:t>What is Eigen?</a:t>
            </a:r>
          </a:p>
        </p:txBody>
      </p:sp>
    </p:spTree>
    <p:extLst>
      <p:ext uri="{BB962C8B-B14F-4D97-AF65-F5344CB8AC3E}">
        <p14:creationId xmlns:p14="http://schemas.microsoft.com/office/powerpoint/2010/main" val="889806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9A823-A33A-1847-96D0-43558AC85905}"/>
              </a:ext>
            </a:extLst>
          </p:cNvPr>
          <p:cNvSpPr>
            <a:spLocks noGrp="1"/>
          </p:cNvSpPr>
          <p:nvPr>
            <p:ph type="title"/>
          </p:nvPr>
        </p:nvSpPr>
        <p:spPr/>
        <p:txBody>
          <a:bodyPr/>
          <a:lstStyle/>
          <a:p>
            <a:pPr algn="l"/>
            <a:r>
              <a:rPr lang="en-US" b="1">
                <a:solidFill>
                  <a:schemeClr val="bg1"/>
                </a:solidFill>
              </a:rPr>
              <a:t>Why Do We Want It? </a:t>
            </a:r>
          </a:p>
        </p:txBody>
      </p:sp>
      <p:sp>
        <p:nvSpPr>
          <p:cNvPr id="3" name="Text Placeholder 2">
            <a:extLst>
              <a:ext uri="{FF2B5EF4-FFF2-40B4-BE49-F238E27FC236}">
                <a16:creationId xmlns:a16="http://schemas.microsoft.com/office/drawing/2014/main" id="{92510946-5FC2-FE41-B533-FE1C94068AAE}"/>
              </a:ext>
            </a:extLst>
          </p:cNvPr>
          <p:cNvSpPr>
            <a:spLocks noGrp="1"/>
          </p:cNvSpPr>
          <p:nvPr>
            <p:ph type="body" idx="1"/>
          </p:nvPr>
        </p:nvSpPr>
        <p:spPr/>
        <p:txBody>
          <a:bodyPr/>
          <a:lstStyle/>
          <a:p>
            <a:r>
              <a:rPr lang="en-US" sz="2400">
                <a:solidFill>
                  <a:schemeClr val="tx1"/>
                </a:solidFill>
              </a:rPr>
              <a:t>Eigen provides classes for manipulating data that are efficient and easy to use.</a:t>
            </a:r>
          </a:p>
          <a:p>
            <a:pPr lvl="1"/>
            <a:r>
              <a:rPr lang="en-US" sz="2000">
                <a:solidFill>
                  <a:schemeClr val="tx1"/>
                </a:solidFill>
              </a:rPr>
              <a:t>C++ arrays are uni-dimensional. We want our data objects to retain their native dimensionality.</a:t>
            </a:r>
          </a:p>
          <a:p>
            <a:pPr lvl="1"/>
            <a:r>
              <a:rPr lang="en-US" sz="2000">
                <a:solidFill>
                  <a:schemeClr val="tx1"/>
                </a:solidFill>
              </a:rPr>
              <a:t>We would rather not have people constructing custom indexing functions or using vector&lt;vector&lt;float&gt;&gt;. </a:t>
            </a:r>
          </a:p>
          <a:p>
            <a:pPr lvl="1"/>
            <a:r>
              <a:rPr lang="en-US" sz="2000">
                <a:solidFill>
                  <a:schemeClr val="tx1"/>
                </a:solidFill>
              </a:rPr>
              <a:t>We do not want to reinvent the wheel. Eigen-generated code is generally faster that what you can write by hand. It can take advantage of advanced processor instructions and vectorization.</a:t>
            </a:r>
            <a:br>
              <a:rPr lang="en-US" sz="2000">
                <a:solidFill>
                  <a:schemeClr val="tx1"/>
                </a:solidFill>
              </a:rPr>
            </a:br>
            <a:endParaRPr lang="en-US" sz="2000">
              <a:solidFill>
                <a:schemeClr val="tx1"/>
              </a:solidFill>
            </a:endParaRPr>
          </a:p>
          <a:p>
            <a:r>
              <a:rPr lang="en-US" sz="2400">
                <a:solidFill>
                  <a:schemeClr val="tx1"/>
                </a:solidFill>
              </a:rPr>
              <a:t>We would like to extend the IODA </a:t>
            </a:r>
            <a:r>
              <a:rPr lang="en-US" sz="2400" noProof="1">
                <a:solidFill>
                  <a:schemeClr val="tx1"/>
                </a:solidFill>
              </a:rPr>
              <a:t>ObsSpace / ObsData / ObsDataVector </a:t>
            </a:r>
            <a:r>
              <a:rPr lang="en-US" sz="2400">
                <a:solidFill>
                  <a:schemeClr val="tx1"/>
                </a:solidFill>
              </a:rPr>
              <a:t>interfaces to natively store and manipulate Eigen objects.</a:t>
            </a:r>
          </a:p>
          <a:p>
            <a:pPr lvl="1"/>
            <a:r>
              <a:rPr lang="en-US" sz="2000">
                <a:solidFill>
                  <a:schemeClr val="tx1"/>
                </a:solidFill>
              </a:rPr>
              <a:t>We want to avoid situations where we have to split up data (e.g. Tb_ch1, Tb_ch2, …).</a:t>
            </a:r>
            <a:br>
              <a:rPr lang="en-US" sz="2000">
                <a:solidFill>
                  <a:schemeClr val="tx1"/>
                </a:solidFill>
              </a:rPr>
            </a:br>
            <a:endParaRPr lang="en-US" sz="2000">
              <a:solidFill>
                <a:schemeClr val="tx1"/>
              </a:solidFill>
            </a:endParaRPr>
          </a:p>
        </p:txBody>
      </p:sp>
      <p:sp>
        <p:nvSpPr>
          <p:cNvPr id="5" name="Slide Number Placeholder 4">
            <a:extLst>
              <a:ext uri="{FF2B5EF4-FFF2-40B4-BE49-F238E27FC236}">
                <a16:creationId xmlns:a16="http://schemas.microsoft.com/office/drawing/2014/main" id="{540DC965-659B-654F-8843-AEB49438024A}"/>
              </a:ext>
            </a:extLst>
          </p:cNvPr>
          <p:cNvSpPr>
            <a:spLocks noGrp="1"/>
          </p:cNvSpPr>
          <p:nvPr>
            <p:ph type="sldNum" idx="12"/>
          </p:nvPr>
        </p:nvSpPr>
        <p:spPr/>
        <p:txBody>
          <a:bodyPr/>
          <a:lstStyle/>
          <a:p>
            <a:fld id="{00000000-1234-1234-1234-123412341234}" type="slidenum">
              <a:rPr lang="en-US" smtClean="0"/>
              <a:pPr/>
              <a:t>46</a:t>
            </a:fld>
            <a:endParaRPr lang="en-US"/>
          </a:p>
        </p:txBody>
      </p:sp>
    </p:spTree>
    <p:extLst>
      <p:ext uri="{BB962C8B-B14F-4D97-AF65-F5344CB8AC3E}">
        <p14:creationId xmlns:p14="http://schemas.microsoft.com/office/powerpoint/2010/main" val="19656243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21F863-BCEB-BC44-8957-4697FF87900F}"/>
              </a:ext>
            </a:extLst>
          </p:cNvPr>
          <p:cNvSpPr>
            <a:spLocks noGrp="1"/>
          </p:cNvSpPr>
          <p:nvPr>
            <p:ph type="body" idx="1"/>
          </p:nvPr>
        </p:nvSpPr>
        <p:spPr>
          <a:xfrm>
            <a:off x="389467" y="1674190"/>
            <a:ext cx="5022506" cy="4525963"/>
          </a:xfrm>
        </p:spPr>
        <p:txBody>
          <a:bodyPr>
            <a:normAutofit fontScale="70000" lnSpcReduction="20000"/>
          </a:bodyPr>
          <a:lstStyle/>
          <a:p>
            <a:pPr marL="25400" indent="0">
              <a:buNone/>
            </a:pPr>
            <a:r>
              <a:rPr lang="en-US" noProof="1">
                <a:solidFill>
                  <a:srgbClr val="806020"/>
                </a:solidFill>
                <a:latin typeface="Courier New" panose="02070309020205020404" pitchFamily="49" charset="0"/>
              </a:rPr>
              <a:t>#include &lt;iostream&gt;</a:t>
            </a:r>
            <a:endParaRPr lang="en-US" noProof="1">
              <a:solidFill>
                <a:srgbClr val="000000"/>
              </a:solidFill>
              <a:latin typeface="Courier New" panose="02070309020205020404" pitchFamily="49" charset="0"/>
            </a:endParaRPr>
          </a:p>
          <a:p>
            <a:pPr marL="25400" indent="0">
              <a:buNone/>
            </a:pPr>
            <a:r>
              <a:rPr lang="en-US" noProof="1">
                <a:solidFill>
                  <a:srgbClr val="806020"/>
                </a:solidFill>
                <a:latin typeface="Courier New" panose="02070309020205020404" pitchFamily="49" charset="0"/>
              </a:rPr>
              <a:t>#include &lt;Eigen/Dense&gt;</a:t>
            </a:r>
            <a:endParaRPr lang="en-US" noProof="1">
              <a:solidFill>
                <a:srgbClr val="000000"/>
              </a:solidFill>
              <a:latin typeface="Courier New" panose="02070309020205020404" pitchFamily="49" charset="0"/>
            </a:endParaRPr>
          </a:p>
          <a:p>
            <a:pPr marL="25400" indent="0">
              <a:buNone/>
            </a:pPr>
            <a:r>
              <a:rPr lang="en-US" noProof="1">
                <a:solidFill>
                  <a:srgbClr val="008000"/>
                </a:solidFill>
                <a:latin typeface="Courier New" panose="02070309020205020404" pitchFamily="49" charset="0"/>
              </a:rPr>
              <a:t>using</a:t>
            </a:r>
            <a:r>
              <a:rPr lang="en-US" noProof="1">
                <a:solidFill>
                  <a:srgbClr val="000000"/>
                </a:solidFill>
                <a:latin typeface="Courier New" panose="02070309020205020404" pitchFamily="49" charset="0"/>
              </a:rPr>
              <a:t> </a:t>
            </a:r>
            <a:r>
              <a:rPr lang="en-US" noProof="1">
                <a:solidFill>
                  <a:srgbClr val="4665A2"/>
                </a:solidFill>
                <a:latin typeface="Courier New" panose="02070309020205020404" pitchFamily="49" charset="0"/>
                <a:hlinkClick r:id="rId3">
                  <a:extLst>
                    <a:ext uri="{A12FA001-AC4F-418D-AE19-62706E023703}">
                      <ahyp:hlinkClr xmlns:ahyp="http://schemas.microsoft.com/office/drawing/2018/hyperlinkcolor" val="tx"/>
                    </a:ext>
                  </a:extLst>
                </a:hlinkClick>
              </a:rPr>
              <a:t>Eigen::ArrayXXd</a:t>
            </a:r>
            <a:r>
              <a:rPr lang="en-US" noProof="1">
                <a:solidFill>
                  <a:srgbClr val="000000"/>
                </a:solidFill>
                <a:latin typeface="Courier New" panose="02070309020205020404" pitchFamily="49" charset="0"/>
              </a:rPr>
              <a:t>;</a:t>
            </a:r>
          </a:p>
          <a:p>
            <a:pPr marL="25400" indent="0">
              <a:buNone/>
            </a:pPr>
            <a:endParaRPr lang="en-US" noProof="1">
              <a:solidFill>
                <a:srgbClr val="000000"/>
              </a:solidFill>
              <a:latin typeface="Courier New" panose="02070309020205020404" pitchFamily="49" charset="0"/>
            </a:endParaRPr>
          </a:p>
          <a:p>
            <a:pPr marL="25400" indent="0">
              <a:buNone/>
            </a:pPr>
            <a:r>
              <a:rPr lang="en-US" noProof="1">
                <a:solidFill>
                  <a:srgbClr val="604020"/>
                </a:solidFill>
                <a:latin typeface="Courier New" panose="02070309020205020404" pitchFamily="49" charset="0"/>
              </a:rPr>
              <a:t>int</a:t>
            </a:r>
            <a:r>
              <a:rPr lang="en-US" noProof="1">
                <a:solidFill>
                  <a:srgbClr val="000000"/>
                </a:solidFill>
                <a:latin typeface="Courier New" panose="02070309020205020404" pitchFamily="49" charset="0"/>
              </a:rPr>
              <a:t> main(int, char**)</a:t>
            </a:r>
          </a:p>
          <a:p>
            <a:pPr marL="25400" indent="0">
              <a:buNone/>
            </a:pPr>
            <a:r>
              <a:rPr lang="en-US" noProof="1">
                <a:solidFill>
                  <a:srgbClr val="000000"/>
                </a:solidFill>
                <a:latin typeface="Courier New" panose="02070309020205020404" pitchFamily="49" charset="0"/>
              </a:rPr>
              <a:t>{</a:t>
            </a:r>
          </a:p>
          <a:p>
            <a:pPr marL="482600" lvl="1" indent="0">
              <a:buNone/>
            </a:pPr>
            <a:r>
              <a:rPr lang="en-US" noProof="1">
                <a:solidFill>
                  <a:srgbClr val="4665A2"/>
                </a:solidFill>
                <a:latin typeface="Courier New" panose="02070309020205020404" pitchFamily="49" charset="0"/>
                <a:hlinkClick r:id="rId3">
                  <a:extLst>
                    <a:ext uri="{A12FA001-AC4F-418D-AE19-62706E023703}">
                      <ahyp:hlinkClr xmlns:ahyp="http://schemas.microsoft.com/office/drawing/2018/hyperlinkcolor" val="tx"/>
                    </a:ext>
                  </a:extLst>
                </a:hlinkClick>
              </a:rPr>
              <a:t>ArrayXXd</a:t>
            </a:r>
            <a:r>
              <a:rPr lang="en-US" noProof="1">
                <a:solidFill>
                  <a:srgbClr val="000000"/>
                </a:solidFill>
                <a:latin typeface="Courier New" panose="02070309020205020404" pitchFamily="49" charset="0"/>
              </a:rPr>
              <a:t> a(2,2);</a:t>
            </a:r>
          </a:p>
          <a:p>
            <a:pPr marL="482600" lvl="1" indent="0">
              <a:buNone/>
            </a:pPr>
            <a:r>
              <a:rPr lang="en-US" noProof="1">
                <a:solidFill>
                  <a:srgbClr val="000000"/>
                </a:solidFill>
                <a:latin typeface="Courier New" panose="02070309020205020404" pitchFamily="49" charset="0"/>
              </a:rPr>
              <a:t>a(0,0) = 3;</a:t>
            </a:r>
          </a:p>
          <a:p>
            <a:pPr marL="482600" lvl="1" indent="0">
              <a:buNone/>
            </a:pPr>
            <a:r>
              <a:rPr lang="en-US" noProof="1">
                <a:solidFill>
                  <a:srgbClr val="000000"/>
                </a:solidFill>
                <a:latin typeface="Courier New" panose="02070309020205020404" pitchFamily="49" charset="0"/>
              </a:rPr>
              <a:t>a(1,0) = 2.5;</a:t>
            </a:r>
          </a:p>
          <a:p>
            <a:pPr marL="482600" lvl="1" indent="0">
              <a:buNone/>
            </a:pPr>
            <a:r>
              <a:rPr lang="en-US" noProof="1">
                <a:solidFill>
                  <a:srgbClr val="000000"/>
                </a:solidFill>
                <a:latin typeface="Courier New" panose="02070309020205020404" pitchFamily="49" charset="0"/>
              </a:rPr>
              <a:t>a(0,1) = -1;</a:t>
            </a:r>
          </a:p>
          <a:p>
            <a:pPr marL="482600" lvl="1" indent="0">
              <a:buNone/>
            </a:pPr>
            <a:r>
              <a:rPr lang="en-US" noProof="1">
                <a:solidFill>
                  <a:srgbClr val="000000"/>
                </a:solidFill>
                <a:latin typeface="Courier New" panose="02070309020205020404" pitchFamily="49" charset="0"/>
              </a:rPr>
              <a:t>a(1,1) = a(1,0) + a(0,1);</a:t>
            </a:r>
          </a:p>
          <a:p>
            <a:pPr marL="482600" lvl="1" indent="0">
              <a:buNone/>
            </a:pPr>
            <a:r>
              <a:rPr lang="en-US" noProof="1">
                <a:solidFill>
                  <a:srgbClr val="000000"/>
                </a:solidFill>
                <a:latin typeface="Courier New" panose="02070309020205020404" pitchFamily="49" charset="0"/>
              </a:rPr>
              <a:t>std::cout &lt;&lt; a &lt;&lt; std::endl;</a:t>
            </a:r>
          </a:p>
          <a:p>
            <a:pPr marL="25400" indent="0">
              <a:buNone/>
            </a:pPr>
            <a:r>
              <a:rPr lang="en-US" noProof="1">
                <a:solidFill>
                  <a:srgbClr val="000000"/>
                </a:solidFill>
                <a:latin typeface="Courier New" panose="02070309020205020404" pitchFamily="49" charset="0"/>
              </a:rPr>
              <a:t>}</a:t>
            </a:r>
          </a:p>
          <a:p>
            <a:pPr marL="25400" indent="0">
              <a:buNone/>
            </a:pPr>
            <a:endParaRPr lang="en-US" noProof="1"/>
          </a:p>
        </p:txBody>
      </p:sp>
      <p:sp>
        <p:nvSpPr>
          <p:cNvPr id="3" name="Slide Number Placeholder 2">
            <a:extLst>
              <a:ext uri="{FF2B5EF4-FFF2-40B4-BE49-F238E27FC236}">
                <a16:creationId xmlns:a16="http://schemas.microsoft.com/office/drawing/2014/main" id="{A3C8F027-66AF-CA4A-9CC6-2F074AEF6481}"/>
              </a:ext>
            </a:extLst>
          </p:cNvPr>
          <p:cNvSpPr>
            <a:spLocks noGrp="1"/>
          </p:cNvSpPr>
          <p:nvPr>
            <p:ph type="sldNum" idx="12"/>
          </p:nvPr>
        </p:nvSpPr>
        <p:spPr/>
        <p:txBody>
          <a:bodyPr/>
          <a:lstStyle/>
          <a:p>
            <a:fld id="{00000000-1234-1234-1234-123412341234}" type="slidenum">
              <a:rPr lang="en-US" smtClean="0"/>
              <a:pPr/>
              <a:t>47</a:t>
            </a:fld>
            <a:endParaRPr lang="en-US"/>
          </a:p>
        </p:txBody>
      </p:sp>
      <p:sp>
        <p:nvSpPr>
          <p:cNvPr id="4" name="Title 3">
            <a:extLst>
              <a:ext uri="{FF2B5EF4-FFF2-40B4-BE49-F238E27FC236}">
                <a16:creationId xmlns:a16="http://schemas.microsoft.com/office/drawing/2014/main" id="{8EAE2B8E-FA3E-FA42-8096-4981AFED8FEE}"/>
              </a:ext>
            </a:extLst>
          </p:cNvPr>
          <p:cNvSpPr>
            <a:spLocks noGrp="1"/>
          </p:cNvSpPr>
          <p:nvPr>
            <p:ph type="title"/>
          </p:nvPr>
        </p:nvSpPr>
        <p:spPr/>
        <p:txBody>
          <a:bodyPr/>
          <a:lstStyle/>
          <a:p>
            <a:r>
              <a:rPr lang="en-US"/>
              <a:t>A Very Simple Program</a:t>
            </a:r>
          </a:p>
        </p:txBody>
      </p:sp>
      <p:sp>
        <p:nvSpPr>
          <p:cNvPr id="10" name="TextBox 9">
            <a:extLst>
              <a:ext uri="{FF2B5EF4-FFF2-40B4-BE49-F238E27FC236}">
                <a16:creationId xmlns:a16="http://schemas.microsoft.com/office/drawing/2014/main" id="{444504C4-FAE9-A948-B32E-4AB1EA1CAC76}"/>
              </a:ext>
            </a:extLst>
          </p:cNvPr>
          <p:cNvSpPr txBox="1"/>
          <p:nvPr/>
        </p:nvSpPr>
        <p:spPr>
          <a:xfrm>
            <a:off x="6188149" y="3232298"/>
            <a:ext cx="2169042" cy="369332"/>
          </a:xfrm>
          <a:prstGeom prst="rect">
            <a:avLst/>
          </a:prstGeom>
          <a:noFill/>
        </p:spPr>
        <p:txBody>
          <a:bodyPr wrap="square" rtlCol="0">
            <a:spAutoFit/>
          </a:bodyPr>
          <a:lstStyle/>
          <a:p>
            <a:r>
              <a:rPr lang="en-US"/>
              <a:t>Create a 2x2 array.</a:t>
            </a:r>
          </a:p>
        </p:txBody>
      </p:sp>
      <p:sp>
        <p:nvSpPr>
          <p:cNvPr id="11" name="TextBox 10">
            <a:extLst>
              <a:ext uri="{FF2B5EF4-FFF2-40B4-BE49-F238E27FC236}">
                <a16:creationId xmlns:a16="http://schemas.microsoft.com/office/drawing/2014/main" id="{DD0DAD49-C5C6-C54C-9439-DDAAF05A8337}"/>
              </a:ext>
            </a:extLst>
          </p:cNvPr>
          <p:cNvSpPr txBox="1"/>
          <p:nvPr/>
        </p:nvSpPr>
        <p:spPr>
          <a:xfrm>
            <a:off x="6188149" y="4402866"/>
            <a:ext cx="2169042" cy="646331"/>
          </a:xfrm>
          <a:prstGeom prst="rect">
            <a:avLst/>
          </a:prstGeom>
          <a:noFill/>
        </p:spPr>
        <p:txBody>
          <a:bodyPr wrap="square" rtlCol="0">
            <a:spAutoFit/>
          </a:bodyPr>
          <a:lstStyle/>
          <a:p>
            <a:r>
              <a:rPr lang="en-US"/>
              <a:t>Set the array coefficients.</a:t>
            </a:r>
          </a:p>
        </p:txBody>
      </p:sp>
      <p:sp>
        <p:nvSpPr>
          <p:cNvPr id="12" name="TextBox 11">
            <a:extLst>
              <a:ext uri="{FF2B5EF4-FFF2-40B4-BE49-F238E27FC236}">
                <a16:creationId xmlns:a16="http://schemas.microsoft.com/office/drawing/2014/main" id="{0F0DE421-9CB8-F94A-886B-FB56FE59ABBA}"/>
              </a:ext>
            </a:extLst>
          </p:cNvPr>
          <p:cNvSpPr txBox="1"/>
          <p:nvPr/>
        </p:nvSpPr>
        <p:spPr>
          <a:xfrm>
            <a:off x="6188149" y="5366449"/>
            <a:ext cx="2169042" cy="1200329"/>
          </a:xfrm>
          <a:prstGeom prst="rect">
            <a:avLst/>
          </a:prstGeom>
          <a:noFill/>
        </p:spPr>
        <p:txBody>
          <a:bodyPr wrap="square" rtlCol="0">
            <a:spAutoFit/>
          </a:bodyPr>
          <a:lstStyle/>
          <a:p>
            <a:r>
              <a:rPr lang="en-US"/>
              <a:t>Print the array.</a:t>
            </a:r>
          </a:p>
          <a:p>
            <a:endParaRPr lang="en-US"/>
          </a:p>
          <a:p>
            <a:r>
              <a:rPr lang="en-US">
                <a:solidFill>
                  <a:srgbClr val="000000"/>
                </a:solidFill>
                <a:latin typeface="Menlo" panose="020B0609030804020204" pitchFamily="49" charset="0"/>
              </a:rPr>
              <a:t>  3  -1</a:t>
            </a:r>
          </a:p>
          <a:p>
            <a:r>
              <a:rPr lang="en-US">
                <a:solidFill>
                  <a:srgbClr val="000000"/>
                </a:solidFill>
                <a:latin typeface="Menlo" panose="020B0609030804020204" pitchFamily="49" charset="0"/>
              </a:rPr>
              <a:t>2.5 1.5</a:t>
            </a:r>
            <a:endParaRPr lang="en-US"/>
          </a:p>
        </p:txBody>
      </p:sp>
      <p:cxnSp>
        <p:nvCxnSpPr>
          <p:cNvPr id="14" name="Straight Arrow Connector 13">
            <a:extLst>
              <a:ext uri="{FF2B5EF4-FFF2-40B4-BE49-F238E27FC236}">
                <a16:creationId xmlns:a16="http://schemas.microsoft.com/office/drawing/2014/main" id="{6170E166-D6F9-D441-822F-51E553E154D8}"/>
              </a:ext>
            </a:extLst>
          </p:cNvPr>
          <p:cNvCxnSpPr>
            <a:stCxn id="10" idx="1"/>
          </p:cNvCxnSpPr>
          <p:nvPr/>
        </p:nvCxnSpPr>
        <p:spPr>
          <a:xfrm flipH="1">
            <a:off x="3434316" y="3416964"/>
            <a:ext cx="2753833" cy="5202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ight Brace 14">
            <a:extLst>
              <a:ext uri="{FF2B5EF4-FFF2-40B4-BE49-F238E27FC236}">
                <a16:creationId xmlns:a16="http://schemas.microsoft.com/office/drawing/2014/main" id="{A4D1E5AD-3912-CE41-82CE-C7301DB48258}"/>
              </a:ext>
            </a:extLst>
          </p:cNvPr>
          <p:cNvSpPr/>
          <p:nvPr/>
        </p:nvSpPr>
        <p:spPr>
          <a:xfrm>
            <a:off x="5932305" y="4192632"/>
            <a:ext cx="255844" cy="108097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0CCE4F5B-5FA8-9F4D-A73C-5AA937AF4F79}"/>
              </a:ext>
            </a:extLst>
          </p:cNvPr>
          <p:cNvCxnSpPr/>
          <p:nvPr/>
        </p:nvCxnSpPr>
        <p:spPr>
          <a:xfrm flipH="1">
            <a:off x="5411973" y="5560828"/>
            <a:ext cx="77617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B329A48-40A4-6F43-A5F5-1AA975C189F0}"/>
              </a:ext>
            </a:extLst>
          </p:cNvPr>
          <p:cNvSpPr txBox="1"/>
          <p:nvPr/>
        </p:nvSpPr>
        <p:spPr>
          <a:xfrm>
            <a:off x="8456821" y="1679043"/>
            <a:ext cx="3611131" cy="3046988"/>
          </a:xfrm>
          <a:prstGeom prst="rect">
            <a:avLst/>
          </a:prstGeom>
          <a:solidFill>
            <a:schemeClr val="bg1">
              <a:lumMod val="85000"/>
            </a:schemeClr>
          </a:solidFill>
        </p:spPr>
        <p:txBody>
          <a:bodyPr wrap="square" rtlCol="0">
            <a:spAutoFit/>
          </a:bodyPr>
          <a:lstStyle/>
          <a:p>
            <a:r>
              <a:rPr lang="en-US" sz="1200" noProof="1"/>
              <a:t>CMakeLists.txt</a:t>
            </a:r>
          </a:p>
          <a:p>
            <a:endParaRPr lang="en-US" sz="1200" noProof="1"/>
          </a:p>
          <a:p>
            <a:r>
              <a:rPr lang="en-US" sz="1200" b="1" noProof="1"/>
              <a:t>cmake_minimum_required</a:t>
            </a:r>
            <a:r>
              <a:rPr lang="en-US" sz="1200" noProof="1"/>
              <a:t>(</a:t>
            </a:r>
            <a:r>
              <a:rPr lang="en-US" sz="1200" b="1" noProof="1"/>
              <a:t>VERSION</a:t>
            </a:r>
            <a:r>
              <a:rPr lang="en-US" sz="1200" noProof="1"/>
              <a:t> 3.2)</a:t>
            </a:r>
          </a:p>
          <a:p>
            <a:r>
              <a:rPr lang="en-US" sz="1200" b="1" noProof="1"/>
              <a:t>project</a:t>
            </a:r>
            <a:r>
              <a:rPr lang="en-US" sz="1200" noProof="1"/>
              <a:t>(ex </a:t>
            </a:r>
            <a:r>
              <a:rPr lang="en-US" sz="1200" b="1" noProof="1"/>
              <a:t>VERSION</a:t>
            </a:r>
            <a:r>
              <a:rPr lang="en-US" sz="1200" noProof="1"/>
              <a:t> 0.0.1 </a:t>
            </a:r>
            <a:r>
              <a:rPr lang="en-US" sz="1200" b="1" noProof="1"/>
              <a:t>LANGUAGES</a:t>
            </a:r>
            <a:r>
              <a:rPr lang="en-US" sz="1200" noProof="1"/>
              <a:t> C CXX)</a:t>
            </a:r>
          </a:p>
          <a:p>
            <a:br>
              <a:rPr lang="en-US" sz="1200" noProof="1"/>
            </a:br>
            <a:endParaRPr lang="en-US" sz="1200" noProof="1"/>
          </a:p>
          <a:p>
            <a:r>
              <a:rPr lang="en-US" sz="1200" b="1" noProof="1"/>
              <a:t>find_package</a:t>
            </a:r>
            <a:r>
              <a:rPr lang="en-US" sz="1200" noProof="1"/>
              <a:t>(Eigen3 </a:t>
            </a:r>
            <a:r>
              <a:rPr lang="en-US" sz="1200" b="1" noProof="1"/>
              <a:t>REQUIRED</a:t>
            </a:r>
            <a:r>
              <a:rPr lang="en-US" sz="1200" noProof="1"/>
              <a:t>)</a:t>
            </a:r>
          </a:p>
          <a:p>
            <a:br>
              <a:rPr lang="en-US" sz="1200" noProof="1"/>
            </a:br>
            <a:endParaRPr lang="en-US" sz="1200" noProof="1"/>
          </a:p>
          <a:p>
            <a:r>
              <a:rPr lang="en-US" sz="1200" b="1" noProof="1"/>
              <a:t>add_executable</a:t>
            </a:r>
            <a:r>
              <a:rPr lang="en-US" sz="1200" noProof="1"/>
              <a:t>(ex1 ex1.cpp)</a:t>
            </a:r>
          </a:p>
          <a:p>
            <a:r>
              <a:rPr lang="en-US" sz="1200" b="1" noProof="1"/>
              <a:t>set_property</a:t>
            </a:r>
            <a:r>
              <a:rPr lang="en-US" sz="1200" noProof="1"/>
              <a:t>(</a:t>
            </a:r>
            <a:r>
              <a:rPr lang="en-US" sz="1200" b="1" noProof="1"/>
              <a:t>TARGET</a:t>
            </a:r>
            <a:r>
              <a:rPr lang="en-US" sz="1200" noProof="1"/>
              <a:t> ex1 </a:t>
            </a:r>
          </a:p>
          <a:p>
            <a:r>
              <a:rPr lang="en-US" sz="1200" b="1" noProof="1"/>
              <a:t>	PROPERTY</a:t>
            </a:r>
            <a:r>
              <a:rPr lang="en-US" sz="1200" noProof="1"/>
              <a:t> CXX_STANDARD 14)</a:t>
            </a:r>
          </a:p>
          <a:p>
            <a:r>
              <a:rPr lang="en-US" sz="1200" b="1" noProof="1"/>
              <a:t>target_include_directories</a:t>
            </a:r>
            <a:r>
              <a:rPr lang="en-US" sz="1200" noProof="1"/>
              <a:t>(ex1 </a:t>
            </a:r>
          </a:p>
          <a:p>
            <a:r>
              <a:rPr lang="en-US" sz="1200" b="1" noProof="1"/>
              <a:t>	SYSTEM</a:t>
            </a:r>
            <a:r>
              <a:rPr lang="en-US" sz="1200" noProof="1"/>
              <a:t> PUBLIC</a:t>
            </a:r>
          </a:p>
          <a:p>
            <a:r>
              <a:rPr lang="en-US" sz="1200" noProof="1"/>
              <a:t>	${EIGEN3_INCLUDE_DIR})</a:t>
            </a:r>
          </a:p>
          <a:p>
            <a:endParaRPr lang="en-US" sz="1200" noProof="1"/>
          </a:p>
        </p:txBody>
      </p:sp>
    </p:spTree>
    <p:extLst>
      <p:ext uri="{BB962C8B-B14F-4D97-AF65-F5344CB8AC3E}">
        <p14:creationId xmlns:p14="http://schemas.microsoft.com/office/powerpoint/2010/main" val="27771760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DB306ABE-EFDE-9145-9CE6-4DF1FDC4D361}"/>
              </a:ext>
            </a:extLst>
          </p:cNvPr>
          <p:cNvSpPr txBox="1"/>
          <p:nvPr/>
        </p:nvSpPr>
        <p:spPr>
          <a:xfrm>
            <a:off x="7303252" y="4763340"/>
            <a:ext cx="3680181" cy="1348126"/>
          </a:xfrm>
          <a:prstGeom prst="rect">
            <a:avLst/>
          </a:prstGeom>
          <a:solidFill>
            <a:schemeClr val="accent6">
              <a:lumMod val="40000"/>
              <a:lumOff val="60000"/>
            </a:schemeClr>
          </a:solidFill>
        </p:spPr>
        <p:txBody>
          <a:bodyPr wrap="square" rtlCol="0">
            <a:spAutoFit/>
          </a:bodyPr>
          <a:lstStyle/>
          <a:p>
            <a:endParaRPr lang="en-US"/>
          </a:p>
        </p:txBody>
      </p:sp>
      <p:sp>
        <p:nvSpPr>
          <p:cNvPr id="2" name="Text Placeholder 1">
            <a:extLst>
              <a:ext uri="{FF2B5EF4-FFF2-40B4-BE49-F238E27FC236}">
                <a16:creationId xmlns:a16="http://schemas.microsoft.com/office/drawing/2014/main" id="{BC4B2E82-8777-B048-A283-9CFD9313EDC9}"/>
              </a:ext>
            </a:extLst>
          </p:cNvPr>
          <p:cNvSpPr>
            <a:spLocks noGrp="1"/>
          </p:cNvSpPr>
          <p:nvPr>
            <p:ph type="body" idx="1"/>
          </p:nvPr>
        </p:nvSpPr>
        <p:spPr/>
        <p:txBody>
          <a:bodyPr/>
          <a:lstStyle/>
          <a:p>
            <a:pPr marL="25400" indent="0">
              <a:buNone/>
            </a:pPr>
            <a:r>
              <a:rPr lang="en-US" noProof="1"/>
              <a:t>Eigen Arrays are templates.</a:t>
            </a:r>
          </a:p>
          <a:p>
            <a:pPr marL="25400" indent="0">
              <a:buNone/>
            </a:pPr>
            <a:endParaRPr lang="en-US" noProof="1"/>
          </a:p>
          <a:p>
            <a:pPr marL="25400" indent="0">
              <a:buNone/>
            </a:pPr>
            <a:endParaRPr lang="en-US" noProof="1"/>
          </a:p>
          <a:p>
            <a:pPr marL="25400" indent="0">
              <a:buNone/>
            </a:pPr>
            <a:r>
              <a:rPr lang="en-US" noProof="1"/>
              <a:t>Eigen::Array</a:t>
            </a:r>
            <a:r>
              <a:rPr lang="en-US" noProof="1">
                <a:solidFill>
                  <a:srgbClr val="FF0000"/>
                </a:solidFill>
              </a:rPr>
              <a:t>XX</a:t>
            </a:r>
            <a:r>
              <a:rPr lang="en-US" noProof="1">
                <a:solidFill>
                  <a:srgbClr val="00B0F0"/>
                </a:solidFill>
              </a:rPr>
              <a:t>d</a:t>
            </a:r>
            <a:r>
              <a:rPr lang="en-US" noProof="1"/>
              <a:t> →</a:t>
            </a:r>
          </a:p>
          <a:p>
            <a:pPr marL="25400" indent="0">
              <a:buNone/>
            </a:pPr>
            <a:r>
              <a:rPr lang="en-US" noProof="1"/>
              <a:t>	Eigen::Array&lt;	</a:t>
            </a:r>
            <a:r>
              <a:rPr lang="en-US" noProof="1">
                <a:solidFill>
                  <a:srgbClr val="00B0F0"/>
                </a:solidFill>
              </a:rPr>
              <a:t>double</a:t>
            </a:r>
            <a:r>
              <a:rPr lang="en-US" noProof="1"/>
              <a:t>, </a:t>
            </a:r>
            <a:r>
              <a:rPr lang="en-US" noProof="1">
                <a:solidFill>
                  <a:srgbClr val="FF0000"/>
                </a:solidFill>
              </a:rPr>
              <a:t>Eigen::Dynamic</a:t>
            </a:r>
            <a:r>
              <a:rPr lang="en-US" noProof="1"/>
              <a:t>, </a:t>
            </a:r>
            <a:r>
              <a:rPr lang="en-US" noProof="1">
                <a:solidFill>
                  <a:srgbClr val="FF0000"/>
                </a:solidFill>
              </a:rPr>
              <a:t>Eigen::Dynamic</a:t>
            </a:r>
            <a:r>
              <a:rPr lang="en-US" noProof="1"/>
              <a:t>, 					Eigen::ColMajor&gt;</a:t>
            </a:r>
          </a:p>
        </p:txBody>
      </p:sp>
      <p:sp>
        <p:nvSpPr>
          <p:cNvPr id="3" name="Slide Number Placeholder 2">
            <a:extLst>
              <a:ext uri="{FF2B5EF4-FFF2-40B4-BE49-F238E27FC236}">
                <a16:creationId xmlns:a16="http://schemas.microsoft.com/office/drawing/2014/main" id="{0BEE43FD-1941-3D41-A30A-6DB8E237172D}"/>
              </a:ext>
            </a:extLst>
          </p:cNvPr>
          <p:cNvSpPr>
            <a:spLocks noGrp="1"/>
          </p:cNvSpPr>
          <p:nvPr>
            <p:ph type="sldNum" idx="12"/>
          </p:nvPr>
        </p:nvSpPr>
        <p:spPr/>
        <p:txBody>
          <a:bodyPr/>
          <a:lstStyle/>
          <a:p>
            <a:fld id="{00000000-1234-1234-1234-123412341234}" type="slidenum">
              <a:rPr lang="en-US" smtClean="0"/>
              <a:pPr/>
              <a:t>48</a:t>
            </a:fld>
            <a:endParaRPr lang="en-US"/>
          </a:p>
        </p:txBody>
      </p:sp>
      <p:sp>
        <p:nvSpPr>
          <p:cNvPr id="4" name="Title 3">
            <a:extLst>
              <a:ext uri="{FF2B5EF4-FFF2-40B4-BE49-F238E27FC236}">
                <a16:creationId xmlns:a16="http://schemas.microsoft.com/office/drawing/2014/main" id="{6F416723-6234-EB42-83C7-B54BEDCCF000}"/>
              </a:ext>
            </a:extLst>
          </p:cNvPr>
          <p:cNvSpPr>
            <a:spLocks noGrp="1"/>
          </p:cNvSpPr>
          <p:nvPr>
            <p:ph type="title"/>
          </p:nvPr>
        </p:nvSpPr>
        <p:spPr/>
        <p:txBody>
          <a:bodyPr/>
          <a:lstStyle/>
          <a:p>
            <a:r>
              <a:rPr lang="en-US"/>
              <a:t>What is an Eigen::Array?</a:t>
            </a:r>
          </a:p>
        </p:txBody>
      </p:sp>
      <p:sp>
        <p:nvSpPr>
          <p:cNvPr id="5" name="Right Brace 4">
            <a:extLst>
              <a:ext uri="{FF2B5EF4-FFF2-40B4-BE49-F238E27FC236}">
                <a16:creationId xmlns:a16="http://schemas.microsoft.com/office/drawing/2014/main" id="{63D3AB05-2AC9-E743-80C1-0425BF113D83}"/>
              </a:ext>
            </a:extLst>
          </p:cNvPr>
          <p:cNvSpPr/>
          <p:nvPr/>
        </p:nvSpPr>
        <p:spPr>
          <a:xfrm rot="16200000">
            <a:off x="7959062" y="1374133"/>
            <a:ext cx="348512" cy="512607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ight Brace 5">
            <a:extLst>
              <a:ext uri="{FF2B5EF4-FFF2-40B4-BE49-F238E27FC236}">
                <a16:creationId xmlns:a16="http://schemas.microsoft.com/office/drawing/2014/main" id="{BC2C1AB7-336A-D746-9508-C0AAE25328B7}"/>
              </a:ext>
            </a:extLst>
          </p:cNvPr>
          <p:cNvSpPr/>
          <p:nvPr/>
        </p:nvSpPr>
        <p:spPr>
          <a:xfrm rot="16200000">
            <a:off x="4537152" y="3374825"/>
            <a:ext cx="348512" cy="112469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ight Brace 6">
            <a:extLst>
              <a:ext uri="{FF2B5EF4-FFF2-40B4-BE49-F238E27FC236}">
                <a16:creationId xmlns:a16="http://schemas.microsoft.com/office/drawing/2014/main" id="{2F655E98-05FB-E846-B7F0-106210916285}"/>
              </a:ext>
            </a:extLst>
          </p:cNvPr>
          <p:cNvSpPr/>
          <p:nvPr/>
        </p:nvSpPr>
        <p:spPr>
          <a:xfrm rot="5400000">
            <a:off x="5292061" y="3867058"/>
            <a:ext cx="348512" cy="263450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B4B22CCC-A839-E648-BB94-D44AC51BBEE5}"/>
              </a:ext>
            </a:extLst>
          </p:cNvPr>
          <p:cNvSpPr txBox="1"/>
          <p:nvPr/>
        </p:nvSpPr>
        <p:spPr>
          <a:xfrm>
            <a:off x="4149062" y="3116582"/>
            <a:ext cx="1124691" cy="646331"/>
          </a:xfrm>
          <a:prstGeom prst="rect">
            <a:avLst/>
          </a:prstGeom>
          <a:noFill/>
        </p:spPr>
        <p:txBody>
          <a:bodyPr wrap="square" rtlCol="0">
            <a:spAutoFit/>
          </a:bodyPr>
          <a:lstStyle/>
          <a:p>
            <a:pPr algn="ctr"/>
            <a:r>
              <a:rPr lang="en-US"/>
              <a:t>Storage Type</a:t>
            </a:r>
          </a:p>
        </p:txBody>
      </p:sp>
      <p:sp>
        <p:nvSpPr>
          <p:cNvPr id="9" name="TextBox 8">
            <a:extLst>
              <a:ext uri="{FF2B5EF4-FFF2-40B4-BE49-F238E27FC236}">
                <a16:creationId xmlns:a16="http://schemas.microsoft.com/office/drawing/2014/main" id="{9A863B7B-5BCD-ED4A-9A8C-FEBF3F7CFCD1}"/>
              </a:ext>
            </a:extLst>
          </p:cNvPr>
          <p:cNvSpPr txBox="1"/>
          <p:nvPr/>
        </p:nvSpPr>
        <p:spPr>
          <a:xfrm>
            <a:off x="5570280" y="3116582"/>
            <a:ext cx="5126076" cy="646331"/>
          </a:xfrm>
          <a:prstGeom prst="rect">
            <a:avLst/>
          </a:prstGeom>
          <a:noFill/>
        </p:spPr>
        <p:txBody>
          <a:bodyPr wrap="square" rtlCol="0">
            <a:spAutoFit/>
          </a:bodyPr>
          <a:lstStyle/>
          <a:p>
            <a:pPr algn="ctr"/>
            <a:r>
              <a:rPr lang="en-US"/>
              <a:t>Rows and columns at compile time.</a:t>
            </a:r>
          </a:p>
          <a:p>
            <a:pPr algn="ctr"/>
            <a:r>
              <a:rPr lang="en-US"/>
              <a:t>Generally should be Eigen::Dynamic.</a:t>
            </a:r>
          </a:p>
        </p:txBody>
      </p:sp>
      <p:sp>
        <p:nvSpPr>
          <p:cNvPr id="10" name="TextBox 9">
            <a:extLst>
              <a:ext uri="{FF2B5EF4-FFF2-40B4-BE49-F238E27FC236}">
                <a16:creationId xmlns:a16="http://schemas.microsoft.com/office/drawing/2014/main" id="{D6457737-356A-0744-92CD-59BE7E1DC853}"/>
              </a:ext>
            </a:extLst>
          </p:cNvPr>
          <p:cNvSpPr txBox="1"/>
          <p:nvPr/>
        </p:nvSpPr>
        <p:spPr>
          <a:xfrm>
            <a:off x="4149062" y="5465135"/>
            <a:ext cx="2634510" cy="646331"/>
          </a:xfrm>
          <a:prstGeom prst="rect">
            <a:avLst/>
          </a:prstGeom>
          <a:noFill/>
        </p:spPr>
        <p:txBody>
          <a:bodyPr wrap="square" rtlCol="0">
            <a:spAutoFit/>
          </a:bodyPr>
          <a:lstStyle/>
          <a:p>
            <a:pPr algn="ctr"/>
            <a:r>
              <a:rPr lang="en-US"/>
              <a:t>Store in Column-Major Form</a:t>
            </a:r>
          </a:p>
        </p:txBody>
      </p:sp>
      <p:sp>
        <p:nvSpPr>
          <p:cNvPr id="11" name="TextBox 10">
            <a:extLst>
              <a:ext uri="{FF2B5EF4-FFF2-40B4-BE49-F238E27FC236}">
                <a16:creationId xmlns:a16="http://schemas.microsoft.com/office/drawing/2014/main" id="{6CEC3E46-53C9-644B-8699-BC0BE5D11AC7}"/>
              </a:ext>
            </a:extLst>
          </p:cNvPr>
          <p:cNvSpPr txBox="1"/>
          <p:nvPr/>
        </p:nvSpPr>
        <p:spPr>
          <a:xfrm>
            <a:off x="5466317" y="1558459"/>
            <a:ext cx="1468473" cy="1338828"/>
          </a:xfrm>
          <a:prstGeom prst="rect">
            <a:avLst/>
          </a:prstGeom>
          <a:solidFill>
            <a:schemeClr val="accent6">
              <a:lumMod val="40000"/>
              <a:lumOff val="60000"/>
            </a:schemeClr>
          </a:solidFill>
        </p:spPr>
        <p:txBody>
          <a:bodyPr wrap="square" rtlCol="0">
            <a:spAutoFit/>
          </a:bodyPr>
          <a:lstStyle/>
          <a:p>
            <a:pPr>
              <a:lnSpc>
                <a:spcPct val="150000"/>
              </a:lnSpc>
            </a:pPr>
            <a:r>
              <a:rPr lang="en-US" u="sng"/>
              <a:t>Other types:</a:t>
            </a:r>
          </a:p>
          <a:p>
            <a:r>
              <a:rPr lang="en-US" noProof="1"/>
              <a:t>char</a:t>
            </a:r>
          </a:p>
          <a:p>
            <a:r>
              <a:rPr lang="en-US" noProof="1"/>
              <a:t>float</a:t>
            </a:r>
          </a:p>
          <a:p>
            <a:r>
              <a:rPr lang="en-US" noProof="1"/>
              <a:t>int…</a:t>
            </a:r>
          </a:p>
        </p:txBody>
      </p:sp>
      <p:sp>
        <p:nvSpPr>
          <p:cNvPr id="12" name="TextBox 11">
            <a:extLst>
              <a:ext uri="{FF2B5EF4-FFF2-40B4-BE49-F238E27FC236}">
                <a16:creationId xmlns:a16="http://schemas.microsoft.com/office/drawing/2014/main" id="{64B2D342-8D71-AD42-8D62-68DD4958FA09}"/>
              </a:ext>
            </a:extLst>
          </p:cNvPr>
          <p:cNvSpPr txBox="1"/>
          <p:nvPr/>
        </p:nvSpPr>
        <p:spPr>
          <a:xfrm>
            <a:off x="7055885" y="1558459"/>
            <a:ext cx="3927548" cy="1200329"/>
          </a:xfrm>
          <a:prstGeom prst="rect">
            <a:avLst/>
          </a:prstGeom>
          <a:solidFill>
            <a:schemeClr val="accent6">
              <a:lumMod val="40000"/>
              <a:lumOff val="60000"/>
            </a:schemeClr>
          </a:solidFill>
        </p:spPr>
        <p:txBody>
          <a:bodyPr wrap="square" rtlCol="0">
            <a:spAutoFit/>
          </a:bodyPr>
          <a:lstStyle/>
          <a:p>
            <a:r>
              <a:rPr lang="en-US"/>
              <a:t>Dynamic allocation allows objects to be resized. If you have something reasonably small, you can try to allocate on the stack instead.</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7ECB05D-4F61-7341-9B4F-CEDE25D8F804}"/>
                  </a:ext>
                </a:extLst>
              </p:cNvPr>
              <p:cNvSpPr txBox="1"/>
              <p:nvPr/>
            </p:nvSpPr>
            <p:spPr>
              <a:xfrm>
                <a:off x="7738891" y="4763340"/>
                <a:ext cx="1444022" cy="82490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m>
                            <m:mPr>
                              <m:mcs>
                                <m:mc>
                                  <m:mcPr>
                                    <m:count m:val="3"/>
                                    <m:mcJc m:val="center"/>
                                  </m:mcPr>
                                </m:mc>
                              </m:mcs>
                              <m:ctrlPr>
                                <a:rPr lang="en-US" i="1">
                                  <a:latin typeface="Cambria Math" panose="02040503050406030204" pitchFamily="18" charset="0"/>
                                </a:rPr>
                              </m:ctrlPr>
                            </m:mPr>
                            <m:mr>
                              <m:e>
                                <m:r>
                                  <m:rPr>
                                    <m:brk m:alnAt="7"/>
                                  </m:rPr>
                                  <a:rPr lang="en-US" i="1">
                                    <a:latin typeface="Cambria Math" panose="02040503050406030204" pitchFamily="18" charset="0"/>
                                  </a:rPr>
                                  <m:t>1</m:t>
                                </m:r>
                              </m:e>
                              <m:e>
                                <m:r>
                                  <a:rPr lang="en-US" i="1">
                                    <a:latin typeface="Cambria Math" panose="02040503050406030204" pitchFamily="18" charset="0"/>
                                  </a:rPr>
                                  <m:t>2</m:t>
                                </m:r>
                              </m:e>
                              <m:e>
                                <m:r>
                                  <a:rPr lang="en-US" i="1">
                                    <a:latin typeface="Cambria Math" panose="02040503050406030204" pitchFamily="18" charset="0"/>
                                  </a:rPr>
                                  <m:t>3</m:t>
                                </m:r>
                              </m:e>
                            </m:mr>
                            <m:mr>
                              <m:e>
                                <m:r>
                                  <a:rPr lang="en-US" i="1">
                                    <a:latin typeface="Cambria Math" panose="02040503050406030204" pitchFamily="18" charset="0"/>
                                  </a:rPr>
                                  <m:t>4</m:t>
                                </m:r>
                              </m:e>
                              <m:e>
                                <m:r>
                                  <a:rPr lang="en-US" i="1">
                                    <a:latin typeface="Cambria Math" panose="02040503050406030204" pitchFamily="18" charset="0"/>
                                  </a:rPr>
                                  <m:t>5</m:t>
                                </m:r>
                              </m:e>
                              <m:e>
                                <m:r>
                                  <a:rPr lang="en-US" i="1">
                                    <a:latin typeface="Cambria Math" panose="02040503050406030204" pitchFamily="18" charset="0"/>
                                  </a:rPr>
                                  <m:t>6</m:t>
                                </m:r>
                              </m:e>
                            </m:mr>
                            <m:mr>
                              <m:e>
                                <m:r>
                                  <a:rPr lang="en-US" i="1">
                                    <a:latin typeface="Cambria Math" panose="02040503050406030204" pitchFamily="18" charset="0"/>
                                  </a:rPr>
                                  <m:t>7</m:t>
                                </m:r>
                              </m:e>
                              <m:e>
                                <m:r>
                                  <a:rPr lang="en-US" i="1">
                                    <a:latin typeface="Cambria Math" panose="02040503050406030204" pitchFamily="18" charset="0"/>
                                  </a:rPr>
                                  <m:t>8</m:t>
                                </m:r>
                              </m:e>
                              <m:e>
                                <m:r>
                                  <a:rPr lang="en-US" i="1">
                                    <a:latin typeface="Cambria Math" panose="02040503050406030204" pitchFamily="18" charset="0"/>
                                  </a:rPr>
                                  <m:t>9</m:t>
                                </m:r>
                              </m:e>
                            </m:mr>
                          </m:m>
                        </m:e>
                      </m:d>
                    </m:oMath>
                  </m:oMathPara>
                </a14:m>
                <a:endParaRPr lang="en-US"/>
              </a:p>
            </p:txBody>
          </p:sp>
        </mc:Choice>
        <mc:Fallback xmlns="">
          <p:sp>
            <p:nvSpPr>
              <p:cNvPr id="13" name="TextBox 12">
                <a:extLst>
                  <a:ext uri="{FF2B5EF4-FFF2-40B4-BE49-F238E27FC236}">
                    <a16:creationId xmlns:a16="http://schemas.microsoft.com/office/drawing/2014/main" id="{37ECB05D-4F61-7341-9B4F-CEDE25D8F804}"/>
                  </a:ext>
                </a:extLst>
              </p:cNvPr>
              <p:cNvSpPr txBox="1">
                <a:spLocks noRot="1" noChangeAspect="1" noMove="1" noResize="1" noEditPoints="1" noAdjustHandles="1" noChangeArrowheads="1" noChangeShapeType="1" noTextEdit="1"/>
              </p:cNvSpPr>
              <p:nvPr/>
            </p:nvSpPr>
            <p:spPr>
              <a:xfrm>
                <a:off x="7738891" y="4763340"/>
                <a:ext cx="1444022" cy="824906"/>
              </a:xfrm>
              <a:prstGeom prst="rect">
                <a:avLst/>
              </a:prstGeom>
              <a:blipFill>
                <a:blip r:embed="rId3"/>
                <a:stretch>
                  <a:fillRect b="-3030"/>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0F5A70E3-2CE9-C84E-A703-D06EC65F4BFC}"/>
              </a:ext>
            </a:extLst>
          </p:cNvPr>
          <p:cNvSpPr txBox="1"/>
          <p:nvPr/>
        </p:nvSpPr>
        <p:spPr>
          <a:xfrm>
            <a:off x="7303252" y="5588246"/>
            <a:ext cx="3978111" cy="523220"/>
          </a:xfrm>
          <a:prstGeom prst="rect">
            <a:avLst/>
          </a:prstGeom>
          <a:noFill/>
        </p:spPr>
        <p:txBody>
          <a:bodyPr wrap="square" rtlCol="0">
            <a:spAutoFit/>
          </a:bodyPr>
          <a:lstStyle/>
          <a:p>
            <a:r>
              <a:rPr lang="en-US" sz="1400"/>
              <a:t>Row-major:		1, 2, 3, 4, 5, 6, 7, 8, 9</a:t>
            </a:r>
          </a:p>
          <a:p>
            <a:r>
              <a:rPr lang="en-US" sz="1400"/>
              <a:t>Column-major: 	1, 4, 7, 2, 5, 8, 3, 6, 9</a:t>
            </a:r>
          </a:p>
        </p:txBody>
      </p:sp>
    </p:spTree>
    <p:extLst>
      <p:ext uri="{BB962C8B-B14F-4D97-AF65-F5344CB8AC3E}">
        <p14:creationId xmlns:p14="http://schemas.microsoft.com/office/powerpoint/2010/main" val="4146703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2"/>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1" grpId="0" animBg="1"/>
      <p:bldP spid="11" grpId="1" animBg="1"/>
      <p:bldP spid="12" grpId="0" animBg="1"/>
      <p:bldP spid="12" grpId="1" animBg="1"/>
      <p:bldP spid="13" grpId="0"/>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FE563F-7644-954C-A10F-5BDB7C5698D4}"/>
              </a:ext>
            </a:extLst>
          </p:cNvPr>
          <p:cNvSpPr>
            <a:spLocks noGrp="1"/>
          </p:cNvSpPr>
          <p:nvPr>
            <p:ph type="body" idx="1"/>
          </p:nvPr>
        </p:nvSpPr>
        <p:spPr>
          <a:xfrm>
            <a:off x="389466" y="1674190"/>
            <a:ext cx="11192933" cy="4773744"/>
          </a:xfrm>
        </p:spPr>
        <p:txBody>
          <a:bodyPr/>
          <a:lstStyle/>
          <a:p>
            <a:pPr marL="25400" indent="0">
              <a:buNone/>
            </a:pPr>
            <a:r>
              <a:rPr lang="en-US"/>
              <a:t>Eigen::Arrays can perform coefficientwise math.</a:t>
            </a:r>
          </a:p>
          <a:p>
            <a:pPr marL="25400" indent="0">
              <a:buNone/>
            </a:pPr>
            <a:r>
              <a:rPr lang="en-US"/>
              <a:t>So, you can add, subtract, multiply, divide without using indices!</a:t>
            </a:r>
          </a:p>
          <a:p>
            <a:pPr marL="482600" lvl="1" indent="0">
              <a:buClr>
                <a:srgbClr val="000000"/>
              </a:buClr>
              <a:buNone/>
            </a:pPr>
            <a:r>
              <a:rPr lang="en-US" sz="2000" noProof="1">
                <a:solidFill>
                  <a:srgbClr val="4665A2"/>
                </a:solidFill>
                <a:latin typeface="Courier New" panose="02070309020205020404" pitchFamily="49" charset="0"/>
                <a:hlinkClick r:id="rId2">
                  <a:extLst>
                    <a:ext uri="{A12FA001-AC4F-418D-AE19-62706E023703}">
                      <ahyp:hlinkClr xmlns:ahyp="http://schemas.microsoft.com/office/drawing/2018/hyperlinkcolor" val="tx"/>
                    </a:ext>
                  </a:extLst>
                </a:hlinkClick>
              </a:rPr>
              <a:t>ArrayXXd</a:t>
            </a:r>
            <a:r>
              <a:rPr lang="en-US" sz="2000" noProof="1">
                <a:solidFill>
                  <a:srgbClr val="000000"/>
                </a:solidFill>
                <a:latin typeface="Courier New" panose="02070309020205020404" pitchFamily="49" charset="0"/>
              </a:rPr>
              <a:t> a(2,2), b(2,2);</a:t>
            </a:r>
          </a:p>
          <a:p>
            <a:pPr marL="482600" lvl="1" indent="0">
              <a:buClr>
                <a:srgbClr val="000000"/>
              </a:buClr>
              <a:buNone/>
            </a:pPr>
            <a:r>
              <a:rPr lang="en-US" sz="2000" noProof="1">
                <a:solidFill>
                  <a:srgbClr val="000000"/>
                </a:solidFill>
                <a:latin typeface="Courier New" panose="02070309020205020404" pitchFamily="49" charset="0"/>
              </a:rPr>
              <a:t>a &lt;&lt; 1, 2, 3, 4;</a:t>
            </a:r>
          </a:p>
          <a:p>
            <a:pPr marL="482600" lvl="1" indent="0">
              <a:buClr>
                <a:srgbClr val="000000"/>
              </a:buClr>
              <a:buNone/>
            </a:pPr>
            <a:r>
              <a:rPr lang="en-US" sz="2000" noProof="1">
                <a:solidFill>
                  <a:srgbClr val="000000"/>
                </a:solidFill>
                <a:latin typeface="Courier New" panose="02070309020205020404" pitchFamily="49" charset="0"/>
              </a:rPr>
              <a:t>b &lt;&lt; 2, 3, 4, 5;</a:t>
            </a:r>
          </a:p>
          <a:p>
            <a:pPr marL="482600" lvl="1" indent="0">
              <a:buClr>
                <a:srgbClr val="000000"/>
              </a:buClr>
              <a:buNone/>
            </a:pPr>
            <a:endParaRPr lang="en-US" sz="2000" noProof="1">
              <a:solidFill>
                <a:srgbClr val="000000"/>
              </a:solidFill>
              <a:latin typeface="Courier New" panose="02070309020205020404" pitchFamily="49" charset="0"/>
            </a:endParaRPr>
          </a:p>
          <a:p>
            <a:pPr marL="482600" lvl="1" indent="0">
              <a:buClr>
                <a:srgbClr val="000000"/>
              </a:buClr>
              <a:buNone/>
            </a:pPr>
            <a:r>
              <a:rPr lang="en-US" sz="2000" noProof="1">
                <a:solidFill>
                  <a:srgbClr val="4665A2"/>
                </a:solidFill>
                <a:latin typeface="Courier New" panose="02070309020205020404" pitchFamily="49" charset="0"/>
              </a:rPr>
              <a:t>auto</a:t>
            </a:r>
            <a:r>
              <a:rPr lang="en-US" sz="2000" noProof="1">
                <a:solidFill>
                  <a:srgbClr val="000000"/>
                </a:solidFill>
                <a:latin typeface="Courier New" panose="02070309020205020404" pitchFamily="49" charset="0"/>
              </a:rPr>
              <a:t> c = a + b;</a:t>
            </a:r>
          </a:p>
          <a:p>
            <a:pPr marL="482600" lvl="1" indent="0">
              <a:buClr>
                <a:srgbClr val="000000"/>
              </a:buClr>
              <a:buNone/>
            </a:pPr>
            <a:r>
              <a:rPr lang="en-US" sz="2000" noProof="1">
                <a:solidFill>
                  <a:srgbClr val="4665A2"/>
                </a:solidFill>
                <a:latin typeface="Courier New" panose="02070309020205020404" pitchFamily="49" charset="0"/>
              </a:rPr>
              <a:t>auto</a:t>
            </a:r>
            <a:r>
              <a:rPr lang="en-US" sz="2000" noProof="1">
                <a:solidFill>
                  <a:srgbClr val="000000"/>
                </a:solidFill>
                <a:latin typeface="Courier New" panose="02070309020205020404" pitchFamily="49" charset="0"/>
              </a:rPr>
              <a:t> d = ((a*2) – b) + 4;</a:t>
            </a:r>
          </a:p>
          <a:p>
            <a:pPr marL="482600" lvl="1" indent="0">
              <a:buClr>
                <a:srgbClr val="000000"/>
              </a:buClr>
              <a:buNone/>
            </a:pPr>
            <a:endParaRPr lang="en-US" sz="2000" noProof="1">
              <a:solidFill>
                <a:srgbClr val="000000"/>
              </a:solidFill>
              <a:latin typeface="Courier New" panose="02070309020205020404" pitchFamily="49" charset="0"/>
            </a:endParaRPr>
          </a:p>
          <a:p>
            <a:pPr marL="25400" indent="0">
              <a:buClr>
                <a:srgbClr val="000000"/>
              </a:buClr>
              <a:buNone/>
            </a:pPr>
            <a:r>
              <a:rPr lang="en-US" sz="2400" noProof="1">
                <a:solidFill>
                  <a:srgbClr val="000000"/>
                </a:solidFill>
                <a:latin typeface="Courier New" panose="02070309020205020404" pitchFamily="49" charset="0"/>
              </a:rPr>
              <a:t>Eigen::Matrix </a:t>
            </a:r>
            <a:r>
              <a:rPr lang="en-US" sz="2400" noProof="1">
                <a:solidFill>
                  <a:srgbClr val="000000"/>
                </a:solidFill>
                <a:latin typeface="Calibri" panose="020F0502020204030204" pitchFamily="34" charset="0"/>
                <a:cs typeface="Calibri" panose="020F0502020204030204" pitchFamily="34" charset="0"/>
              </a:rPr>
              <a:t>is another Eigen class that stores data like an array, but implements matrix math (matrix multiplication, outer products, determinants, etc.).</a:t>
            </a:r>
          </a:p>
        </p:txBody>
      </p:sp>
      <p:sp>
        <p:nvSpPr>
          <p:cNvPr id="3" name="Slide Number Placeholder 2">
            <a:extLst>
              <a:ext uri="{FF2B5EF4-FFF2-40B4-BE49-F238E27FC236}">
                <a16:creationId xmlns:a16="http://schemas.microsoft.com/office/drawing/2014/main" id="{5368CEC8-2D38-B247-85D4-001EDCDECBE2}"/>
              </a:ext>
            </a:extLst>
          </p:cNvPr>
          <p:cNvSpPr>
            <a:spLocks noGrp="1"/>
          </p:cNvSpPr>
          <p:nvPr>
            <p:ph type="sldNum" idx="12"/>
          </p:nvPr>
        </p:nvSpPr>
        <p:spPr/>
        <p:txBody>
          <a:bodyPr/>
          <a:lstStyle/>
          <a:p>
            <a:fld id="{00000000-1234-1234-1234-123412341234}" type="slidenum">
              <a:rPr lang="en-US" smtClean="0"/>
              <a:pPr/>
              <a:t>49</a:t>
            </a:fld>
            <a:endParaRPr lang="en-US"/>
          </a:p>
        </p:txBody>
      </p:sp>
      <p:sp>
        <p:nvSpPr>
          <p:cNvPr id="4" name="Title 3">
            <a:extLst>
              <a:ext uri="{FF2B5EF4-FFF2-40B4-BE49-F238E27FC236}">
                <a16:creationId xmlns:a16="http://schemas.microsoft.com/office/drawing/2014/main" id="{EFC848A5-4F9A-F948-80D1-E654EFCC5F3A}"/>
              </a:ext>
            </a:extLst>
          </p:cNvPr>
          <p:cNvSpPr>
            <a:spLocks noGrp="1"/>
          </p:cNvSpPr>
          <p:nvPr>
            <p:ph type="title"/>
          </p:nvPr>
        </p:nvSpPr>
        <p:spPr/>
        <p:txBody>
          <a:bodyPr/>
          <a:lstStyle/>
          <a:p>
            <a:r>
              <a:rPr lang="en-US"/>
              <a:t>Math with Eigen</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E010F7A-C1F6-8A49-871D-B7C487BA445D}"/>
                  </a:ext>
                </a:extLst>
              </p:cNvPr>
              <p:cNvSpPr txBox="1"/>
              <p:nvPr/>
            </p:nvSpPr>
            <p:spPr>
              <a:xfrm>
                <a:off x="4826524" y="3326771"/>
                <a:ext cx="2469823" cy="196765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𝑎</m:t>
                      </m:r>
                      <m:r>
                        <m:rPr>
                          <m:aln/>
                        </m:rP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m>
                            <m:mPr>
                              <m:mcs>
                                <m:mc>
                                  <m:mcPr>
                                    <m:count m:val="2"/>
                                    <m:mcJc m:val="center"/>
                                  </m:mcPr>
                                </m:mc>
                              </m:mcs>
                              <m:ctrlPr>
                                <a:rPr lang="en-US" b="0" i="1" smtClean="0">
                                  <a:latin typeface="Cambria Math" panose="02040503050406030204" pitchFamily="18" charset="0"/>
                                </a:rPr>
                              </m:ctrlPr>
                            </m:mPr>
                            <m:mr>
                              <m:e>
                                <m:r>
                                  <m:rPr>
                                    <m:brk m:alnAt="7"/>
                                  </m:rPr>
                                  <a:rPr lang="en-US" b="0" i="1" smtClean="0">
                                    <a:latin typeface="Cambria Math" panose="02040503050406030204" pitchFamily="18" charset="0"/>
                                  </a:rPr>
                                  <m:t>1</m:t>
                                </m:r>
                              </m:e>
                              <m:e>
                                <m:r>
                                  <a:rPr lang="en-US" b="0" i="1" smtClean="0">
                                    <a:latin typeface="Cambria Math" panose="02040503050406030204" pitchFamily="18" charset="0"/>
                                  </a:rPr>
                                  <m:t>2</m:t>
                                </m:r>
                              </m:e>
                            </m:mr>
                            <m:mr>
                              <m:e>
                                <m:r>
                                  <a:rPr lang="en-US" b="0" i="1" smtClean="0">
                                    <a:latin typeface="Cambria Math" panose="02040503050406030204" pitchFamily="18" charset="0"/>
                                  </a:rPr>
                                  <m:t>3</m:t>
                                </m:r>
                              </m:e>
                              <m:e>
                                <m:r>
                                  <a:rPr lang="en-US" b="0" i="1" smtClean="0">
                                    <a:latin typeface="Cambria Math" panose="02040503050406030204" pitchFamily="18" charset="0"/>
                                  </a:rPr>
                                  <m:t>4</m:t>
                                </m:r>
                              </m:e>
                            </m:mr>
                          </m:m>
                        </m:e>
                      </m:d>
                    </m:oMath>
                    <m:oMath xmlns:m="http://schemas.openxmlformats.org/officeDocument/2006/math">
                      <m:r>
                        <a:rPr lang="en-US" b="0" i="1" smtClean="0">
                          <a:latin typeface="Cambria Math" panose="02040503050406030204" pitchFamily="18" charset="0"/>
                        </a:rPr>
                        <m:t>𝑏</m:t>
                      </m:r>
                      <m:r>
                        <m:rPr>
                          <m:aln/>
                        </m:rPr>
                        <a:rPr lang="en-US" b="0" i="1" smtClean="0">
                          <a:latin typeface="Cambria Math" panose="02040503050406030204" pitchFamily="18" charset="0"/>
                        </a:rPr>
                        <m:t>=</m:t>
                      </m:r>
                      <m:d>
                        <m:dPr>
                          <m:begChr m:val="["/>
                          <m:endChr m:val="]"/>
                          <m:ctrlPr>
                            <a:rPr lang="en-US" i="1">
                              <a:latin typeface="Cambria Math" panose="02040503050406030204" pitchFamily="18" charset="0"/>
                            </a:rPr>
                          </m:ctrlPr>
                        </m:dPr>
                        <m:e>
                          <m:m>
                            <m:mPr>
                              <m:mcs>
                                <m:mc>
                                  <m:mcPr>
                                    <m:count m:val="2"/>
                                    <m:mcJc m:val="center"/>
                                  </m:mcPr>
                                </m:mc>
                              </m:mcs>
                              <m:ctrlPr>
                                <a:rPr lang="en-US" i="1">
                                  <a:latin typeface="Cambria Math" panose="02040503050406030204" pitchFamily="18" charset="0"/>
                                </a:rPr>
                              </m:ctrlPr>
                            </m:mPr>
                            <m:mr>
                              <m:e>
                                <m:r>
                                  <a:rPr lang="en-US" b="0" i="1" smtClean="0">
                                    <a:latin typeface="Cambria Math" panose="02040503050406030204" pitchFamily="18" charset="0"/>
                                  </a:rPr>
                                  <m:t>2</m:t>
                                </m:r>
                              </m:e>
                              <m:e>
                                <m:r>
                                  <a:rPr lang="en-US" b="0" i="1" smtClean="0">
                                    <a:latin typeface="Cambria Math" panose="02040503050406030204" pitchFamily="18" charset="0"/>
                                  </a:rPr>
                                  <m:t>3</m:t>
                                </m:r>
                              </m:e>
                            </m:mr>
                            <m:mr>
                              <m:e>
                                <m:r>
                                  <a:rPr lang="en-US" b="0" i="1" smtClean="0">
                                    <a:latin typeface="Cambria Math" panose="02040503050406030204" pitchFamily="18" charset="0"/>
                                  </a:rPr>
                                  <m:t>4</m:t>
                                </m:r>
                              </m:e>
                              <m:e>
                                <m:r>
                                  <a:rPr lang="en-US" b="0" i="1" smtClean="0">
                                    <a:latin typeface="Cambria Math" panose="02040503050406030204" pitchFamily="18" charset="0"/>
                                  </a:rPr>
                                  <m:t>5</m:t>
                                </m:r>
                              </m:e>
                            </m:mr>
                          </m:m>
                        </m:e>
                      </m:d>
                    </m:oMath>
                    <m:oMath xmlns:m="http://schemas.openxmlformats.org/officeDocument/2006/math">
                      <m:r>
                        <a:rPr lang="en-US" b="0" i="1" smtClean="0">
                          <a:latin typeface="Cambria Math" panose="02040503050406030204" pitchFamily="18" charset="0"/>
                        </a:rPr>
                        <m:t>𝑐</m:t>
                      </m:r>
                      <m:r>
                        <m:rPr>
                          <m:aln/>
                        </m:rP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m>
                            <m:mPr>
                              <m:mcs>
                                <m:mc>
                                  <m:mcPr>
                                    <m:count m:val="2"/>
                                    <m:mcJc m:val="center"/>
                                  </m:mcPr>
                                </m:mc>
                              </m:mcs>
                              <m:ctrlPr>
                                <a:rPr lang="en-US" i="1">
                                  <a:latin typeface="Cambria Math" panose="02040503050406030204" pitchFamily="18" charset="0"/>
                                </a:rPr>
                              </m:ctrlPr>
                            </m:mPr>
                            <m:mr>
                              <m:e>
                                <m:r>
                                  <m:rPr>
                                    <m:brk m:alnAt="7"/>
                                  </m:rPr>
                                  <a:rPr lang="en-US" b="0" i="1" smtClean="0">
                                    <a:latin typeface="Cambria Math" panose="02040503050406030204" pitchFamily="18" charset="0"/>
                                  </a:rPr>
                                  <m:t>3</m:t>
                                </m:r>
                              </m:e>
                              <m:e>
                                <m:r>
                                  <a:rPr lang="en-US" b="0" i="1" smtClean="0">
                                    <a:latin typeface="Cambria Math" panose="02040503050406030204" pitchFamily="18" charset="0"/>
                                  </a:rPr>
                                  <m:t>5</m:t>
                                </m:r>
                              </m:e>
                            </m:mr>
                            <m:mr>
                              <m:e>
                                <m:r>
                                  <a:rPr lang="en-US" b="0" i="1" smtClean="0">
                                    <a:latin typeface="Cambria Math" panose="02040503050406030204" pitchFamily="18" charset="0"/>
                                  </a:rPr>
                                  <m:t>7</m:t>
                                </m:r>
                              </m:e>
                              <m:e>
                                <m:r>
                                  <a:rPr lang="en-US" b="0" i="1" smtClean="0">
                                    <a:latin typeface="Cambria Math" panose="02040503050406030204" pitchFamily="18" charset="0"/>
                                  </a:rPr>
                                  <m:t>9</m:t>
                                </m:r>
                              </m:e>
                            </m:mr>
                          </m:m>
                        </m:e>
                      </m:d>
                    </m:oMath>
                    <m:oMath xmlns:m="http://schemas.openxmlformats.org/officeDocument/2006/math">
                      <m:r>
                        <a:rPr lang="en-US" b="0" i="1" smtClean="0">
                          <a:latin typeface="Cambria Math" panose="02040503050406030204" pitchFamily="18" charset="0"/>
                        </a:rPr>
                        <m:t>𝑑</m:t>
                      </m:r>
                      <m:r>
                        <m:rPr>
                          <m:aln/>
                        </m:rP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m>
                            <m:mPr>
                              <m:mcs>
                                <m:mc>
                                  <m:mcPr>
                                    <m:count m:val="2"/>
                                    <m:mcJc m:val="center"/>
                                  </m:mcPr>
                                </m:mc>
                              </m:mcs>
                              <m:ctrlPr>
                                <a:rPr lang="en-US" b="0" i="1" smtClean="0">
                                  <a:latin typeface="Cambria Math" panose="02040503050406030204" pitchFamily="18" charset="0"/>
                                </a:rPr>
                              </m:ctrlPr>
                            </m:mPr>
                            <m:mr>
                              <m:e>
                                <m:r>
                                  <m:rPr>
                                    <m:brk m:alnAt="7"/>
                                  </m:rPr>
                                  <a:rPr lang="en-US" b="0" i="1" smtClean="0">
                                    <a:latin typeface="Cambria Math" panose="02040503050406030204" pitchFamily="18" charset="0"/>
                                  </a:rPr>
                                  <m:t>4</m:t>
                                </m:r>
                              </m:e>
                              <m:e>
                                <m:r>
                                  <a:rPr lang="en-US" b="0" i="1" smtClean="0">
                                    <a:latin typeface="Cambria Math" panose="02040503050406030204" pitchFamily="18" charset="0"/>
                                  </a:rPr>
                                  <m:t>5</m:t>
                                </m:r>
                              </m:e>
                            </m:mr>
                            <m:mr>
                              <m:e>
                                <m:r>
                                  <a:rPr lang="en-US" b="0" i="1" smtClean="0">
                                    <a:latin typeface="Cambria Math" panose="02040503050406030204" pitchFamily="18" charset="0"/>
                                  </a:rPr>
                                  <m:t>6</m:t>
                                </m:r>
                              </m:e>
                              <m:e>
                                <m:r>
                                  <a:rPr lang="en-US" b="0" i="1" smtClean="0">
                                    <a:latin typeface="Cambria Math" panose="02040503050406030204" pitchFamily="18" charset="0"/>
                                  </a:rPr>
                                  <m:t>7</m:t>
                                </m:r>
                              </m:e>
                            </m:mr>
                          </m:m>
                        </m:e>
                      </m:d>
                    </m:oMath>
                  </m:oMathPara>
                </a14:m>
                <a:endParaRPr lang="en-US"/>
              </a:p>
            </p:txBody>
          </p:sp>
        </mc:Choice>
        <mc:Fallback xmlns="">
          <p:sp>
            <p:nvSpPr>
              <p:cNvPr id="5" name="TextBox 4">
                <a:extLst>
                  <a:ext uri="{FF2B5EF4-FFF2-40B4-BE49-F238E27FC236}">
                    <a16:creationId xmlns:a16="http://schemas.microsoft.com/office/drawing/2014/main" id="{3E010F7A-C1F6-8A49-871D-B7C487BA445D}"/>
                  </a:ext>
                </a:extLst>
              </p:cNvPr>
              <p:cNvSpPr txBox="1">
                <a:spLocks noRot="1" noChangeAspect="1" noMove="1" noResize="1" noEditPoints="1" noAdjustHandles="1" noChangeArrowheads="1" noChangeShapeType="1" noTextEdit="1"/>
              </p:cNvSpPr>
              <p:nvPr/>
            </p:nvSpPr>
            <p:spPr>
              <a:xfrm>
                <a:off x="4826524" y="3326771"/>
                <a:ext cx="2469823" cy="1967655"/>
              </a:xfrm>
              <a:prstGeom prst="rect">
                <a:avLst/>
              </a:prstGeom>
              <a:blipFill>
                <a:blip r:embed="rId3"/>
                <a:stretch>
                  <a:fillRect b="-641"/>
                </a:stretch>
              </a:blipFill>
            </p:spPr>
            <p:txBody>
              <a:bodyPr/>
              <a:lstStyle/>
              <a:p>
                <a:r>
                  <a:rPr lang="en-US">
                    <a:noFill/>
                  </a:rPr>
                  <a:t> </a:t>
                </a:r>
              </a:p>
            </p:txBody>
          </p:sp>
        </mc:Fallback>
      </mc:AlternateContent>
    </p:spTree>
    <p:extLst>
      <p:ext uri="{BB962C8B-B14F-4D97-AF65-F5344CB8AC3E}">
        <p14:creationId xmlns:p14="http://schemas.microsoft.com/office/powerpoint/2010/main" val="573598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AEFE64F-47C3-DF4B-8F5A-3731D5D18A34}"/>
              </a:ext>
            </a:extLst>
          </p:cNvPr>
          <p:cNvSpPr>
            <a:spLocks noGrp="1"/>
          </p:cNvSpPr>
          <p:nvPr>
            <p:ph type="sldNum" idx="12"/>
          </p:nvPr>
        </p:nvSpPr>
        <p:spPr/>
        <p:txBody>
          <a:bodyPr/>
          <a:lstStyle/>
          <a:p>
            <a:fld id="{00000000-1234-1234-1234-123412341234}" type="slidenum">
              <a:rPr lang="en-US" smtClean="0"/>
              <a:pPr/>
              <a:t>5</a:t>
            </a:fld>
            <a:endParaRPr lang="en-US"/>
          </a:p>
        </p:txBody>
      </p:sp>
      <p:sp>
        <p:nvSpPr>
          <p:cNvPr id="4" name="Title 3">
            <a:extLst>
              <a:ext uri="{FF2B5EF4-FFF2-40B4-BE49-F238E27FC236}">
                <a16:creationId xmlns:a16="http://schemas.microsoft.com/office/drawing/2014/main" id="{42E7697B-2C2D-2D47-B2BC-6266B5A22AC2}"/>
              </a:ext>
            </a:extLst>
          </p:cNvPr>
          <p:cNvSpPr>
            <a:spLocks noGrp="1"/>
          </p:cNvSpPr>
          <p:nvPr>
            <p:ph type="title"/>
          </p:nvPr>
        </p:nvSpPr>
        <p:spPr/>
        <p:txBody>
          <a:bodyPr/>
          <a:lstStyle/>
          <a:p>
            <a:r>
              <a:rPr lang="en-US" dirty="0"/>
              <a:t>Code Reviews</a:t>
            </a:r>
          </a:p>
        </p:txBody>
      </p:sp>
      <p:pic>
        <p:nvPicPr>
          <p:cNvPr id="6" name="Picture 5">
            <a:extLst>
              <a:ext uri="{FF2B5EF4-FFF2-40B4-BE49-F238E27FC236}">
                <a16:creationId xmlns:a16="http://schemas.microsoft.com/office/drawing/2014/main" id="{6571DBE3-090C-364D-A7DC-360DB56B0C3F}"/>
              </a:ext>
            </a:extLst>
          </p:cNvPr>
          <p:cNvPicPr>
            <a:picLocks noChangeAspect="1"/>
          </p:cNvPicPr>
          <p:nvPr/>
        </p:nvPicPr>
        <p:blipFill rotWithShape="1">
          <a:blip r:embed="rId3"/>
          <a:srcRect r="45593"/>
          <a:stretch/>
        </p:blipFill>
        <p:spPr>
          <a:xfrm>
            <a:off x="0" y="1571510"/>
            <a:ext cx="5086350" cy="4784843"/>
          </a:xfrm>
          <a:prstGeom prst="rect">
            <a:avLst/>
          </a:prstGeom>
          <a:ln>
            <a:solidFill>
              <a:schemeClr val="tx1"/>
            </a:solidFill>
          </a:ln>
        </p:spPr>
      </p:pic>
      <p:pic>
        <p:nvPicPr>
          <p:cNvPr id="8" name="Picture 7">
            <a:extLst>
              <a:ext uri="{FF2B5EF4-FFF2-40B4-BE49-F238E27FC236}">
                <a16:creationId xmlns:a16="http://schemas.microsoft.com/office/drawing/2014/main" id="{7E4977B9-1AF9-9348-B350-055AD5B9C13B}"/>
              </a:ext>
            </a:extLst>
          </p:cNvPr>
          <p:cNvPicPr>
            <a:picLocks noChangeAspect="1"/>
          </p:cNvPicPr>
          <p:nvPr/>
        </p:nvPicPr>
        <p:blipFill>
          <a:blip r:embed="rId4"/>
          <a:stretch>
            <a:fillRect/>
          </a:stretch>
        </p:blipFill>
        <p:spPr>
          <a:xfrm>
            <a:off x="3064419" y="2402006"/>
            <a:ext cx="5318534" cy="4319472"/>
          </a:xfrm>
          <a:prstGeom prst="rect">
            <a:avLst/>
          </a:prstGeom>
          <a:ln>
            <a:solidFill>
              <a:schemeClr val="tx1"/>
            </a:solidFill>
          </a:ln>
        </p:spPr>
      </p:pic>
      <p:pic>
        <p:nvPicPr>
          <p:cNvPr id="10" name="Picture 9">
            <a:extLst>
              <a:ext uri="{FF2B5EF4-FFF2-40B4-BE49-F238E27FC236}">
                <a16:creationId xmlns:a16="http://schemas.microsoft.com/office/drawing/2014/main" id="{26E158F2-05BE-0A41-BA30-78AFDF90CA3C}"/>
              </a:ext>
            </a:extLst>
          </p:cNvPr>
          <p:cNvPicPr>
            <a:picLocks noChangeAspect="1"/>
          </p:cNvPicPr>
          <p:nvPr/>
        </p:nvPicPr>
        <p:blipFill>
          <a:blip r:embed="rId5"/>
          <a:stretch>
            <a:fillRect/>
          </a:stretch>
        </p:blipFill>
        <p:spPr>
          <a:xfrm>
            <a:off x="7173821" y="1571510"/>
            <a:ext cx="4859338" cy="4010722"/>
          </a:xfrm>
          <a:prstGeom prst="rect">
            <a:avLst/>
          </a:prstGeom>
          <a:ln>
            <a:solidFill>
              <a:schemeClr val="tx1"/>
            </a:solidFill>
          </a:ln>
        </p:spPr>
      </p:pic>
    </p:spTree>
    <p:extLst>
      <p:ext uri="{BB962C8B-B14F-4D97-AF65-F5344CB8AC3E}">
        <p14:creationId xmlns:p14="http://schemas.microsoft.com/office/powerpoint/2010/main" val="2305007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FD68CA-0E00-FE4B-A817-29F349498B44}"/>
              </a:ext>
            </a:extLst>
          </p:cNvPr>
          <p:cNvSpPr>
            <a:spLocks noGrp="1"/>
          </p:cNvSpPr>
          <p:nvPr>
            <p:ph type="body" idx="1"/>
          </p:nvPr>
        </p:nvSpPr>
        <p:spPr>
          <a:xfrm>
            <a:off x="389466" y="1674190"/>
            <a:ext cx="4804703" cy="4525963"/>
          </a:xfrm>
        </p:spPr>
        <p:txBody>
          <a:bodyPr/>
          <a:lstStyle/>
          <a:p>
            <a:pPr marL="482600" lvl="1" indent="0">
              <a:buClr>
                <a:srgbClr val="000000"/>
              </a:buClr>
              <a:buNone/>
            </a:pPr>
            <a:r>
              <a:rPr lang="en-US" sz="2000" noProof="1">
                <a:solidFill>
                  <a:srgbClr val="4665A2"/>
                </a:solidFill>
                <a:latin typeface="Courier New" panose="02070309020205020404" pitchFamily="49" charset="0"/>
                <a:hlinkClick r:id="rId3">
                  <a:extLst>
                    <a:ext uri="{A12FA001-AC4F-418D-AE19-62706E023703}">
                      <ahyp:hlinkClr xmlns:ahyp="http://schemas.microsoft.com/office/drawing/2018/hyperlinkcolor" val="tx"/>
                    </a:ext>
                  </a:extLst>
                </a:hlinkClick>
              </a:rPr>
              <a:t>ArrayXXd</a:t>
            </a:r>
            <a:r>
              <a:rPr lang="en-US" sz="2000" noProof="1">
                <a:solidFill>
                  <a:srgbClr val="000000"/>
                </a:solidFill>
                <a:latin typeface="Courier New" panose="02070309020205020404" pitchFamily="49" charset="0"/>
              </a:rPr>
              <a:t> a(2,2);</a:t>
            </a:r>
          </a:p>
          <a:p>
            <a:pPr marL="482600" lvl="1" indent="0">
              <a:buClr>
                <a:srgbClr val="000000"/>
              </a:buClr>
              <a:buNone/>
            </a:pPr>
            <a:r>
              <a:rPr lang="en-US" sz="2000" noProof="1">
                <a:solidFill>
                  <a:srgbClr val="000000"/>
                </a:solidFill>
                <a:latin typeface="Courier New" panose="02070309020205020404" pitchFamily="49" charset="0"/>
              </a:rPr>
              <a:t>a &lt;&lt; 1, 2, 3, 4;</a:t>
            </a:r>
          </a:p>
          <a:p>
            <a:pPr marL="482600" lvl="1" indent="0">
              <a:buClr>
                <a:srgbClr val="000000"/>
              </a:buClr>
              <a:buNone/>
            </a:pPr>
            <a:endParaRPr lang="en-US"/>
          </a:p>
          <a:p>
            <a:pPr marL="25400" indent="0">
              <a:buNone/>
            </a:pPr>
            <a:r>
              <a:rPr lang="en-US"/>
              <a:t>Resizing</a:t>
            </a:r>
          </a:p>
          <a:p>
            <a:pPr marL="482600" lvl="1" indent="0">
              <a:buClr>
                <a:srgbClr val="000000"/>
              </a:buClr>
              <a:buNone/>
            </a:pPr>
            <a:r>
              <a:rPr lang="en-US" sz="2000" noProof="1">
                <a:solidFill>
                  <a:srgbClr val="000000"/>
                </a:solidFill>
                <a:latin typeface="Courier New" panose="02070309020205020404" pitchFamily="49" charset="0"/>
              </a:rPr>
              <a:t>a.resize(6,8);</a:t>
            </a:r>
          </a:p>
          <a:p>
            <a:pPr marL="482600" lvl="1" indent="0">
              <a:buClr>
                <a:srgbClr val="000000"/>
              </a:buClr>
              <a:buNone/>
            </a:pPr>
            <a:endParaRPr lang="en-US"/>
          </a:p>
          <a:p>
            <a:pPr marL="25400" indent="0">
              <a:buNone/>
            </a:pPr>
            <a:r>
              <a:rPr lang="en-US"/>
              <a:t>Converting data types</a:t>
            </a:r>
          </a:p>
          <a:p>
            <a:pPr marL="482600" lvl="1" indent="0">
              <a:buClr>
                <a:srgbClr val="000000"/>
              </a:buClr>
              <a:buNone/>
            </a:pPr>
            <a:r>
              <a:rPr lang="en-US" sz="2000" noProof="1">
                <a:solidFill>
                  <a:srgbClr val="4665A2"/>
                </a:solidFill>
                <a:latin typeface="Courier New" panose="02070309020205020404" pitchFamily="49" charset="0"/>
              </a:rPr>
              <a:t>auto</a:t>
            </a:r>
            <a:r>
              <a:rPr lang="en-US" sz="2000" noProof="1">
                <a:solidFill>
                  <a:srgbClr val="000000"/>
                </a:solidFill>
                <a:latin typeface="Courier New" panose="02070309020205020404" pitchFamily="49" charset="0"/>
              </a:rPr>
              <a:t> b = a.cast&lt;</a:t>
            </a:r>
            <a:r>
              <a:rPr lang="en-US" sz="2000" noProof="1">
                <a:solidFill>
                  <a:srgbClr val="4665A2"/>
                </a:solidFill>
                <a:latin typeface="Courier New" panose="02070309020205020404" pitchFamily="49" charset="0"/>
              </a:rPr>
              <a:t>float</a:t>
            </a:r>
            <a:r>
              <a:rPr lang="en-US" sz="2000" noProof="1">
                <a:solidFill>
                  <a:srgbClr val="000000"/>
                </a:solidFill>
                <a:latin typeface="Courier New" panose="02070309020205020404" pitchFamily="49" charset="0"/>
              </a:rPr>
              <a:t>&gt;();</a:t>
            </a:r>
          </a:p>
          <a:p>
            <a:pPr marL="482600" lvl="1" indent="0">
              <a:buClr>
                <a:srgbClr val="000000"/>
              </a:buClr>
              <a:buNone/>
            </a:pPr>
            <a:endParaRPr lang="en-US" sz="2000" noProof="1">
              <a:solidFill>
                <a:srgbClr val="000000"/>
              </a:solidFill>
              <a:latin typeface="Courier New" panose="02070309020205020404" pitchFamily="49" charset="0"/>
            </a:endParaRPr>
          </a:p>
        </p:txBody>
      </p:sp>
      <p:sp>
        <p:nvSpPr>
          <p:cNvPr id="3" name="Slide Number Placeholder 2">
            <a:extLst>
              <a:ext uri="{FF2B5EF4-FFF2-40B4-BE49-F238E27FC236}">
                <a16:creationId xmlns:a16="http://schemas.microsoft.com/office/drawing/2014/main" id="{8C603683-538A-9543-A091-4E1E3423E037}"/>
              </a:ext>
            </a:extLst>
          </p:cNvPr>
          <p:cNvSpPr>
            <a:spLocks noGrp="1"/>
          </p:cNvSpPr>
          <p:nvPr>
            <p:ph type="sldNum" idx="12"/>
          </p:nvPr>
        </p:nvSpPr>
        <p:spPr/>
        <p:txBody>
          <a:bodyPr/>
          <a:lstStyle/>
          <a:p>
            <a:fld id="{00000000-1234-1234-1234-123412341234}" type="slidenum">
              <a:rPr lang="en-US" smtClean="0"/>
              <a:pPr/>
              <a:t>50</a:t>
            </a:fld>
            <a:endParaRPr lang="en-US"/>
          </a:p>
        </p:txBody>
      </p:sp>
      <p:sp>
        <p:nvSpPr>
          <p:cNvPr id="4" name="Title 3">
            <a:extLst>
              <a:ext uri="{FF2B5EF4-FFF2-40B4-BE49-F238E27FC236}">
                <a16:creationId xmlns:a16="http://schemas.microsoft.com/office/drawing/2014/main" id="{275FE7F6-DA91-C143-A9AD-25E00255E920}"/>
              </a:ext>
            </a:extLst>
          </p:cNvPr>
          <p:cNvSpPr>
            <a:spLocks noGrp="1"/>
          </p:cNvSpPr>
          <p:nvPr>
            <p:ph type="title"/>
          </p:nvPr>
        </p:nvSpPr>
        <p:spPr/>
        <p:txBody>
          <a:bodyPr/>
          <a:lstStyle/>
          <a:p>
            <a:r>
              <a:rPr lang="en-US"/>
              <a:t>Manipulating Array Objects</a:t>
            </a:r>
          </a:p>
        </p:txBody>
      </p:sp>
      <p:sp>
        <p:nvSpPr>
          <p:cNvPr id="5" name="Text Placeholder 1">
            <a:extLst>
              <a:ext uri="{FF2B5EF4-FFF2-40B4-BE49-F238E27FC236}">
                <a16:creationId xmlns:a16="http://schemas.microsoft.com/office/drawing/2014/main" id="{64D46A8C-A703-DC4C-AAB6-26D27F18AAFC}"/>
              </a:ext>
            </a:extLst>
          </p:cNvPr>
          <p:cNvSpPr txBox="1">
            <a:spLocks/>
          </p:cNvSpPr>
          <p:nvPr/>
        </p:nvSpPr>
        <p:spPr>
          <a:xfrm>
            <a:off x="6495069" y="1674190"/>
            <a:ext cx="5696932" cy="4525963"/>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482600" lvl="1" indent="0">
              <a:buClr>
                <a:srgbClr val="000000"/>
              </a:buClr>
              <a:buFont typeface="Arial"/>
              <a:buNone/>
            </a:pPr>
            <a:r>
              <a:rPr lang="en-US" sz="2000" kern="0" noProof="1">
                <a:solidFill>
                  <a:srgbClr val="4665A2"/>
                </a:solidFill>
                <a:latin typeface="Courier New" panose="02070309020205020404" pitchFamily="49" charset="0"/>
              </a:rPr>
              <a:t> </a:t>
            </a:r>
            <a:endParaRPr lang="en-US" sz="2000" kern="0" noProof="1">
              <a:solidFill>
                <a:srgbClr val="000000"/>
              </a:solidFill>
              <a:latin typeface="Courier New" panose="02070309020205020404" pitchFamily="49" charset="0"/>
            </a:endParaRPr>
          </a:p>
          <a:p>
            <a:pPr marL="482600" lvl="1" indent="0">
              <a:buClr>
                <a:srgbClr val="000000"/>
              </a:buClr>
              <a:buFont typeface="Arial"/>
              <a:buNone/>
            </a:pPr>
            <a:r>
              <a:rPr lang="en-US" sz="2000" kern="0" noProof="1">
                <a:solidFill>
                  <a:srgbClr val="000000"/>
                </a:solidFill>
                <a:latin typeface="Courier New" panose="02070309020205020404" pitchFamily="49" charset="0"/>
              </a:rPr>
              <a:t> </a:t>
            </a:r>
          </a:p>
          <a:p>
            <a:pPr marL="482600" lvl="1" indent="0">
              <a:buClr>
                <a:srgbClr val="000000"/>
              </a:buClr>
              <a:buFont typeface="Arial"/>
              <a:buNone/>
            </a:pPr>
            <a:endParaRPr lang="en-US" kern="0"/>
          </a:p>
          <a:p>
            <a:pPr marL="25400" indent="0">
              <a:buNone/>
            </a:pPr>
            <a:r>
              <a:rPr lang="en-US" kern="0"/>
              <a:t>Block Operations</a:t>
            </a:r>
          </a:p>
          <a:p>
            <a:pPr marL="482600" lvl="1" indent="0">
              <a:buClr>
                <a:srgbClr val="000000"/>
              </a:buClr>
              <a:buFont typeface="Arial"/>
              <a:buNone/>
            </a:pPr>
            <a:r>
              <a:rPr lang="en-US" sz="2000" kern="0" noProof="1">
                <a:solidFill>
                  <a:srgbClr val="000000"/>
                </a:solidFill>
                <a:latin typeface="Courier New" panose="02070309020205020404" pitchFamily="49" charset="0"/>
              </a:rPr>
              <a:t>a.block(2,0,4,8);</a:t>
            </a:r>
          </a:p>
          <a:p>
            <a:pPr marL="482600" lvl="1" indent="0">
              <a:buClr>
                <a:srgbClr val="000000"/>
              </a:buClr>
              <a:buFont typeface="Arial"/>
              <a:buNone/>
            </a:pPr>
            <a:endParaRPr lang="en-US" kern="0"/>
          </a:p>
          <a:p>
            <a:pPr marL="25400" indent="0">
              <a:buNone/>
            </a:pPr>
            <a:r>
              <a:rPr lang="en-US" kern="0"/>
              <a:t>Setting to a constant value</a:t>
            </a:r>
          </a:p>
          <a:p>
            <a:pPr marL="482600" lvl="1" indent="0">
              <a:buClr>
                <a:srgbClr val="000000"/>
              </a:buClr>
              <a:buFont typeface="Arial"/>
              <a:buNone/>
            </a:pPr>
            <a:r>
              <a:rPr lang="en-US" sz="2000" kern="0" noProof="1">
                <a:solidFill>
                  <a:srgbClr val="000000"/>
                </a:solidFill>
                <a:latin typeface="Courier New" panose="02070309020205020404" pitchFamily="49" charset="0"/>
              </a:rPr>
              <a:t>a.setConstant(0);</a:t>
            </a:r>
          </a:p>
          <a:p>
            <a:pPr marL="482600" lvl="1" indent="0">
              <a:buClr>
                <a:srgbClr val="000000"/>
              </a:buClr>
              <a:buFont typeface="Arial"/>
              <a:buNone/>
            </a:pPr>
            <a:endParaRPr lang="en-US" sz="2000" kern="0" noProof="1">
              <a:solidFill>
                <a:srgbClr val="000000"/>
              </a:solidFill>
              <a:latin typeface="Courier New" panose="02070309020205020404" pitchFamily="49" charset="0"/>
            </a:endParaRPr>
          </a:p>
          <a:p>
            <a:pPr marL="482600" lvl="1" indent="0">
              <a:spcBef>
                <a:spcPts val="0"/>
              </a:spcBef>
              <a:buClr>
                <a:srgbClr val="000000"/>
              </a:buClr>
              <a:buSzTx/>
              <a:buNone/>
            </a:pPr>
            <a:r>
              <a:rPr lang="en-US" sz="2000" kern="0" noProof="1">
                <a:solidFill>
                  <a:srgbClr val="000000"/>
                </a:solidFill>
                <a:latin typeface="Courier New" panose="02070309020205020404" pitchFamily="49" charset="0"/>
                <a:ea typeface="+mn-ea"/>
                <a:cs typeface="+mn-cs"/>
              </a:rPr>
              <a:t>a.block(2,0,4,8).setConstant(3);</a:t>
            </a:r>
            <a:endParaRPr lang="en-US" sz="1800" kern="0">
              <a:solidFill>
                <a:srgbClr val="000000"/>
              </a:solidFill>
              <a:latin typeface="Arial"/>
              <a:ea typeface="+mn-ea"/>
              <a:cs typeface="+mn-cs"/>
            </a:endParaRPr>
          </a:p>
          <a:p>
            <a:pPr marL="482600" lvl="1" indent="0">
              <a:buClr>
                <a:srgbClr val="000000"/>
              </a:buClr>
              <a:buFont typeface="Arial"/>
              <a:buNone/>
            </a:pPr>
            <a:endParaRPr lang="en-US" kern="0"/>
          </a:p>
        </p:txBody>
      </p:sp>
      <p:sp>
        <p:nvSpPr>
          <p:cNvPr id="6" name="TextBox 5">
            <a:extLst>
              <a:ext uri="{FF2B5EF4-FFF2-40B4-BE49-F238E27FC236}">
                <a16:creationId xmlns:a16="http://schemas.microsoft.com/office/drawing/2014/main" id="{38B1AF38-7DF3-4045-B743-C6C80CB160C0}"/>
              </a:ext>
            </a:extLst>
          </p:cNvPr>
          <p:cNvSpPr txBox="1"/>
          <p:nvPr/>
        </p:nvSpPr>
        <p:spPr>
          <a:xfrm>
            <a:off x="7519447" y="3937171"/>
            <a:ext cx="4062953" cy="338554"/>
          </a:xfrm>
          <a:prstGeom prst="rect">
            <a:avLst/>
          </a:prstGeom>
          <a:noFill/>
        </p:spPr>
        <p:txBody>
          <a:bodyPr wrap="square" rtlCol="0">
            <a:spAutoFit/>
          </a:bodyPr>
          <a:lstStyle/>
          <a:p>
            <a:r>
              <a:rPr lang="en-US" sz="1600"/>
              <a:t>Start row, start col, # rows, # cols</a:t>
            </a:r>
          </a:p>
        </p:txBody>
      </p:sp>
      <p:sp>
        <p:nvSpPr>
          <p:cNvPr id="7" name="TextBox 6">
            <a:extLst>
              <a:ext uri="{FF2B5EF4-FFF2-40B4-BE49-F238E27FC236}">
                <a16:creationId xmlns:a16="http://schemas.microsoft.com/office/drawing/2014/main" id="{BC035C2A-787D-E64F-AEA9-AC6CECE26020}"/>
              </a:ext>
            </a:extLst>
          </p:cNvPr>
          <p:cNvSpPr txBox="1"/>
          <p:nvPr/>
        </p:nvSpPr>
        <p:spPr>
          <a:xfrm>
            <a:off x="1188868" y="3937171"/>
            <a:ext cx="4062953" cy="338554"/>
          </a:xfrm>
          <a:prstGeom prst="rect">
            <a:avLst/>
          </a:prstGeom>
          <a:noFill/>
        </p:spPr>
        <p:txBody>
          <a:bodyPr wrap="square" rtlCol="0">
            <a:spAutoFit/>
          </a:bodyPr>
          <a:lstStyle/>
          <a:p>
            <a:r>
              <a:rPr lang="en-US" sz="1600"/>
              <a:t>Resize a to a 6x8 array.</a:t>
            </a:r>
          </a:p>
        </p:txBody>
      </p:sp>
      <p:sp>
        <p:nvSpPr>
          <p:cNvPr id="8" name="TextBox 7">
            <a:extLst>
              <a:ext uri="{FF2B5EF4-FFF2-40B4-BE49-F238E27FC236}">
                <a16:creationId xmlns:a16="http://schemas.microsoft.com/office/drawing/2014/main" id="{864C8BBA-A891-FA4B-BC0C-1DC072258A2A}"/>
              </a:ext>
            </a:extLst>
          </p:cNvPr>
          <p:cNvSpPr txBox="1"/>
          <p:nvPr/>
        </p:nvSpPr>
        <p:spPr>
          <a:xfrm>
            <a:off x="1188868" y="5428177"/>
            <a:ext cx="4062953" cy="584775"/>
          </a:xfrm>
          <a:prstGeom prst="rect">
            <a:avLst/>
          </a:prstGeom>
          <a:noFill/>
        </p:spPr>
        <p:txBody>
          <a:bodyPr wrap="square" rtlCol="0">
            <a:spAutoFit/>
          </a:bodyPr>
          <a:lstStyle/>
          <a:p>
            <a:r>
              <a:rPr lang="en-US" sz="1600"/>
              <a:t>Convert an array of doubles to an array of floats.</a:t>
            </a:r>
          </a:p>
        </p:txBody>
      </p:sp>
      <p:sp>
        <p:nvSpPr>
          <p:cNvPr id="9" name="TextBox 8">
            <a:extLst>
              <a:ext uri="{FF2B5EF4-FFF2-40B4-BE49-F238E27FC236}">
                <a16:creationId xmlns:a16="http://schemas.microsoft.com/office/drawing/2014/main" id="{1E48FB79-3CD2-4D4B-848B-0712FD742BD5}"/>
              </a:ext>
            </a:extLst>
          </p:cNvPr>
          <p:cNvSpPr txBox="1"/>
          <p:nvPr/>
        </p:nvSpPr>
        <p:spPr>
          <a:xfrm>
            <a:off x="7519447" y="5429504"/>
            <a:ext cx="4062953" cy="338554"/>
          </a:xfrm>
          <a:prstGeom prst="rect">
            <a:avLst/>
          </a:prstGeom>
          <a:noFill/>
        </p:spPr>
        <p:txBody>
          <a:bodyPr wrap="square" rtlCol="0">
            <a:spAutoFit/>
          </a:bodyPr>
          <a:lstStyle/>
          <a:p>
            <a:r>
              <a:rPr lang="en-US" sz="1600"/>
              <a:t>Sets all of a to a constant zero.</a:t>
            </a:r>
          </a:p>
        </p:txBody>
      </p:sp>
      <p:sp>
        <p:nvSpPr>
          <p:cNvPr id="10" name="TextBox 9">
            <a:extLst>
              <a:ext uri="{FF2B5EF4-FFF2-40B4-BE49-F238E27FC236}">
                <a16:creationId xmlns:a16="http://schemas.microsoft.com/office/drawing/2014/main" id="{3B7AD3F7-0FFD-0F46-BEB9-B1D79169643C}"/>
              </a:ext>
            </a:extLst>
          </p:cNvPr>
          <p:cNvSpPr txBox="1"/>
          <p:nvPr/>
        </p:nvSpPr>
        <p:spPr>
          <a:xfrm>
            <a:off x="7519446" y="6077646"/>
            <a:ext cx="4062953" cy="338554"/>
          </a:xfrm>
          <a:prstGeom prst="rect">
            <a:avLst/>
          </a:prstGeom>
          <a:noFill/>
        </p:spPr>
        <p:txBody>
          <a:bodyPr wrap="square" rtlCol="0">
            <a:spAutoFit/>
          </a:bodyPr>
          <a:lstStyle/>
          <a:p>
            <a:r>
              <a:rPr lang="en-US" sz="1600"/>
              <a:t>Sets the block to 3.</a:t>
            </a:r>
          </a:p>
        </p:txBody>
      </p:sp>
      <p:sp>
        <p:nvSpPr>
          <p:cNvPr id="15" name="TextBox 14">
            <a:extLst>
              <a:ext uri="{FF2B5EF4-FFF2-40B4-BE49-F238E27FC236}">
                <a16:creationId xmlns:a16="http://schemas.microsoft.com/office/drawing/2014/main" id="{4B941F38-9B25-EE4C-82BA-562EBCF6FC06}"/>
              </a:ext>
            </a:extLst>
          </p:cNvPr>
          <p:cNvSpPr txBox="1"/>
          <p:nvPr/>
        </p:nvSpPr>
        <p:spPr>
          <a:xfrm>
            <a:off x="6212264" y="1674190"/>
            <a:ext cx="5838333" cy="584775"/>
          </a:xfrm>
          <a:prstGeom prst="rect">
            <a:avLst/>
          </a:prstGeom>
          <a:noFill/>
        </p:spPr>
        <p:txBody>
          <a:bodyPr wrap="square" rtlCol="0">
            <a:spAutoFit/>
          </a:bodyPr>
          <a:lstStyle/>
          <a:p>
            <a:r>
              <a:rPr lang="en-US" sz="1600">
                <a:hlinkClick r:id="rId4"/>
              </a:rPr>
              <a:t>A thorough tutorial is provided in the Eigen documentation: http://eigen.tuxfamily.org/dox/group__TutorialMatrixClass.html</a:t>
            </a:r>
            <a:endParaRPr lang="en-US" sz="1600"/>
          </a:p>
        </p:txBody>
      </p:sp>
    </p:spTree>
    <p:extLst>
      <p:ext uri="{BB962C8B-B14F-4D97-AF65-F5344CB8AC3E}">
        <p14:creationId xmlns:p14="http://schemas.microsoft.com/office/powerpoint/2010/main" val="11538036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5D03D8B-B765-B246-B7BE-C235752AD7BE}"/>
              </a:ext>
            </a:extLst>
          </p:cNvPr>
          <p:cNvSpPr>
            <a:spLocks noGrp="1"/>
          </p:cNvSpPr>
          <p:nvPr>
            <p:ph type="sldNum" idx="12"/>
          </p:nvPr>
        </p:nvSpPr>
        <p:spPr/>
        <p:txBody>
          <a:bodyPr/>
          <a:lstStyle/>
          <a:p>
            <a:fld id="{00000000-1234-1234-1234-123412341234}" type="slidenum">
              <a:rPr lang="en-US" smtClean="0"/>
              <a:pPr/>
              <a:t>51</a:t>
            </a:fld>
            <a:endParaRPr lang="en-US"/>
          </a:p>
        </p:txBody>
      </p:sp>
      <p:sp>
        <p:nvSpPr>
          <p:cNvPr id="4" name="Title 3">
            <a:extLst>
              <a:ext uri="{FF2B5EF4-FFF2-40B4-BE49-F238E27FC236}">
                <a16:creationId xmlns:a16="http://schemas.microsoft.com/office/drawing/2014/main" id="{5E83EC17-4872-F14A-A01C-79E253F8B866}"/>
              </a:ext>
            </a:extLst>
          </p:cNvPr>
          <p:cNvSpPr>
            <a:spLocks noGrp="1"/>
          </p:cNvSpPr>
          <p:nvPr>
            <p:ph type="title"/>
          </p:nvPr>
        </p:nvSpPr>
        <p:spPr/>
        <p:txBody>
          <a:bodyPr/>
          <a:lstStyle/>
          <a:p>
            <a:r>
              <a:rPr lang="en-US" dirty="0"/>
              <a:t>Best Practices</a:t>
            </a:r>
          </a:p>
        </p:txBody>
      </p:sp>
      <p:pic>
        <p:nvPicPr>
          <p:cNvPr id="5" name="Picture 4">
            <a:extLst>
              <a:ext uri="{FF2B5EF4-FFF2-40B4-BE49-F238E27FC236}">
                <a16:creationId xmlns:a16="http://schemas.microsoft.com/office/drawing/2014/main" id="{389240E3-6C2E-254B-9BDA-409AD00A03E4}"/>
              </a:ext>
            </a:extLst>
          </p:cNvPr>
          <p:cNvPicPr>
            <a:picLocks noChangeAspect="1"/>
          </p:cNvPicPr>
          <p:nvPr/>
        </p:nvPicPr>
        <p:blipFill>
          <a:blip r:embed="rId3"/>
          <a:stretch>
            <a:fillRect/>
          </a:stretch>
        </p:blipFill>
        <p:spPr>
          <a:xfrm>
            <a:off x="3738157" y="2361440"/>
            <a:ext cx="4474181" cy="2933889"/>
          </a:xfrm>
          <a:prstGeom prst="rect">
            <a:avLst/>
          </a:prstGeom>
        </p:spPr>
      </p:pic>
    </p:spTree>
    <p:extLst>
      <p:ext uri="{BB962C8B-B14F-4D97-AF65-F5344CB8AC3E}">
        <p14:creationId xmlns:p14="http://schemas.microsoft.com/office/powerpoint/2010/main" val="28406176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9AE8D5D-4B10-3049-9A7B-5FC0F9CE78B6}"/>
              </a:ext>
            </a:extLst>
          </p:cNvPr>
          <p:cNvSpPr>
            <a:spLocks noGrp="1"/>
          </p:cNvSpPr>
          <p:nvPr>
            <p:ph type="sldNum" idx="12"/>
          </p:nvPr>
        </p:nvSpPr>
        <p:spPr/>
        <p:txBody>
          <a:bodyPr/>
          <a:lstStyle/>
          <a:p>
            <a:fld id="{00000000-1234-1234-1234-123412341234}" type="slidenum">
              <a:rPr lang="en-US" smtClean="0"/>
              <a:pPr/>
              <a:t>52</a:t>
            </a:fld>
            <a:endParaRPr lang="en-US"/>
          </a:p>
        </p:txBody>
      </p:sp>
      <p:sp>
        <p:nvSpPr>
          <p:cNvPr id="4" name="Title 3">
            <a:extLst>
              <a:ext uri="{FF2B5EF4-FFF2-40B4-BE49-F238E27FC236}">
                <a16:creationId xmlns:a16="http://schemas.microsoft.com/office/drawing/2014/main" id="{AD367261-A2A1-0B47-9769-EF30F6D4CBDC}"/>
              </a:ext>
            </a:extLst>
          </p:cNvPr>
          <p:cNvSpPr>
            <a:spLocks noGrp="1"/>
          </p:cNvSpPr>
          <p:nvPr>
            <p:ph type="title"/>
          </p:nvPr>
        </p:nvSpPr>
        <p:spPr/>
        <p:txBody>
          <a:bodyPr/>
          <a:lstStyle/>
          <a:p>
            <a:r>
              <a:rPr lang="en-US" dirty="0"/>
              <a:t>Express Ideas Directly in Code</a:t>
            </a:r>
          </a:p>
        </p:txBody>
      </p:sp>
      <p:pic>
        <p:nvPicPr>
          <p:cNvPr id="256" name="Picture 255">
            <a:extLst>
              <a:ext uri="{FF2B5EF4-FFF2-40B4-BE49-F238E27FC236}">
                <a16:creationId xmlns:a16="http://schemas.microsoft.com/office/drawing/2014/main" id="{4502A7F7-92D5-464C-99A7-33E7B2780537}"/>
              </a:ext>
            </a:extLst>
          </p:cNvPr>
          <p:cNvPicPr>
            <a:picLocks noChangeAspect="1"/>
          </p:cNvPicPr>
          <p:nvPr/>
        </p:nvPicPr>
        <p:blipFill>
          <a:blip r:embed="rId3"/>
          <a:stretch>
            <a:fillRect/>
          </a:stretch>
        </p:blipFill>
        <p:spPr>
          <a:xfrm>
            <a:off x="3072288" y="2551752"/>
            <a:ext cx="5665312" cy="2170373"/>
          </a:xfrm>
          <a:prstGeom prst="rect">
            <a:avLst/>
          </a:prstGeom>
        </p:spPr>
      </p:pic>
    </p:spTree>
    <p:extLst>
      <p:ext uri="{BB962C8B-B14F-4D97-AF65-F5344CB8AC3E}">
        <p14:creationId xmlns:p14="http://schemas.microsoft.com/office/powerpoint/2010/main" val="22985562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9AE8D5D-4B10-3049-9A7B-5FC0F9CE78B6}"/>
              </a:ext>
            </a:extLst>
          </p:cNvPr>
          <p:cNvSpPr>
            <a:spLocks noGrp="1"/>
          </p:cNvSpPr>
          <p:nvPr>
            <p:ph type="sldNum" idx="12"/>
          </p:nvPr>
        </p:nvSpPr>
        <p:spPr/>
        <p:txBody>
          <a:bodyPr/>
          <a:lstStyle/>
          <a:p>
            <a:fld id="{00000000-1234-1234-1234-123412341234}" type="slidenum">
              <a:rPr lang="en-US" smtClean="0"/>
              <a:pPr/>
              <a:t>53</a:t>
            </a:fld>
            <a:endParaRPr lang="en-US"/>
          </a:p>
        </p:txBody>
      </p:sp>
      <p:sp>
        <p:nvSpPr>
          <p:cNvPr id="4" name="Title 3">
            <a:extLst>
              <a:ext uri="{FF2B5EF4-FFF2-40B4-BE49-F238E27FC236}">
                <a16:creationId xmlns:a16="http://schemas.microsoft.com/office/drawing/2014/main" id="{AD367261-A2A1-0B47-9769-EF30F6D4CBDC}"/>
              </a:ext>
            </a:extLst>
          </p:cNvPr>
          <p:cNvSpPr>
            <a:spLocks noGrp="1"/>
          </p:cNvSpPr>
          <p:nvPr>
            <p:ph type="title"/>
          </p:nvPr>
        </p:nvSpPr>
        <p:spPr/>
        <p:txBody>
          <a:bodyPr/>
          <a:lstStyle/>
          <a:p>
            <a:r>
              <a:rPr lang="en-US" dirty="0"/>
              <a:t>Express Ideas Directly in Code</a:t>
            </a:r>
          </a:p>
        </p:txBody>
      </p:sp>
      <p:pic>
        <p:nvPicPr>
          <p:cNvPr id="7" name="Picture 6">
            <a:extLst>
              <a:ext uri="{FF2B5EF4-FFF2-40B4-BE49-F238E27FC236}">
                <a16:creationId xmlns:a16="http://schemas.microsoft.com/office/drawing/2014/main" id="{20651F2D-8152-504D-9ACF-141B5A76B9FF}"/>
              </a:ext>
            </a:extLst>
          </p:cNvPr>
          <p:cNvPicPr>
            <a:picLocks noChangeAspect="1"/>
          </p:cNvPicPr>
          <p:nvPr/>
        </p:nvPicPr>
        <p:blipFill>
          <a:blip r:embed="rId3"/>
          <a:stretch>
            <a:fillRect/>
          </a:stretch>
        </p:blipFill>
        <p:spPr>
          <a:xfrm>
            <a:off x="844550" y="704850"/>
            <a:ext cx="10502900" cy="5448300"/>
          </a:xfrm>
          <a:prstGeom prst="rect">
            <a:avLst/>
          </a:prstGeom>
        </p:spPr>
      </p:pic>
    </p:spTree>
    <p:extLst>
      <p:ext uri="{BB962C8B-B14F-4D97-AF65-F5344CB8AC3E}">
        <p14:creationId xmlns:p14="http://schemas.microsoft.com/office/powerpoint/2010/main" val="12916584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B7CF65-BB45-674A-B83F-416DC8E6029F}"/>
              </a:ext>
            </a:extLst>
          </p:cNvPr>
          <p:cNvSpPr>
            <a:spLocks noGrp="1"/>
          </p:cNvSpPr>
          <p:nvPr>
            <p:ph type="body" idx="1"/>
          </p:nvPr>
        </p:nvSpPr>
        <p:spPr/>
        <p:txBody>
          <a:bodyPr/>
          <a:lstStyle/>
          <a:p>
            <a:r>
              <a:rPr lang="en-US" dirty="0"/>
              <a:t>Use comments and DOCUMENT your functions and classes!</a:t>
            </a:r>
          </a:p>
          <a:p>
            <a:pPr lvl="1"/>
            <a:r>
              <a:rPr lang="en-US" dirty="0"/>
              <a:t>It helps everyone to understand what you wrote</a:t>
            </a:r>
          </a:p>
          <a:p>
            <a:r>
              <a:rPr lang="en-US" dirty="0"/>
              <a:t>Keep functions simple</a:t>
            </a:r>
          </a:p>
          <a:p>
            <a:pPr lvl="1"/>
            <a:r>
              <a:rPr lang="en-US" dirty="0"/>
              <a:t>Do not have dozens or hundreds of variables. Break up large functions into small, easily testable components.</a:t>
            </a:r>
          </a:p>
          <a:p>
            <a:r>
              <a:rPr lang="en-US" dirty="0"/>
              <a:t>Break up large pull requests into smaller, manageable fragments</a:t>
            </a:r>
          </a:p>
          <a:p>
            <a:pPr lvl="1"/>
            <a:r>
              <a:rPr lang="en-US" dirty="0"/>
              <a:t>It’s more Agile</a:t>
            </a:r>
          </a:p>
        </p:txBody>
      </p:sp>
      <p:sp>
        <p:nvSpPr>
          <p:cNvPr id="3" name="Slide Number Placeholder 2">
            <a:extLst>
              <a:ext uri="{FF2B5EF4-FFF2-40B4-BE49-F238E27FC236}">
                <a16:creationId xmlns:a16="http://schemas.microsoft.com/office/drawing/2014/main" id="{5F556ED8-8225-3447-A118-BDF9161751E6}"/>
              </a:ext>
            </a:extLst>
          </p:cNvPr>
          <p:cNvSpPr>
            <a:spLocks noGrp="1"/>
          </p:cNvSpPr>
          <p:nvPr>
            <p:ph type="sldNum" idx="12"/>
          </p:nvPr>
        </p:nvSpPr>
        <p:spPr/>
        <p:txBody>
          <a:bodyPr/>
          <a:lstStyle/>
          <a:p>
            <a:fld id="{00000000-1234-1234-1234-123412341234}" type="slidenum">
              <a:rPr lang="en-US" smtClean="0"/>
              <a:pPr/>
              <a:t>54</a:t>
            </a:fld>
            <a:endParaRPr lang="en-US"/>
          </a:p>
        </p:txBody>
      </p:sp>
      <p:sp>
        <p:nvSpPr>
          <p:cNvPr id="4" name="Title 3">
            <a:extLst>
              <a:ext uri="{FF2B5EF4-FFF2-40B4-BE49-F238E27FC236}">
                <a16:creationId xmlns:a16="http://schemas.microsoft.com/office/drawing/2014/main" id="{530F52F7-6D94-7B41-86BF-DAC94CF6FB15}"/>
              </a:ext>
            </a:extLst>
          </p:cNvPr>
          <p:cNvSpPr>
            <a:spLocks noGrp="1"/>
          </p:cNvSpPr>
          <p:nvPr>
            <p:ph type="title"/>
          </p:nvPr>
        </p:nvSpPr>
        <p:spPr/>
        <p:txBody>
          <a:bodyPr/>
          <a:lstStyle/>
          <a:p>
            <a:r>
              <a:rPr lang="en-US" dirty="0"/>
              <a:t>Corollaries</a:t>
            </a:r>
          </a:p>
        </p:txBody>
      </p:sp>
    </p:spTree>
    <p:extLst>
      <p:ext uri="{BB962C8B-B14F-4D97-AF65-F5344CB8AC3E}">
        <p14:creationId xmlns:p14="http://schemas.microsoft.com/office/powerpoint/2010/main" val="21134883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F556ED8-8225-3447-A118-BDF9161751E6}"/>
              </a:ext>
            </a:extLst>
          </p:cNvPr>
          <p:cNvSpPr>
            <a:spLocks noGrp="1"/>
          </p:cNvSpPr>
          <p:nvPr>
            <p:ph type="sldNum" idx="12"/>
          </p:nvPr>
        </p:nvSpPr>
        <p:spPr/>
        <p:txBody>
          <a:bodyPr/>
          <a:lstStyle/>
          <a:p>
            <a:fld id="{00000000-1234-1234-1234-123412341234}" type="slidenum">
              <a:rPr lang="en-US" smtClean="0"/>
              <a:pPr/>
              <a:t>55</a:t>
            </a:fld>
            <a:endParaRPr lang="en-US"/>
          </a:p>
        </p:txBody>
      </p:sp>
      <p:sp>
        <p:nvSpPr>
          <p:cNvPr id="4" name="Title 3">
            <a:extLst>
              <a:ext uri="{FF2B5EF4-FFF2-40B4-BE49-F238E27FC236}">
                <a16:creationId xmlns:a16="http://schemas.microsoft.com/office/drawing/2014/main" id="{530F52F7-6D94-7B41-86BF-DAC94CF6FB15}"/>
              </a:ext>
            </a:extLst>
          </p:cNvPr>
          <p:cNvSpPr>
            <a:spLocks noGrp="1"/>
          </p:cNvSpPr>
          <p:nvPr>
            <p:ph type="title"/>
          </p:nvPr>
        </p:nvSpPr>
        <p:spPr/>
        <p:txBody>
          <a:bodyPr/>
          <a:lstStyle/>
          <a:p>
            <a:r>
              <a:rPr lang="en-US" dirty="0"/>
              <a:t>Corollaries</a:t>
            </a:r>
          </a:p>
        </p:txBody>
      </p:sp>
      <p:pic>
        <p:nvPicPr>
          <p:cNvPr id="6" name="Picture 5">
            <a:extLst>
              <a:ext uri="{FF2B5EF4-FFF2-40B4-BE49-F238E27FC236}">
                <a16:creationId xmlns:a16="http://schemas.microsoft.com/office/drawing/2014/main" id="{9F940393-3A29-DC4E-A97C-F105E8C8C7E1}"/>
              </a:ext>
            </a:extLst>
          </p:cNvPr>
          <p:cNvPicPr>
            <a:picLocks noChangeAspect="1"/>
          </p:cNvPicPr>
          <p:nvPr/>
        </p:nvPicPr>
        <p:blipFill>
          <a:blip r:embed="rId3"/>
          <a:stretch>
            <a:fillRect/>
          </a:stretch>
        </p:blipFill>
        <p:spPr>
          <a:xfrm>
            <a:off x="1339850" y="203200"/>
            <a:ext cx="9512300" cy="6451600"/>
          </a:xfrm>
          <a:prstGeom prst="rect">
            <a:avLst/>
          </a:prstGeom>
        </p:spPr>
      </p:pic>
      <p:sp>
        <p:nvSpPr>
          <p:cNvPr id="9" name="Rectangle 8">
            <a:extLst>
              <a:ext uri="{FF2B5EF4-FFF2-40B4-BE49-F238E27FC236}">
                <a16:creationId xmlns:a16="http://schemas.microsoft.com/office/drawing/2014/main" id="{5CC9AA70-E7AF-314B-874E-E86ADDA348FA}"/>
              </a:ext>
            </a:extLst>
          </p:cNvPr>
          <p:cNvSpPr/>
          <p:nvPr/>
        </p:nvSpPr>
        <p:spPr>
          <a:xfrm>
            <a:off x="7491072" y="545157"/>
            <a:ext cx="3264676" cy="461665"/>
          </a:xfrm>
          <a:prstGeom prst="rect">
            <a:avLst/>
          </a:prstGeom>
        </p:spPr>
        <p:txBody>
          <a:bodyPr wrap="none">
            <a:spAutoFit/>
          </a:bodyPr>
          <a:lstStyle/>
          <a:p>
            <a:r>
              <a:rPr lang="en-US" sz="2400" dirty="0">
                <a:hlinkClick r:id="rId4"/>
              </a:rPr>
              <a:t>http://www.doxygen.nl/</a:t>
            </a:r>
            <a:endParaRPr lang="en-US" sz="2400" dirty="0"/>
          </a:p>
        </p:txBody>
      </p:sp>
    </p:spTree>
    <p:extLst>
      <p:ext uri="{BB962C8B-B14F-4D97-AF65-F5344CB8AC3E}">
        <p14:creationId xmlns:p14="http://schemas.microsoft.com/office/powerpoint/2010/main" val="14227211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B7CF65-BB45-674A-B83F-416DC8E6029F}"/>
              </a:ext>
            </a:extLst>
          </p:cNvPr>
          <p:cNvSpPr>
            <a:spLocks noGrp="1"/>
          </p:cNvSpPr>
          <p:nvPr>
            <p:ph type="body" idx="1"/>
          </p:nvPr>
        </p:nvSpPr>
        <p:spPr/>
        <p:txBody>
          <a:bodyPr/>
          <a:lstStyle/>
          <a:p>
            <a:r>
              <a:rPr lang="en-US" dirty="0"/>
              <a:t>Use comments and DOCUMENT your functions and classes!</a:t>
            </a:r>
          </a:p>
          <a:p>
            <a:pPr lvl="1"/>
            <a:r>
              <a:rPr lang="en-US" dirty="0"/>
              <a:t>It helps everyone to understand what you wrote</a:t>
            </a:r>
          </a:p>
          <a:p>
            <a:r>
              <a:rPr lang="en-US" dirty="0"/>
              <a:t>Keep functions simple</a:t>
            </a:r>
          </a:p>
          <a:p>
            <a:pPr lvl="1"/>
            <a:r>
              <a:rPr lang="en-US" dirty="0"/>
              <a:t>Do not have dozens or hundreds of variables. Break up large functions into small, easily testable components.</a:t>
            </a:r>
          </a:p>
          <a:p>
            <a:r>
              <a:rPr lang="en-US" dirty="0"/>
              <a:t>Break up large pull requests into smaller, manageable fragments</a:t>
            </a:r>
          </a:p>
          <a:p>
            <a:pPr lvl="1"/>
            <a:r>
              <a:rPr lang="en-US" dirty="0"/>
              <a:t>It’s more Agile</a:t>
            </a:r>
          </a:p>
        </p:txBody>
      </p:sp>
      <p:sp>
        <p:nvSpPr>
          <p:cNvPr id="3" name="Slide Number Placeholder 2">
            <a:extLst>
              <a:ext uri="{FF2B5EF4-FFF2-40B4-BE49-F238E27FC236}">
                <a16:creationId xmlns:a16="http://schemas.microsoft.com/office/drawing/2014/main" id="{5F556ED8-8225-3447-A118-BDF9161751E6}"/>
              </a:ext>
            </a:extLst>
          </p:cNvPr>
          <p:cNvSpPr>
            <a:spLocks noGrp="1"/>
          </p:cNvSpPr>
          <p:nvPr>
            <p:ph type="sldNum" idx="12"/>
          </p:nvPr>
        </p:nvSpPr>
        <p:spPr/>
        <p:txBody>
          <a:bodyPr/>
          <a:lstStyle/>
          <a:p>
            <a:fld id="{00000000-1234-1234-1234-123412341234}" type="slidenum">
              <a:rPr lang="en-US" smtClean="0"/>
              <a:pPr/>
              <a:t>56</a:t>
            </a:fld>
            <a:endParaRPr lang="en-US"/>
          </a:p>
        </p:txBody>
      </p:sp>
      <p:sp>
        <p:nvSpPr>
          <p:cNvPr id="4" name="Title 3">
            <a:extLst>
              <a:ext uri="{FF2B5EF4-FFF2-40B4-BE49-F238E27FC236}">
                <a16:creationId xmlns:a16="http://schemas.microsoft.com/office/drawing/2014/main" id="{530F52F7-6D94-7B41-86BF-DAC94CF6FB15}"/>
              </a:ext>
            </a:extLst>
          </p:cNvPr>
          <p:cNvSpPr>
            <a:spLocks noGrp="1"/>
          </p:cNvSpPr>
          <p:nvPr>
            <p:ph type="title"/>
          </p:nvPr>
        </p:nvSpPr>
        <p:spPr/>
        <p:txBody>
          <a:bodyPr/>
          <a:lstStyle/>
          <a:p>
            <a:r>
              <a:rPr lang="en-US" dirty="0"/>
              <a:t>Corollaries</a:t>
            </a:r>
          </a:p>
        </p:txBody>
      </p:sp>
    </p:spTree>
    <p:extLst>
      <p:ext uri="{BB962C8B-B14F-4D97-AF65-F5344CB8AC3E}">
        <p14:creationId xmlns:p14="http://schemas.microsoft.com/office/powerpoint/2010/main" val="40582414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5CFBCD-0665-214B-BB06-B2B20A072B18}"/>
              </a:ext>
            </a:extLst>
          </p:cNvPr>
          <p:cNvSpPr>
            <a:spLocks noGrp="1"/>
          </p:cNvSpPr>
          <p:nvPr>
            <p:ph type="sldNum" idx="12"/>
          </p:nvPr>
        </p:nvSpPr>
        <p:spPr/>
        <p:txBody>
          <a:bodyPr/>
          <a:lstStyle/>
          <a:p>
            <a:fld id="{00000000-1234-1234-1234-123412341234}" type="slidenum">
              <a:rPr lang="en-US" smtClean="0"/>
              <a:pPr/>
              <a:t>57</a:t>
            </a:fld>
            <a:endParaRPr lang="en-US"/>
          </a:p>
        </p:txBody>
      </p:sp>
      <p:sp>
        <p:nvSpPr>
          <p:cNvPr id="4" name="Title 3">
            <a:extLst>
              <a:ext uri="{FF2B5EF4-FFF2-40B4-BE49-F238E27FC236}">
                <a16:creationId xmlns:a16="http://schemas.microsoft.com/office/drawing/2014/main" id="{7B4B1E90-71C7-7F40-ABBE-345A1CABA464}"/>
              </a:ext>
            </a:extLst>
          </p:cNvPr>
          <p:cNvSpPr>
            <a:spLocks noGrp="1"/>
          </p:cNvSpPr>
          <p:nvPr>
            <p:ph type="title"/>
          </p:nvPr>
        </p:nvSpPr>
        <p:spPr/>
        <p:txBody>
          <a:bodyPr/>
          <a:lstStyle/>
          <a:p>
            <a:r>
              <a:rPr lang="en-US" dirty="0"/>
              <a:t>Build With All Compiler Warning Turned On</a:t>
            </a:r>
          </a:p>
        </p:txBody>
      </p:sp>
      <p:pic>
        <p:nvPicPr>
          <p:cNvPr id="6" name="Picture 5">
            <a:extLst>
              <a:ext uri="{FF2B5EF4-FFF2-40B4-BE49-F238E27FC236}">
                <a16:creationId xmlns:a16="http://schemas.microsoft.com/office/drawing/2014/main" id="{1206FC29-B969-1F49-8DE0-C623A5143CA5}"/>
              </a:ext>
            </a:extLst>
          </p:cNvPr>
          <p:cNvPicPr>
            <a:picLocks noChangeAspect="1"/>
          </p:cNvPicPr>
          <p:nvPr/>
        </p:nvPicPr>
        <p:blipFill>
          <a:blip r:embed="rId3"/>
          <a:stretch>
            <a:fillRect/>
          </a:stretch>
        </p:blipFill>
        <p:spPr>
          <a:xfrm>
            <a:off x="0" y="1902264"/>
            <a:ext cx="12192000" cy="3053472"/>
          </a:xfrm>
          <a:prstGeom prst="rect">
            <a:avLst/>
          </a:prstGeom>
        </p:spPr>
      </p:pic>
      <p:sp>
        <p:nvSpPr>
          <p:cNvPr id="7" name="TextBox 6">
            <a:extLst>
              <a:ext uri="{FF2B5EF4-FFF2-40B4-BE49-F238E27FC236}">
                <a16:creationId xmlns:a16="http://schemas.microsoft.com/office/drawing/2014/main" id="{FD77A36A-82E4-3F42-BB4B-2D66F6D26A43}"/>
              </a:ext>
            </a:extLst>
          </p:cNvPr>
          <p:cNvSpPr txBox="1"/>
          <p:nvPr/>
        </p:nvSpPr>
        <p:spPr>
          <a:xfrm>
            <a:off x="504967" y="5172407"/>
            <a:ext cx="8557147" cy="1200329"/>
          </a:xfrm>
          <a:prstGeom prst="rect">
            <a:avLst/>
          </a:prstGeom>
          <a:noFill/>
        </p:spPr>
        <p:txBody>
          <a:bodyPr wrap="square" rtlCol="0">
            <a:spAutoFit/>
          </a:bodyPr>
          <a:lstStyle/>
          <a:p>
            <a:r>
              <a:rPr lang="en-US" dirty="0"/>
              <a:t>The compiler knows better C++ than you do. It warns about potential mistakes.</a:t>
            </a:r>
          </a:p>
          <a:p>
            <a:endParaRPr lang="en-US" dirty="0"/>
          </a:p>
          <a:p>
            <a:r>
              <a:rPr lang="en-US" dirty="0"/>
              <a:t>On </a:t>
            </a:r>
            <a:r>
              <a:rPr lang="en-US" dirty="0" err="1"/>
              <a:t>gcc</a:t>
            </a:r>
            <a:r>
              <a:rPr lang="en-US" dirty="0"/>
              <a:t>, this is the “-Wall” option.</a:t>
            </a:r>
          </a:p>
          <a:p>
            <a:endParaRPr lang="en-US" dirty="0"/>
          </a:p>
        </p:txBody>
      </p:sp>
    </p:spTree>
    <p:extLst>
      <p:ext uri="{BB962C8B-B14F-4D97-AF65-F5344CB8AC3E}">
        <p14:creationId xmlns:p14="http://schemas.microsoft.com/office/powerpoint/2010/main" val="25082383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3301F0-A2D9-C141-8AA8-55F2E4B04FC6}"/>
              </a:ext>
            </a:extLst>
          </p:cNvPr>
          <p:cNvSpPr>
            <a:spLocks noGrp="1"/>
          </p:cNvSpPr>
          <p:nvPr>
            <p:ph type="body" idx="1"/>
          </p:nvPr>
        </p:nvSpPr>
        <p:spPr>
          <a:xfrm>
            <a:off x="389466" y="1674190"/>
            <a:ext cx="11402200" cy="4525963"/>
          </a:xfrm>
        </p:spPr>
        <p:txBody>
          <a:bodyPr/>
          <a:lstStyle/>
          <a:p>
            <a:r>
              <a:rPr lang="en-US" dirty="0"/>
              <a:t>Always assume that an operational system has bugs.</a:t>
            </a:r>
          </a:p>
          <a:p>
            <a:r>
              <a:rPr lang="en-US" dirty="0"/>
              <a:t>Try to add in runtime checks to make sure that your data are not bad.</a:t>
            </a:r>
          </a:p>
          <a:p>
            <a:r>
              <a:rPr lang="en-US" dirty="0"/>
              <a:t>JEDI has an Assert() macro to help with this.</a:t>
            </a:r>
          </a:p>
          <a:p>
            <a:endParaRPr lang="en-US" dirty="0"/>
          </a:p>
          <a:p>
            <a:r>
              <a:rPr lang="en-US" dirty="0"/>
              <a:t>Write unit tests to make sure your code works as expected.</a:t>
            </a:r>
          </a:p>
          <a:p>
            <a:pPr lvl="1"/>
            <a:r>
              <a:rPr lang="en-US" dirty="0"/>
              <a:t>Today’s practical!</a:t>
            </a:r>
          </a:p>
          <a:p>
            <a:endParaRPr lang="en-US" dirty="0"/>
          </a:p>
        </p:txBody>
      </p:sp>
      <p:sp>
        <p:nvSpPr>
          <p:cNvPr id="3" name="Slide Number Placeholder 2">
            <a:extLst>
              <a:ext uri="{FF2B5EF4-FFF2-40B4-BE49-F238E27FC236}">
                <a16:creationId xmlns:a16="http://schemas.microsoft.com/office/drawing/2014/main" id="{16315F7C-16A7-254D-AD48-C0FD46DD498D}"/>
              </a:ext>
            </a:extLst>
          </p:cNvPr>
          <p:cNvSpPr>
            <a:spLocks noGrp="1"/>
          </p:cNvSpPr>
          <p:nvPr>
            <p:ph type="sldNum" idx="12"/>
          </p:nvPr>
        </p:nvSpPr>
        <p:spPr/>
        <p:txBody>
          <a:bodyPr/>
          <a:lstStyle/>
          <a:p>
            <a:fld id="{00000000-1234-1234-1234-123412341234}" type="slidenum">
              <a:rPr lang="en-US" smtClean="0"/>
              <a:pPr/>
              <a:t>58</a:t>
            </a:fld>
            <a:endParaRPr lang="en-US"/>
          </a:p>
        </p:txBody>
      </p:sp>
      <p:sp>
        <p:nvSpPr>
          <p:cNvPr id="4" name="Title 3">
            <a:extLst>
              <a:ext uri="{FF2B5EF4-FFF2-40B4-BE49-F238E27FC236}">
                <a16:creationId xmlns:a16="http://schemas.microsoft.com/office/drawing/2014/main" id="{0AE96308-7C1E-5549-A65A-6EF01927A105}"/>
              </a:ext>
            </a:extLst>
          </p:cNvPr>
          <p:cNvSpPr>
            <a:spLocks noGrp="1"/>
          </p:cNvSpPr>
          <p:nvPr>
            <p:ph type="title"/>
          </p:nvPr>
        </p:nvSpPr>
        <p:spPr/>
        <p:txBody>
          <a:bodyPr/>
          <a:lstStyle/>
          <a:p>
            <a:r>
              <a:rPr lang="en-US" dirty="0"/>
              <a:t>Test Assumptions</a:t>
            </a:r>
          </a:p>
        </p:txBody>
      </p:sp>
    </p:spTree>
    <p:extLst>
      <p:ext uri="{BB962C8B-B14F-4D97-AF65-F5344CB8AC3E}">
        <p14:creationId xmlns:p14="http://schemas.microsoft.com/office/powerpoint/2010/main" val="17713720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18496A0-5C7A-0C44-AADE-B6D49484B9FE}"/>
              </a:ext>
            </a:extLst>
          </p:cNvPr>
          <p:cNvSpPr>
            <a:spLocks noGrp="1"/>
          </p:cNvSpPr>
          <p:nvPr>
            <p:ph type="sldNum" idx="12"/>
          </p:nvPr>
        </p:nvSpPr>
        <p:spPr/>
        <p:txBody>
          <a:bodyPr/>
          <a:lstStyle/>
          <a:p>
            <a:fld id="{00000000-1234-1234-1234-123412341234}" type="slidenum">
              <a:rPr lang="en-US" smtClean="0"/>
              <a:pPr/>
              <a:t>59</a:t>
            </a:fld>
            <a:endParaRPr lang="en-US"/>
          </a:p>
        </p:txBody>
      </p:sp>
      <p:sp>
        <p:nvSpPr>
          <p:cNvPr id="4" name="Title 3">
            <a:extLst>
              <a:ext uri="{FF2B5EF4-FFF2-40B4-BE49-F238E27FC236}">
                <a16:creationId xmlns:a16="http://schemas.microsoft.com/office/drawing/2014/main" id="{505EFA59-EF57-B343-8617-6D9B59DFBE6A}"/>
              </a:ext>
            </a:extLst>
          </p:cNvPr>
          <p:cNvSpPr>
            <a:spLocks noGrp="1"/>
          </p:cNvSpPr>
          <p:nvPr>
            <p:ph type="title"/>
          </p:nvPr>
        </p:nvSpPr>
        <p:spPr/>
        <p:txBody>
          <a:bodyPr/>
          <a:lstStyle/>
          <a:p>
            <a:r>
              <a:rPr lang="en-US" dirty="0"/>
              <a:t>Thanks!</a:t>
            </a:r>
          </a:p>
        </p:txBody>
      </p:sp>
    </p:spTree>
    <p:extLst>
      <p:ext uri="{BB962C8B-B14F-4D97-AF65-F5344CB8AC3E}">
        <p14:creationId xmlns:p14="http://schemas.microsoft.com/office/powerpoint/2010/main" val="64736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5072FC8-2EB6-B547-B1AA-C1122A6F8029}"/>
              </a:ext>
            </a:extLst>
          </p:cNvPr>
          <p:cNvSpPr>
            <a:spLocks noGrp="1"/>
          </p:cNvSpPr>
          <p:nvPr>
            <p:ph type="sldNum" idx="12"/>
          </p:nvPr>
        </p:nvSpPr>
        <p:spPr/>
        <p:txBody>
          <a:bodyPr/>
          <a:lstStyle/>
          <a:p>
            <a:fld id="{00000000-1234-1234-1234-123412341234}" type="slidenum">
              <a:rPr lang="en-US" smtClean="0"/>
              <a:pPr/>
              <a:t>6</a:t>
            </a:fld>
            <a:endParaRPr lang="en-US"/>
          </a:p>
        </p:txBody>
      </p:sp>
      <p:sp>
        <p:nvSpPr>
          <p:cNvPr id="4" name="Title 3">
            <a:extLst>
              <a:ext uri="{FF2B5EF4-FFF2-40B4-BE49-F238E27FC236}">
                <a16:creationId xmlns:a16="http://schemas.microsoft.com/office/drawing/2014/main" id="{0E6E4A25-0415-2A40-B88A-8565BE5F419D}"/>
              </a:ext>
            </a:extLst>
          </p:cNvPr>
          <p:cNvSpPr>
            <a:spLocks noGrp="1"/>
          </p:cNvSpPr>
          <p:nvPr>
            <p:ph type="title"/>
          </p:nvPr>
        </p:nvSpPr>
        <p:spPr/>
        <p:txBody>
          <a:bodyPr/>
          <a:lstStyle/>
          <a:p>
            <a:r>
              <a:rPr lang="en-US" dirty="0"/>
              <a:t>Hello, World!</a:t>
            </a:r>
          </a:p>
        </p:txBody>
      </p:sp>
      <p:pic>
        <p:nvPicPr>
          <p:cNvPr id="12" name="Picture 11">
            <a:extLst>
              <a:ext uri="{FF2B5EF4-FFF2-40B4-BE49-F238E27FC236}">
                <a16:creationId xmlns:a16="http://schemas.microsoft.com/office/drawing/2014/main" id="{B740054C-D17D-744A-99E2-609060CA93B4}"/>
              </a:ext>
            </a:extLst>
          </p:cNvPr>
          <p:cNvPicPr>
            <a:picLocks noChangeAspect="1"/>
          </p:cNvPicPr>
          <p:nvPr/>
        </p:nvPicPr>
        <p:blipFill>
          <a:blip r:embed="rId3"/>
          <a:stretch>
            <a:fillRect/>
          </a:stretch>
        </p:blipFill>
        <p:spPr>
          <a:xfrm>
            <a:off x="783770" y="1864931"/>
            <a:ext cx="8072407" cy="4324504"/>
          </a:xfrm>
          <a:prstGeom prst="rect">
            <a:avLst/>
          </a:prstGeom>
          <a:ln>
            <a:solidFill>
              <a:schemeClr val="accent1"/>
            </a:solidFill>
          </a:ln>
        </p:spPr>
      </p:pic>
      <p:pic>
        <p:nvPicPr>
          <p:cNvPr id="14" name="Picture 13">
            <a:extLst>
              <a:ext uri="{FF2B5EF4-FFF2-40B4-BE49-F238E27FC236}">
                <a16:creationId xmlns:a16="http://schemas.microsoft.com/office/drawing/2014/main" id="{6832644D-4A0D-C548-B411-7148C74C809B}"/>
              </a:ext>
            </a:extLst>
          </p:cNvPr>
          <p:cNvPicPr>
            <a:picLocks noChangeAspect="1"/>
          </p:cNvPicPr>
          <p:nvPr/>
        </p:nvPicPr>
        <p:blipFill>
          <a:blip r:embed="rId4"/>
          <a:stretch>
            <a:fillRect/>
          </a:stretch>
        </p:blipFill>
        <p:spPr>
          <a:xfrm>
            <a:off x="6724726" y="5769426"/>
            <a:ext cx="4025747" cy="840018"/>
          </a:xfrm>
          <a:prstGeom prst="rect">
            <a:avLst/>
          </a:prstGeom>
          <a:ln>
            <a:solidFill>
              <a:schemeClr val="accent1"/>
            </a:solidFill>
          </a:ln>
        </p:spPr>
      </p:pic>
    </p:spTree>
    <p:extLst>
      <p:ext uri="{BB962C8B-B14F-4D97-AF65-F5344CB8AC3E}">
        <p14:creationId xmlns:p14="http://schemas.microsoft.com/office/powerpoint/2010/main" val="2636185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BB6DFD-A988-C747-9F69-35C2A2160B33}"/>
              </a:ext>
            </a:extLst>
          </p:cNvPr>
          <p:cNvSpPr>
            <a:spLocks noGrp="1"/>
          </p:cNvSpPr>
          <p:nvPr>
            <p:ph type="body" idx="1"/>
          </p:nvPr>
        </p:nvSpPr>
        <p:spPr/>
        <p:txBody>
          <a:bodyPr/>
          <a:lstStyle/>
          <a:p>
            <a:r>
              <a:rPr lang="en-US" dirty="0"/>
              <a:t>In the beginning, there were calculators. They had a few logic gates and maybe a register or two of memory.</a:t>
            </a:r>
          </a:p>
          <a:p>
            <a:r>
              <a:rPr lang="en-US" dirty="0"/>
              <a:t>1948 – First assembler. Used one-letter mnemonics in place of binary instructions.</a:t>
            </a:r>
          </a:p>
          <a:p>
            <a:r>
              <a:rPr lang="en-US" dirty="0"/>
              <a:t>1954 – First FORTRAN. 95% reduction in code length vs assembly languages.</a:t>
            </a:r>
          </a:p>
          <a:p>
            <a:pPr lvl="1"/>
            <a:r>
              <a:rPr lang="en-US" dirty="0"/>
              <a:t>Fortran 66 supported program units (SUBROUTINE, FUNCTION), several data types, library functions, flow control, comments, basic I/O, go-</a:t>
            </a:r>
            <a:r>
              <a:rPr lang="en-US" dirty="0" err="1"/>
              <a:t>tos</a:t>
            </a:r>
            <a:r>
              <a:rPr lang="en-US" dirty="0"/>
              <a:t>, and variable names up to 6 characters in length.</a:t>
            </a:r>
          </a:p>
          <a:p>
            <a:endParaRPr lang="en-US" dirty="0"/>
          </a:p>
        </p:txBody>
      </p:sp>
      <p:sp>
        <p:nvSpPr>
          <p:cNvPr id="3" name="Slide Number Placeholder 2">
            <a:extLst>
              <a:ext uri="{FF2B5EF4-FFF2-40B4-BE49-F238E27FC236}">
                <a16:creationId xmlns:a16="http://schemas.microsoft.com/office/drawing/2014/main" id="{0099B42B-5BE3-1043-8E80-A2E10F4D3F32}"/>
              </a:ext>
            </a:extLst>
          </p:cNvPr>
          <p:cNvSpPr>
            <a:spLocks noGrp="1"/>
          </p:cNvSpPr>
          <p:nvPr>
            <p:ph type="sldNum" idx="12"/>
          </p:nvPr>
        </p:nvSpPr>
        <p:spPr/>
        <p:txBody>
          <a:bodyPr/>
          <a:lstStyle/>
          <a:p>
            <a:fld id="{00000000-1234-1234-1234-123412341234}" type="slidenum">
              <a:rPr lang="en-US" smtClean="0"/>
              <a:pPr/>
              <a:t>7</a:t>
            </a:fld>
            <a:endParaRPr lang="en-US"/>
          </a:p>
        </p:txBody>
      </p:sp>
      <p:sp>
        <p:nvSpPr>
          <p:cNvPr id="4" name="Title 3">
            <a:extLst>
              <a:ext uri="{FF2B5EF4-FFF2-40B4-BE49-F238E27FC236}">
                <a16:creationId xmlns:a16="http://schemas.microsoft.com/office/drawing/2014/main" id="{2BAFB4AE-9AF8-0D4A-93BF-96946ED142B4}"/>
              </a:ext>
            </a:extLst>
          </p:cNvPr>
          <p:cNvSpPr>
            <a:spLocks noGrp="1"/>
          </p:cNvSpPr>
          <p:nvPr>
            <p:ph type="title"/>
          </p:nvPr>
        </p:nvSpPr>
        <p:spPr/>
        <p:txBody>
          <a:bodyPr/>
          <a:lstStyle/>
          <a:p>
            <a:r>
              <a:rPr lang="en-US" dirty="0"/>
              <a:t>A Really Terse Development of Programming</a:t>
            </a:r>
          </a:p>
        </p:txBody>
      </p:sp>
    </p:spTree>
    <p:extLst>
      <p:ext uri="{BB962C8B-B14F-4D97-AF65-F5344CB8AC3E}">
        <p14:creationId xmlns:p14="http://schemas.microsoft.com/office/powerpoint/2010/main" val="2441263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9B3983-E5AF-0244-91DB-4FA43B27AF3F}"/>
              </a:ext>
            </a:extLst>
          </p:cNvPr>
          <p:cNvSpPr>
            <a:spLocks noGrp="1"/>
          </p:cNvSpPr>
          <p:nvPr>
            <p:ph type="body" idx="1"/>
          </p:nvPr>
        </p:nvSpPr>
        <p:spPr/>
        <p:txBody>
          <a:bodyPr>
            <a:normAutofit lnSpcReduction="10000"/>
          </a:bodyPr>
          <a:lstStyle/>
          <a:p>
            <a:r>
              <a:rPr lang="en-US" dirty="0"/>
              <a:t>1972 – First release of C, based on B and BCPL.</a:t>
            </a:r>
          </a:p>
          <a:p>
            <a:r>
              <a:rPr lang="en-US" dirty="0"/>
              <a:t>1979 – K&amp;R C “standard”, and 1989/1990 – ANSI C standard</a:t>
            </a:r>
          </a:p>
          <a:p>
            <a:r>
              <a:rPr lang="en-US" dirty="0"/>
              <a:t>Convergent development with Fortran – many similar features.</a:t>
            </a:r>
          </a:p>
          <a:p>
            <a:r>
              <a:rPr lang="en-US" dirty="0"/>
              <a:t>Gotchas vis Fortran:</a:t>
            </a:r>
          </a:p>
          <a:p>
            <a:pPr lvl="1"/>
            <a:r>
              <a:rPr lang="en-US" dirty="0"/>
              <a:t>C extensively uses memory pointers.</a:t>
            </a:r>
          </a:p>
          <a:p>
            <a:pPr lvl="1"/>
            <a:r>
              <a:rPr lang="en-US" dirty="0"/>
              <a:t>C can pass data by value, reference or by pointer.</a:t>
            </a:r>
          </a:p>
          <a:p>
            <a:pPr lvl="1"/>
            <a:r>
              <a:rPr lang="en-US" dirty="0"/>
              <a:t>C frequently relies on a simple macro pre-processing language.</a:t>
            </a:r>
          </a:p>
          <a:p>
            <a:pPr lvl="1"/>
            <a:r>
              <a:rPr lang="en-US" dirty="0"/>
              <a:t>Different array indices.</a:t>
            </a:r>
          </a:p>
          <a:p>
            <a:pPr lvl="1"/>
            <a:r>
              <a:rPr lang="en-US" dirty="0"/>
              <a:t>C-Fortran data structure compatibility is still being standardized.</a:t>
            </a:r>
          </a:p>
        </p:txBody>
      </p:sp>
      <p:sp>
        <p:nvSpPr>
          <p:cNvPr id="3" name="Slide Number Placeholder 2">
            <a:extLst>
              <a:ext uri="{FF2B5EF4-FFF2-40B4-BE49-F238E27FC236}">
                <a16:creationId xmlns:a16="http://schemas.microsoft.com/office/drawing/2014/main" id="{4A4DA94D-8E2B-954E-9729-3A19758842F4}"/>
              </a:ext>
            </a:extLst>
          </p:cNvPr>
          <p:cNvSpPr>
            <a:spLocks noGrp="1"/>
          </p:cNvSpPr>
          <p:nvPr>
            <p:ph type="sldNum" idx="12"/>
          </p:nvPr>
        </p:nvSpPr>
        <p:spPr/>
        <p:txBody>
          <a:bodyPr/>
          <a:lstStyle/>
          <a:p>
            <a:fld id="{00000000-1234-1234-1234-123412341234}" type="slidenum">
              <a:rPr lang="en-US" smtClean="0"/>
              <a:pPr/>
              <a:t>8</a:t>
            </a:fld>
            <a:endParaRPr lang="en-US"/>
          </a:p>
        </p:txBody>
      </p:sp>
      <p:sp>
        <p:nvSpPr>
          <p:cNvPr id="4" name="Title 3">
            <a:extLst>
              <a:ext uri="{FF2B5EF4-FFF2-40B4-BE49-F238E27FC236}">
                <a16:creationId xmlns:a16="http://schemas.microsoft.com/office/drawing/2014/main" id="{DDEBEBE2-F959-0A49-BBA8-563454CFAF52}"/>
              </a:ext>
            </a:extLst>
          </p:cNvPr>
          <p:cNvSpPr>
            <a:spLocks noGrp="1"/>
          </p:cNvSpPr>
          <p:nvPr>
            <p:ph type="title"/>
          </p:nvPr>
        </p:nvSpPr>
        <p:spPr/>
        <p:txBody>
          <a:bodyPr/>
          <a:lstStyle/>
          <a:p>
            <a:r>
              <a:rPr lang="en-US" dirty="0"/>
              <a:t>A Really Terse Development of Programming</a:t>
            </a:r>
          </a:p>
        </p:txBody>
      </p:sp>
    </p:spTree>
    <p:extLst>
      <p:ext uri="{BB962C8B-B14F-4D97-AF65-F5344CB8AC3E}">
        <p14:creationId xmlns:p14="http://schemas.microsoft.com/office/powerpoint/2010/main" val="2218633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65C23B-5ABE-8141-883C-9EA71E8808BD}"/>
              </a:ext>
            </a:extLst>
          </p:cNvPr>
          <p:cNvSpPr>
            <a:spLocks noGrp="1"/>
          </p:cNvSpPr>
          <p:nvPr>
            <p:ph type="body" idx="1"/>
          </p:nvPr>
        </p:nvSpPr>
        <p:spPr/>
        <p:txBody>
          <a:bodyPr/>
          <a:lstStyle/>
          <a:p>
            <a:r>
              <a:rPr lang="en-US" dirty="0"/>
              <a:t>All functions have the same scope, so no two functions can have the same name. Causes problems with libraries.</a:t>
            </a:r>
          </a:p>
          <a:p>
            <a:r>
              <a:rPr lang="en-US" dirty="0"/>
              <a:t>You need to write separate functions to do similar tasks with different data types.</a:t>
            </a:r>
          </a:p>
          <a:p>
            <a:pPr lvl="1"/>
            <a:r>
              <a:rPr lang="en-US" dirty="0"/>
              <a:t>fabs(double) vs </a:t>
            </a:r>
            <a:r>
              <a:rPr lang="en-US" dirty="0" err="1"/>
              <a:t>fabsf</a:t>
            </a:r>
            <a:r>
              <a:rPr lang="en-US" dirty="0"/>
              <a:t>(float) vs </a:t>
            </a:r>
            <a:r>
              <a:rPr lang="en-US" dirty="0" err="1"/>
              <a:t>fabsl</a:t>
            </a:r>
            <a:r>
              <a:rPr lang="en-US" dirty="0"/>
              <a:t>(long double) vs labs(long int) vs </a:t>
            </a:r>
            <a:r>
              <a:rPr lang="en-US" dirty="0" err="1"/>
              <a:t>llabs</a:t>
            </a:r>
            <a:r>
              <a:rPr lang="en-US" dirty="0"/>
              <a:t>(long long int).</a:t>
            </a:r>
          </a:p>
          <a:p>
            <a:pPr lvl="1"/>
            <a:r>
              <a:rPr lang="en-US" dirty="0"/>
              <a:t>Macro-magic can help to get around this, but then the result is really hard to debug.</a:t>
            </a:r>
          </a:p>
        </p:txBody>
      </p:sp>
      <p:sp>
        <p:nvSpPr>
          <p:cNvPr id="3" name="Slide Number Placeholder 2">
            <a:extLst>
              <a:ext uri="{FF2B5EF4-FFF2-40B4-BE49-F238E27FC236}">
                <a16:creationId xmlns:a16="http://schemas.microsoft.com/office/drawing/2014/main" id="{F8D39BC6-AAF0-D64E-8FB0-3B48ED5181F3}"/>
              </a:ext>
            </a:extLst>
          </p:cNvPr>
          <p:cNvSpPr>
            <a:spLocks noGrp="1"/>
          </p:cNvSpPr>
          <p:nvPr>
            <p:ph type="sldNum" idx="12"/>
          </p:nvPr>
        </p:nvSpPr>
        <p:spPr/>
        <p:txBody>
          <a:bodyPr/>
          <a:lstStyle/>
          <a:p>
            <a:fld id="{00000000-1234-1234-1234-123412341234}" type="slidenum">
              <a:rPr lang="en-US" smtClean="0"/>
              <a:pPr/>
              <a:t>9</a:t>
            </a:fld>
            <a:endParaRPr lang="en-US"/>
          </a:p>
        </p:txBody>
      </p:sp>
      <p:sp>
        <p:nvSpPr>
          <p:cNvPr id="4" name="Title 3">
            <a:extLst>
              <a:ext uri="{FF2B5EF4-FFF2-40B4-BE49-F238E27FC236}">
                <a16:creationId xmlns:a16="http://schemas.microsoft.com/office/drawing/2014/main" id="{E6CB44EB-DE31-2F4D-84AC-7D8E4BFD5F7D}"/>
              </a:ext>
            </a:extLst>
          </p:cNvPr>
          <p:cNvSpPr>
            <a:spLocks noGrp="1"/>
          </p:cNvSpPr>
          <p:nvPr>
            <p:ph type="title"/>
          </p:nvPr>
        </p:nvSpPr>
        <p:spPr/>
        <p:txBody>
          <a:bodyPr/>
          <a:lstStyle/>
          <a:p>
            <a:r>
              <a:rPr lang="en-US" dirty="0"/>
              <a:t>A Few C Limitations: Lack of Scope &amp; Overloading</a:t>
            </a:r>
          </a:p>
        </p:txBody>
      </p:sp>
    </p:spTree>
    <p:extLst>
      <p:ext uri="{BB962C8B-B14F-4D97-AF65-F5344CB8AC3E}">
        <p14:creationId xmlns:p14="http://schemas.microsoft.com/office/powerpoint/2010/main" val="2657245201"/>
      </p:ext>
    </p:extLst>
  </p:cSld>
  <p:clrMapOvr>
    <a:masterClrMapping/>
  </p:clrMapOvr>
</p:sld>
</file>

<file path=ppt/theme/theme1.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1334</TotalTime>
  <Words>3215</Words>
  <Application>Microsoft Office PowerPoint</Application>
  <PresentationFormat>Widescreen</PresentationFormat>
  <Paragraphs>449</Paragraphs>
  <Slides>59</Slides>
  <Notes>53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59</vt:i4>
      </vt:variant>
    </vt:vector>
  </HeadingPairs>
  <TitlesOfParts>
    <vt:vector size="68" baseType="lpstr">
      <vt:lpstr>Arial</vt:lpstr>
      <vt:lpstr>Calibri</vt:lpstr>
      <vt:lpstr>Cambria</vt:lpstr>
      <vt:lpstr>Cambria Math</vt:lpstr>
      <vt:lpstr>Consolas</vt:lpstr>
      <vt:lpstr>Courier New</vt:lpstr>
      <vt:lpstr>DejaVuSans</vt:lpstr>
      <vt:lpstr>Menlo</vt:lpstr>
      <vt:lpstr>2_Office Theme</vt:lpstr>
      <vt:lpstr>JEDI and C++    Ryan Honeyager JEDI core team  </vt:lpstr>
      <vt:lpstr>Why Use C++?</vt:lpstr>
      <vt:lpstr>Survey Results</vt:lpstr>
      <vt:lpstr>C++ Resources</vt:lpstr>
      <vt:lpstr>Code Reviews</vt:lpstr>
      <vt:lpstr>Hello, World!</vt:lpstr>
      <vt:lpstr>A Really Terse Development of Programming</vt:lpstr>
      <vt:lpstr>A Really Terse Development of Programming</vt:lpstr>
      <vt:lpstr>A Few C Limitations: Lack of Scope &amp; Overloading</vt:lpstr>
      <vt:lpstr>A Few C Limitations</vt:lpstr>
      <vt:lpstr>A Few C Limitations: No Objects</vt:lpstr>
      <vt:lpstr>A Few C Limitations</vt:lpstr>
      <vt:lpstr>A Few C Limitations: Library Support</vt:lpstr>
      <vt:lpstr>Objects and Classes</vt:lpstr>
      <vt:lpstr>An Evolution of C-style Structs into Objects</vt:lpstr>
      <vt:lpstr>C++ Objects and Classes</vt:lpstr>
      <vt:lpstr>C++ Objects and Classes</vt:lpstr>
      <vt:lpstr>Encapsulation and Abstraction</vt:lpstr>
      <vt:lpstr>Object Lifecycle</vt:lpstr>
      <vt:lpstr>Object Lifecycle</vt:lpstr>
      <vt:lpstr>Inheritance</vt:lpstr>
      <vt:lpstr>Polymorphism: Function Overloading</vt:lpstr>
      <vt:lpstr>Polymorphism: Function Overloading</vt:lpstr>
      <vt:lpstr>Polymorphism: Class Overloading</vt:lpstr>
      <vt:lpstr>Polymorphism: Operator Overloading</vt:lpstr>
      <vt:lpstr>Templates</vt:lpstr>
      <vt:lpstr>C++ Templates</vt:lpstr>
      <vt:lpstr>Some Template Details</vt:lpstr>
      <vt:lpstr>Some Template Details</vt:lpstr>
      <vt:lpstr>Libraries That Use Templates</vt:lpstr>
      <vt:lpstr>The C++ Standard Template Library</vt:lpstr>
      <vt:lpstr>Containers: maps, sets, vectors</vt:lpstr>
      <vt:lpstr>std::vector&lt;T&gt;</vt:lpstr>
      <vt:lpstr>Things You Can Do With std::vector&lt;T&gt;</vt:lpstr>
      <vt:lpstr>Things You Can Do With std::vector&lt;T&gt;</vt:lpstr>
      <vt:lpstr>Things You Can Do With std::vector&lt;T&gt;</vt:lpstr>
      <vt:lpstr>Other Containers: std::map&lt;T,U&gt; and std::set&lt;T&gt;</vt:lpstr>
      <vt:lpstr>Strings</vt:lpstr>
      <vt:lpstr>Algorithms: std::find, …</vt:lpstr>
      <vt:lpstr>Algorithms: std::find, …</vt:lpstr>
      <vt:lpstr>Algorithms: std::find, …</vt:lpstr>
      <vt:lpstr>Smart Pointers</vt:lpstr>
      <vt:lpstr>Smart Pointers</vt:lpstr>
      <vt:lpstr>Other Libraries (That We Use in JEDI)</vt:lpstr>
      <vt:lpstr>What is Eigen?</vt:lpstr>
      <vt:lpstr>Why Do We Want It? </vt:lpstr>
      <vt:lpstr>A Very Simple Program</vt:lpstr>
      <vt:lpstr>What is an Eigen::Array?</vt:lpstr>
      <vt:lpstr>Math with Eigen</vt:lpstr>
      <vt:lpstr>Manipulating Array Objects</vt:lpstr>
      <vt:lpstr>Best Practices</vt:lpstr>
      <vt:lpstr>Express Ideas Directly in Code</vt:lpstr>
      <vt:lpstr>Express Ideas Directly in Code</vt:lpstr>
      <vt:lpstr>Corollaries</vt:lpstr>
      <vt:lpstr>Corollaries</vt:lpstr>
      <vt:lpstr>Corollaries</vt:lpstr>
      <vt:lpstr>Build With All Compiler Warning Turned On</vt:lpstr>
      <vt:lpstr>Test Assumptions</vt:lpstr>
      <vt:lpstr>Thanks!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JEDI and C++</dc:title>
  <dc:subject/>
  <dc:creator>Honeyager, Ryan</dc:creator>
  <cp:keywords/>
  <dc:description/>
  <cp:lastModifiedBy>Ryan E. Honeyager</cp:lastModifiedBy>
  <cp:revision>7</cp:revision>
  <dcterms:created xsi:type="dcterms:W3CDTF">2019-06-04T23:10:53Z</dcterms:created>
  <dcterms:modified xsi:type="dcterms:W3CDTF">2020-02-27T19:09:08Z</dcterms:modified>
  <cp:category/>
</cp:coreProperties>
</file>