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33"/>
  </p:notesMasterIdLst>
  <p:sldIdLst>
    <p:sldId id="328" r:id="rId3"/>
    <p:sldId id="307" r:id="rId4"/>
    <p:sldId id="438" r:id="rId5"/>
    <p:sldId id="444" r:id="rId6"/>
    <p:sldId id="437" r:id="rId7"/>
    <p:sldId id="270" r:id="rId8"/>
    <p:sldId id="445" r:id="rId9"/>
    <p:sldId id="289" r:id="rId10"/>
    <p:sldId id="294" r:id="rId11"/>
    <p:sldId id="449" r:id="rId12"/>
    <p:sldId id="446" r:id="rId13"/>
    <p:sldId id="308" r:id="rId14"/>
    <p:sldId id="299" r:id="rId15"/>
    <p:sldId id="447" r:id="rId16"/>
    <p:sldId id="442" r:id="rId17"/>
    <p:sldId id="302" r:id="rId18"/>
    <p:sldId id="448" r:id="rId19"/>
    <p:sldId id="443" r:id="rId20"/>
    <p:sldId id="441" r:id="rId21"/>
    <p:sldId id="290" r:id="rId22"/>
    <p:sldId id="346" r:id="rId23"/>
    <p:sldId id="333" r:id="rId24"/>
    <p:sldId id="587" r:id="rId25"/>
    <p:sldId id="334" r:id="rId26"/>
    <p:sldId id="596" r:id="rId27"/>
    <p:sldId id="343" r:id="rId28"/>
    <p:sldId id="600" r:id="rId29"/>
    <p:sldId id="595" r:id="rId30"/>
    <p:sldId id="594" r:id="rId31"/>
    <p:sldId id="33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EB8A011-61EA-4601-BFC3-E36B98EF70C3}">
          <p14:sldIdLst>
            <p14:sldId id="328"/>
            <p14:sldId id="307"/>
            <p14:sldId id="438"/>
            <p14:sldId id="444"/>
            <p14:sldId id="437"/>
            <p14:sldId id="270"/>
            <p14:sldId id="445"/>
            <p14:sldId id="289"/>
            <p14:sldId id="294"/>
            <p14:sldId id="449"/>
            <p14:sldId id="446"/>
            <p14:sldId id="308"/>
            <p14:sldId id="299"/>
            <p14:sldId id="447"/>
            <p14:sldId id="442"/>
            <p14:sldId id="302"/>
            <p14:sldId id="448"/>
            <p14:sldId id="443"/>
            <p14:sldId id="441"/>
            <p14:sldId id="290"/>
            <p14:sldId id="346"/>
            <p14:sldId id="333"/>
            <p14:sldId id="587"/>
            <p14:sldId id="334"/>
            <p14:sldId id="596"/>
            <p14:sldId id="343"/>
            <p14:sldId id="600"/>
            <p14:sldId id="595"/>
            <p14:sldId id="594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2870"/>
  </p:normalViewPr>
  <p:slideViewPr>
    <p:cSldViewPr snapToGrid="0">
      <p:cViewPr varScale="1">
        <p:scale>
          <a:sx n="92" d="100"/>
          <a:sy n="92" d="100"/>
        </p:scale>
        <p:origin x="1320" y="16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8033-1078-454D-8E81-AC07C4475F2C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D9DB-7A10-4E45-AE99-03C2DAFA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16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6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71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8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3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3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59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0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6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07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ED808-C080-4340-BCC3-5030FC45C3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39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3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2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7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7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7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8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79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2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6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D9DB-7A10-4E45-AE99-03C2DAFAC9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365;p62">
            <a:extLst>
              <a:ext uri="{FF2B5EF4-FFF2-40B4-BE49-F238E27FC236}">
                <a16:creationId xmlns:a16="http://schemas.microsoft.com/office/drawing/2014/main" id="{39200ABC-6963-0043-9E67-B3B48BC9311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5081" t="2772" r="35920" b="5522"/>
          <a:stretch/>
        </p:blipFill>
        <p:spPr>
          <a:xfrm>
            <a:off x="10490201" y="0"/>
            <a:ext cx="1659466" cy="163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7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240147" y="0"/>
            <a:ext cx="10167636" cy="93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0" y="6604576"/>
            <a:ext cx="2844800" cy="2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lang="en-US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8331200" y="6604577"/>
            <a:ext cx="3860800" cy="24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 lang="en-US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4165600" y="6604576"/>
            <a:ext cx="2844800" cy="253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8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609585" lvl="0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609585" lvl="0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2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00" cy="58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575719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609601" y="1435102"/>
            <a:ext cx="40112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304792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3832951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7285051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697051" y="-812811"/>
            <a:ext cx="58515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lvl="0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JEDI</a:t>
            </a:r>
            <a:endParaRPr dirty="0"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8103-557B-4D4D-B75E-486DAE7A7F73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3740-6ED1-F845-93BD-27C684B2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"/>
            <a:ext cx="12192000" cy="1060123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Shape 11" descr="JCSDA_trans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1241" y="-1"/>
            <a:ext cx="1632000" cy="1224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9956" y="-1"/>
            <a:ext cx="9618133" cy="105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2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1"/>
            <a:ext cx="12192000" cy="1059900"/>
          </a:xfrm>
          <a:prstGeom prst="rect">
            <a:avLst/>
          </a:prstGeom>
          <a:solidFill>
            <a:schemeClr val="dk1">
              <a:alpha val="49800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cap="none">
              <a:solidFill>
                <a:srgbClr val="F4F0E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64840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JEDI Project</a:t>
            </a:r>
            <a:endParaRPr lang="en-US"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Y. Trémolet, JCSDA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175536" y="0"/>
            <a:ext cx="103616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2" name="Picture 1" descr="jcsd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80" y="0"/>
            <a:ext cx="1525613" cy="15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oneyage@ucar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40.png"/><Relationship Id="rId5" Type="http://schemas.openxmlformats.org/officeDocument/2006/relationships/image" Target="../media/image180.png"/><Relationship Id="rId10" Type="http://schemas.openxmlformats.org/officeDocument/2006/relationships/image" Target="../media/image3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2"/>
          <p:cNvSpPr/>
          <p:nvPr/>
        </p:nvSpPr>
        <p:spPr>
          <a:xfrm>
            <a:off x="43807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62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r="37417" b="24276"/>
          <a:stretch/>
        </p:blipFill>
        <p:spPr>
          <a:xfrm>
            <a:off x="7861905" y="1664851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62"/>
          <p:cNvSpPr txBox="1">
            <a:spLocks noGrp="1"/>
          </p:cNvSpPr>
          <p:nvPr>
            <p:ph type="ctrTitle"/>
          </p:nvPr>
        </p:nvSpPr>
        <p:spPr>
          <a:xfrm>
            <a:off x="228600" y="2491675"/>
            <a:ext cx="9204673" cy="22851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SzPts val="3600"/>
            </a:pPr>
            <a:r>
              <a:rPr lang="en-US" sz="3200" b="1" dirty="0"/>
              <a:t>Observation Operators and QC</a:t>
            </a:r>
            <a:br>
              <a:rPr lang="en-US" sz="1800" i="1" dirty="0"/>
            </a:br>
            <a:br>
              <a:rPr lang="en-US" sz="1800" i="1" dirty="0"/>
            </a:br>
            <a:endParaRPr sz="1800" i="1" dirty="0"/>
          </a:p>
          <a:p>
            <a:pPr algn="l">
              <a:buSzPts val="3600"/>
            </a:pPr>
            <a:endParaRPr sz="1800" dirty="0"/>
          </a:p>
          <a:p>
            <a:pPr algn="l">
              <a:buSzPts val="3600"/>
            </a:pPr>
            <a:r>
              <a:rPr lang="en-US" sz="2000" dirty="0"/>
              <a:t>Ryan Honeyager</a:t>
            </a:r>
            <a:br>
              <a:rPr lang="en-US" sz="2000" dirty="0"/>
            </a:br>
            <a:r>
              <a:rPr lang="en-US" sz="2000" dirty="0"/>
              <a:t>JEDI Core Team + Many Others</a:t>
            </a:r>
            <a:br>
              <a:rPr lang="en-US" sz="2000" dirty="0"/>
            </a:br>
            <a:br>
              <a:rPr lang="en-US" sz="2000" dirty="0"/>
            </a:br>
            <a:endParaRPr sz="2000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917131-7E07-BA40-9AD1-13E3A05C278E}"/>
              </a:ext>
            </a:extLst>
          </p:cNvPr>
          <p:cNvGrpSpPr/>
          <p:nvPr/>
        </p:nvGrpSpPr>
        <p:grpSpPr>
          <a:xfrm>
            <a:off x="2635610" y="-69517"/>
            <a:ext cx="6919326" cy="2160367"/>
            <a:chOff x="4130080" y="-69517"/>
            <a:chExt cx="6919326" cy="2160367"/>
          </a:xfrm>
        </p:grpSpPr>
        <p:sp>
          <p:nvSpPr>
            <p:cNvPr id="363" name="Google Shape;363;p62"/>
            <p:cNvSpPr/>
            <p:nvPr/>
          </p:nvSpPr>
          <p:spPr>
            <a:xfrm>
              <a:off x="4150413" y="492897"/>
              <a:ext cx="900201" cy="915633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30080" y="-69517"/>
              <a:ext cx="6919326" cy="2160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62"/>
          <p:cNvSpPr txBox="1"/>
          <p:nvPr/>
        </p:nvSpPr>
        <p:spPr>
          <a:xfrm>
            <a:off x="228600" y="6581099"/>
            <a:ext cx="512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February 25, 2020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2D9BF-3425-6645-9777-7404C823420F}"/>
              </a:ext>
            </a:extLst>
          </p:cNvPr>
          <p:cNvSpPr/>
          <p:nvPr/>
        </p:nvSpPr>
        <p:spPr>
          <a:xfrm>
            <a:off x="228600" y="4776775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  <a:hlinkClick r:id="rId5"/>
              </a:rPr>
              <a:t>honeyage@ucar.edu</a:t>
            </a:r>
            <a:endParaRPr kumimoji="0" lang="en-US" sz="16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58D29-7131-4F47-A2C4-73BE9EFDF575}"/>
              </a:ext>
            </a:extLst>
          </p:cNvPr>
          <p:cNvSpPr txBox="1"/>
          <p:nvPr/>
        </p:nvSpPr>
        <p:spPr>
          <a:xfrm>
            <a:off x="-778476" y="6141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6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734" y="1155318"/>
            <a:ext cx="1062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Factories build objects, they are used when the type of the object to create is known only at run time and return pointers.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319" y="2086690"/>
            <a:ext cx="9665503" cy="41148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400BD9"/>
                </a:solidFill>
                <a:latin typeface="Source Code Pro"/>
                <a:cs typeface="Source Code Pro"/>
                <a:sym typeface="Arial"/>
              </a:rPr>
              <a:t>// Vector of pointers to hold filters</a:t>
            </a: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std::vector&lt; std::shared_ptr&lt; ObsFilterBase&lt;MODEL&gt; &gt; &gt; filters_;</a:t>
            </a:r>
          </a:p>
          <a:p>
            <a:pPr defTabSz="1219170">
              <a:buClr>
                <a:srgbClr val="000000"/>
              </a:buClr>
            </a:pP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400BD9"/>
                </a:solidFill>
                <a:latin typeface="Source Code Pro"/>
                <a:cs typeface="Source Code Pro"/>
                <a:sym typeface="Arial"/>
              </a:rPr>
              <a:t>// Get filters from the YAML configuration</a:t>
            </a: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std::vector&lt;eckit::LocalConfiguration&gt; confs;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conf.get(</a:t>
            </a:r>
            <a:r>
              <a:rPr lang="en-US" sz="1867" kern="0" noProof="1">
                <a:solidFill>
                  <a:srgbClr val="B42419"/>
                </a:solidFill>
                <a:latin typeface="Source Code Pro"/>
                <a:cs typeface="Source Code Pro"/>
                <a:sym typeface="Arial"/>
              </a:rPr>
              <a:t>"ObsFilters"</a:t>
            </a: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, confs);</a:t>
            </a:r>
          </a:p>
          <a:p>
            <a:pPr defTabSz="1219170">
              <a:buClr>
                <a:srgbClr val="000000"/>
              </a:buClr>
            </a:pP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400BD9"/>
                </a:solidFill>
                <a:latin typeface="Source Code Pro"/>
                <a:cs typeface="Source Code Pro"/>
                <a:sym typeface="Arial"/>
              </a:rPr>
              <a:t>// Create the filters</a:t>
            </a:r>
            <a:endParaRPr lang="en-US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mr-IN" sz="1867" kern="0" noProof="1">
                <a:solidFill>
                  <a:srgbClr val="C1651C"/>
                </a:solidFill>
                <a:latin typeface="Source Code Pro"/>
                <a:cs typeface="Source Code Pro"/>
                <a:sym typeface="Arial"/>
              </a:rPr>
              <a:t>for</a:t>
            </a:r>
            <a:r>
              <a:rPr lang="mr-IN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(std::</a:t>
            </a:r>
            <a:r>
              <a:rPr lang="mr-IN" sz="1867" kern="0" noProof="1">
                <a:solidFill>
                  <a:srgbClr val="2FB41D"/>
                </a:solidFill>
                <a:latin typeface="Source Code Pro"/>
                <a:cs typeface="Source Code Pro"/>
                <a:sym typeface="Arial"/>
              </a:rPr>
              <a:t>size_t</a:t>
            </a:r>
            <a:r>
              <a:rPr lang="mr-IN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jj = </a:t>
            </a:r>
            <a:r>
              <a:rPr lang="mr-IN" sz="1867" kern="0" noProof="1">
                <a:solidFill>
                  <a:srgbClr val="B42419"/>
                </a:solidFill>
                <a:latin typeface="Source Code Pro"/>
                <a:cs typeface="Source Code Pro"/>
                <a:sym typeface="Arial"/>
              </a:rPr>
              <a:t>0</a:t>
            </a:r>
            <a:r>
              <a:rPr lang="mr-IN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; jj &lt; confs.size(); ++jj) {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std::shared_ptr&lt; ObsFilterBase&lt;MODEL&gt; &gt; filtr(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  FilterFactory&lt;MODEL&gt;::create(os, confs[jj], qcflags, obserr)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);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  filters_.push_back(filtr);</a:t>
            </a:r>
          </a:p>
          <a:p>
            <a:pPr defTabSz="1219170">
              <a:buClr>
                <a:srgbClr val="000000"/>
              </a:buClr>
            </a:pPr>
            <a:r>
              <a:rPr lang="en-GB" sz="1867" kern="0" noProof="1">
                <a:solidFill>
                  <a:srgbClr val="000000"/>
                </a:solidFill>
                <a:latin typeface="Source Code Pro"/>
                <a:cs typeface="Source Code Pro"/>
                <a:sym typeface="Arial"/>
              </a:rPr>
              <a:t>}</a:t>
            </a:r>
            <a:endParaRPr lang="mr-IN" sz="1867" kern="0" noProof="1">
              <a:solidFill>
                <a:srgbClr val="000000"/>
              </a:solidFill>
              <a:latin typeface="Source Code Pro"/>
              <a:cs typeface="Source Code Pro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88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ObsOperator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/>
              <a:t>ObsOperators are created at runtime using a factory class. </a:t>
            </a:r>
          </a:p>
          <a:p>
            <a:r>
              <a:rPr lang="en-US" sz="2667" dirty="0"/>
              <a:t>Which ObsOperators are created and used is determined by </a:t>
            </a:r>
            <a:r>
              <a:rPr lang="en-US" sz="2667" dirty="0" err="1"/>
              <a:t>yaml</a:t>
            </a:r>
            <a:r>
              <a:rPr lang="en-US" sz="2667" dirty="0"/>
              <a:t> file:</a:t>
            </a:r>
          </a:p>
          <a:p>
            <a:endParaRPr lang="en-US" sz="26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98F2C-8806-3141-9F32-67695875B3D5}"/>
              </a:ext>
            </a:extLst>
          </p:cNvPr>
          <p:cNvSpPr txBox="1">
            <a:spLocks/>
          </p:cNvSpPr>
          <p:nvPr/>
        </p:nvSpPr>
        <p:spPr>
          <a:xfrm>
            <a:off x="746897" y="2704071"/>
            <a:ext cx="10972800" cy="29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ObsTypes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 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CRTM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# name in ObsOperator factory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Radiosonde  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# name in ObsOperator factory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US" sz="2133" kern="0" dirty="0">
              <a:solidFill>
                <a:srgbClr val="0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5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ObsOperator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2"/>
            <a:ext cx="11219935" cy="4526100"/>
          </a:xfrm>
        </p:spPr>
        <p:txBody>
          <a:bodyPr/>
          <a:lstStyle/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endParaRPr lang="en-US" sz="2667" dirty="0"/>
          </a:p>
          <a:p>
            <a:pPr marL="33866" indent="0">
              <a:buNone/>
            </a:pPr>
            <a:endParaRPr lang="en-US" sz="2667" dirty="0"/>
          </a:p>
          <a:p>
            <a:pPr marL="33866" indent="0">
              <a:buNone/>
            </a:pPr>
            <a:r>
              <a:rPr lang="en-US" sz="2667" dirty="0"/>
              <a:t>Names in ObsOperator factory are defined at the beginning of </a:t>
            </a:r>
            <a:r>
              <a:rPr lang="en-US" sz="2667" dirty="0" err="1"/>
              <a:t>Obs</a:t>
            </a:r>
            <a:r>
              <a:rPr lang="en-US" sz="2667" dirty="0"/>
              <a:t>&lt;Operator&gt;.cc file, for example in </a:t>
            </a:r>
            <a:r>
              <a:rPr lang="en-US" sz="2667" dirty="0" err="1"/>
              <a:t>ufo</a:t>
            </a:r>
            <a:r>
              <a:rPr lang="en-US" sz="2667" dirty="0"/>
              <a:t>/</a:t>
            </a:r>
            <a:r>
              <a:rPr lang="en-US" sz="2667" dirty="0" err="1"/>
              <a:t>src</a:t>
            </a:r>
            <a:r>
              <a:rPr lang="en-US" sz="2667" dirty="0"/>
              <a:t>/</a:t>
            </a:r>
            <a:r>
              <a:rPr lang="en-US" sz="2667" dirty="0" err="1"/>
              <a:t>ufo</a:t>
            </a:r>
            <a:r>
              <a:rPr lang="en-US" sz="2667" dirty="0"/>
              <a:t>/</a:t>
            </a:r>
            <a:r>
              <a:rPr lang="en-US" sz="2667" dirty="0" err="1"/>
              <a:t>crtm</a:t>
            </a:r>
            <a:r>
              <a:rPr lang="en-US" sz="2667" dirty="0"/>
              <a:t>/</a:t>
            </a:r>
            <a:r>
              <a:rPr lang="en-US" sz="2667" dirty="0" err="1"/>
              <a:t>ObsRadianceCRTM.cc</a:t>
            </a:r>
            <a:r>
              <a:rPr lang="en-US" sz="2667" dirty="0"/>
              <a:t>:</a:t>
            </a:r>
          </a:p>
          <a:p>
            <a:pPr marL="33866" indent="0">
              <a:buNone/>
            </a:pP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static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ObsOperatorMaker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&lt;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ObsRadianceCRTM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&gt;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makerCRTM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_(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"CRTM"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);</a:t>
            </a:r>
            <a:endParaRPr lang="en-US" sz="2400" dirty="0"/>
          </a:p>
          <a:p>
            <a:pPr marL="33866" indent="0">
              <a:buNone/>
            </a:pPr>
            <a:endParaRPr lang="en-US" sz="2667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98F2C-8806-3141-9F32-67695875B3D5}"/>
              </a:ext>
            </a:extLst>
          </p:cNvPr>
          <p:cNvSpPr txBox="1">
            <a:spLocks/>
          </p:cNvSpPr>
          <p:nvPr/>
        </p:nvSpPr>
        <p:spPr>
          <a:xfrm>
            <a:off x="609600" y="1600202"/>
            <a:ext cx="10972800" cy="29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ObsTypes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CRTM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# name in ObsOperator factory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endParaRPr lang="en-US" sz="2133" kern="0" dirty="0">
              <a:solidFill>
                <a:srgbClr val="000000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9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416" y="1252153"/>
            <a:ext cx="11219937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template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&lt;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typename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MODEL&gt;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ObsOperator :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</a:t>
            </a:r>
            <a:r>
              <a:rPr lang="mr-IN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boost::noncopyable,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ObjectCounter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&lt;ObsOperator&lt;MODEL&gt; &gt;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ObsOperator(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ObsSpace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 &amp;,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eckit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</a:t>
            </a:r>
            <a:r>
              <a:rPr lang="en-US" sz="1600" kern="0" dirty="0" err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Obs</a:t>
            </a: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 Operator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simulateObs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(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GeoVaLs_ &amp;,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ObsVector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 &amp;,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ObsAuxControl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 &amp;)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Interfacing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ObsOperator_ &amp;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obsoperator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()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return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*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oper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_;}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Other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variables()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 </a:t>
            </a: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 Required inputs variables from Model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Locations_ locations(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DateTime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&amp;,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DateTime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&amp;)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</a:t>
            </a:r>
            <a:endParaRPr lang="en-US" sz="1600" kern="0" dirty="0">
              <a:solidFill>
                <a:srgbClr val="0070C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std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ostream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boost::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scoped_ptr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&lt;ObsOperator_&gt;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oper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_;</a:t>
            </a:r>
            <a:endParaRPr lang="en-GB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889A9-A00B-A44E-B9A5-1402F813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ObsOperator interface (from OOPS)</a:t>
            </a:r>
          </a:p>
        </p:txBody>
      </p:sp>
    </p:spTree>
    <p:extLst>
      <p:ext uri="{BB962C8B-B14F-4D97-AF65-F5344CB8AC3E}">
        <p14:creationId xmlns:p14="http://schemas.microsoft.com/office/powerpoint/2010/main" val="791910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416" y="1252153"/>
            <a:ext cx="11219937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template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&lt;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typename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MODEL&gt;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ObsOperator :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</a:t>
            </a:r>
            <a:r>
              <a:rPr lang="mr-IN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boost::noncopyable,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ObjectCounter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&lt;ObsOperator&lt;MODEL&gt; &gt;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ObsOperator(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ObsSpace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 &amp;,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eckit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</a:t>
            </a:r>
            <a:r>
              <a:rPr lang="en-US" sz="1600" kern="0" dirty="0" err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Obs</a:t>
            </a: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 Operator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simulateObs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(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GeoVaLs_ &amp;,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ObsVector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 &amp;,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ObsAuxControl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 &amp;)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Interfacing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ObsOperator_ &amp;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obsoperator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()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return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*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oper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_;}</a:t>
            </a:r>
          </a:p>
          <a:p>
            <a:pPr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Other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variables()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 </a:t>
            </a:r>
            <a:r>
              <a:rPr lang="en-US" sz="1600" kern="0" dirty="0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 Required inputs variables from Model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Locations_ locations(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DateTime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&amp;,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util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DateTime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&amp;) </a:t>
            </a:r>
            <a:r>
              <a:rPr lang="en-US" sz="1600" kern="0" dirty="0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</a:t>
            </a:r>
            <a:endParaRPr lang="en-US" sz="1600" kern="0" dirty="0">
              <a:solidFill>
                <a:srgbClr val="0070C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dirty="0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dirty="0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std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ostream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&amp;) </a:t>
            </a:r>
            <a:r>
              <a:rPr lang="en-US" sz="1600" kern="0" dirty="0" err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boost::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scoped_ptr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&lt;ObsOperator_&gt; </a:t>
            </a:r>
            <a:r>
              <a:rPr lang="en-US" sz="1600" kern="0" dirty="0" err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oper</a:t>
            </a:r>
            <a:r>
              <a:rPr lang="en-US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_;</a:t>
            </a:r>
            <a:endParaRPr lang="en-GB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mr-IN" sz="1600" kern="0" dirty="0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dirty="0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889A9-A00B-A44E-B9A5-1402F813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ObsOperator interface (from OOPS)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A5777-B3A6-DD4C-B50D-8659C184B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987550"/>
            <a:ext cx="88011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 err="1"/>
              <a:t>LinearObsOperators</a:t>
            </a:r>
            <a:r>
              <a:rPr lang="en-US" sz="4267" dirty="0"/>
              <a:t> and Factory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67" dirty="0" err="1"/>
              <a:t>LinearObsOperators</a:t>
            </a:r>
            <a:r>
              <a:rPr lang="en-US" sz="2667" dirty="0"/>
              <a:t> are created at runtime using a factory class, like ObsOperators. </a:t>
            </a:r>
          </a:p>
          <a:p>
            <a:r>
              <a:rPr lang="en-US" sz="2667" dirty="0" err="1"/>
              <a:t>LinearObsOperators</a:t>
            </a:r>
            <a:r>
              <a:rPr lang="en-US" sz="2667" dirty="0"/>
              <a:t> are created with the same name as ObsOperators and use the same </a:t>
            </a:r>
            <a:r>
              <a:rPr lang="en-US" sz="2667" dirty="0" err="1"/>
              <a:t>yaml</a:t>
            </a:r>
            <a:r>
              <a:rPr lang="en-US" sz="2667" dirty="0"/>
              <a:t> section for initialization:</a:t>
            </a:r>
          </a:p>
          <a:p>
            <a:endParaRPr lang="en-US" sz="2667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2CD9FF-97E3-0047-B6A4-C6F95FB7D933}"/>
              </a:ext>
            </a:extLst>
          </p:cNvPr>
          <p:cNvSpPr txBox="1">
            <a:spLocks/>
          </p:cNvSpPr>
          <p:nvPr/>
        </p:nvSpPr>
        <p:spPr>
          <a:xfrm>
            <a:off x="746897" y="3429000"/>
            <a:ext cx="10972800" cy="290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ObsTypes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- </a:t>
            </a:r>
            <a:r>
              <a:rPr lang="en-US" sz="2133" kern="0" dirty="0" err="1">
                <a:solidFill>
                  <a:srgbClr val="000000"/>
                </a:solidFill>
                <a:latin typeface="Courier" pitchFamily="2" charset="0"/>
              </a:rPr>
              <a:t>ObsSpace</a:t>
            </a: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: ...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ObsOperator: 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name: CRTM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# name in ObsOperator and </a:t>
            </a:r>
            <a:r>
              <a:rPr lang="en-US" sz="2133" kern="0" dirty="0" err="1">
                <a:solidFill>
                  <a:srgbClr val="0070C0"/>
                </a:solidFill>
                <a:latin typeface="Courier" pitchFamily="2" charset="0"/>
              </a:rPr>
              <a:t>LinearObsOperator</a:t>
            </a: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70C0"/>
                </a:solidFill>
                <a:latin typeface="Courier" pitchFamily="2" charset="0"/>
              </a:rPr>
              <a:t>                      # factories</a:t>
            </a:r>
          </a:p>
          <a:p>
            <a:pPr marL="0" indent="0" defTabSz="1219170">
              <a:spcBef>
                <a:spcPts val="853"/>
              </a:spcBef>
              <a:buClr>
                <a:srgbClr val="000000"/>
              </a:buClr>
              <a:buNone/>
            </a:pPr>
            <a:r>
              <a:rPr lang="en-US" sz="2133" kern="0" dirty="0">
                <a:solidFill>
                  <a:srgbClr val="000000"/>
                </a:solidFill>
                <a:latin typeface="Courier" pitchFamily="2" charset="0"/>
              </a:rPr>
              <a:t>    ...</a:t>
            </a:r>
          </a:p>
        </p:txBody>
      </p:sp>
    </p:spTree>
    <p:extLst>
      <p:ext uri="{BB962C8B-B14F-4D97-AF65-F5344CB8AC3E}">
        <p14:creationId xmlns:p14="http://schemas.microsoft.com/office/powerpoint/2010/main" val="16411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087" y="1273227"/>
            <a:ext cx="1102222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template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&lt;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typename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MODEL&gt;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LinearObsOperator :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      </a:t>
            </a:r>
            <a:r>
              <a:rPr lang="mr-IN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boost::noncopyable,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     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util::ObjectCounter&lt;LinearObsOperator&lt;MODEL&gt; &gt;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LinearObsOperator(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ObsSpace_ &amp;, </a:t>
            </a:r>
            <a:r>
              <a:rPr lang="en-US" sz="1600" kern="0" noProof="1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eckit::Configuration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~LinearObsOperator();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Interfacing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LinearObsOper_ &amp; linearobsoperator()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return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*oper_;}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Obs Operators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setTrajectory(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GeoVaLs_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ObsAuxControl_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simulateObsTL(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GeoVaLs_ &amp;, ObsVector_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ObsAuxIncrement_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simulateObsAD(GeoVaLs_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ObsVector_ &amp;, ObsAuxIncrement_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Other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variables()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 </a:t>
            </a: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 Required inputs variables from LinearModel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print(std::ostream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boost::scoped_ptr&lt;LinearObsOperBase_&gt; oper_;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B1EEB-765B-2848-9465-57710B90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 err="1"/>
              <a:t>LinearObsOperator</a:t>
            </a:r>
            <a:r>
              <a:rPr lang="en-US" sz="4267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137967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087" y="1273227"/>
            <a:ext cx="11022227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template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&lt;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typename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MODEL&gt;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class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LinearObsOperator :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util::Printable,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      </a:t>
            </a:r>
            <a:r>
              <a:rPr lang="mr-IN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boost::noncopyable,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                       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util::ObjectCounter&lt;LinearObsOperator&lt;MODEL&gt; &gt; {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public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LinearObsOperator(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ObsSpace_ &amp;, </a:t>
            </a:r>
            <a:r>
              <a:rPr lang="en-US" sz="1600" kern="0" noProof="1">
                <a:solidFill>
                  <a:srgbClr val="00B050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eckit::Configuration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~LinearObsOperator();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Interfacing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LinearObsOper_ &amp; linearobsoperator()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{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return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*oper_;}</a:t>
            </a: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Obs Operators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setTrajectory(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GeoVaLs_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ObsAuxControl_ &amp;);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simulateObsTL(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GeoVaLs_ &amp;, ObsVector_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ObsAuxIncrement_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simulateObsAD(GeoVaLs_ &amp;,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ObsVector_ &amp;, ObsAuxIncrement_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/// Other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Variables &amp; variables()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  </a:t>
            </a:r>
            <a:r>
              <a:rPr lang="en-US" sz="1600" kern="0" noProof="1">
                <a:solidFill>
                  <a:srgbClr val="400BD9"/>
                </a:solidFill>
                <a:latin typeface="Source Code Pro Medium"/>
                <a:cs typeface="Source Code Pro Medium"/>
                <a:sym typeface="Arial"/>
              </a:rPr>
              <a:t>// Required inputs variables from LinearModel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</a:t>
            </a:r>
            <a:r>
              <a:rPr lang="en-US" sz="1600" kern="0" noProof="1">
                <a:solidFill>
                  <a:srgbClr val="C1651C"/>
                </a:solidFill>
                <a:latin typeface="Source Code Pro Medium"/>
                <a:cs typeface="Source Code Pro Medium"/>
                <a:sym typeface="Arial"/>
              </a:rPr>
              <a:t>private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void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print(std::ostream &amp;) </a:t>
            </a:r>
            <a:r>
              <a:rPr lang="en-US" sz="1600" kern="0" noProof="1">
                <a:solidFill>
                  <a:srgbClr val="2FB41D"/>
                </a:solidFill>
                <a:latin typeface="Source Code Pro Medium"/>
                <a:cs typeface="Source Code Pro Medium"/>
                <a:sym typeface="Arial"/>
              </a:rPr>
              <a:t>const</a:t>
            </a: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;</a:t>
            </a:r>
          </a:p>
          <a:p>
            <a:pPr defTabSz="1219170">
              <a:buClr>
                <a:srgbClr val="000000"/>
              </a:buClr>
            </a:pPr>
            <a:r>
              <a:rPr lang="en-US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  boost::scoped_ptr&lt;LinearObsOperBase_&gt; oper_;</a:t>
            </a:r>
          </a:p>
          <a:p>
            <a:pPr defTabSz="1219170">
              <a:buClr>
                <a:srgbClr val="000000"/>
              </a:buClr>
            </a:pPr>
            <a:r>
              <a:rPr lang="mr-IN" sz="1600" kern="0" noProof="1">
                <a:solidFill>
                  <a:srgbClr val="000000"/>
                </a:solidFill>
                <a:latin typeface="Source Code Pro Medium"/>
                <a:cs typeface="Source Code Pro Medium"/>
                <a:sym typeface="Arial"/>
              </a:rPr>
              <a:t>};</a:t>
            </a:r>
            <a:endParaRPr lang="en-US" sz="1600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B1EEB-765B-2848-9465-57710B90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 err="1"/>
              <a:t>LinearObsOperator</a:t>
            </a:r>
            <a:r>
              <a:rPr lang="en-US" sz="4267" dirty="0"/>
              <a:t> interface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2F0DCDA-5600-E645-A057-7EF948B45F43}"/>
              </a:ext>
            </a:extLst>
          </p:cNvPr>
          <p:cNvSpPr/>
          <p:nvPr/>
        </p:nvSpPr>
        <p:spPr>
          <a:xfrm>
            <a:off x="457200" y="4262718"/>
            <a:ext cx="9453282" cy="739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D8DA97-6827-814D-BAE4-1F916CF77C77}"/>
              </a:ext>
            </a:extLst>
          </p:cNvPr>
          <p:cNvSpPr/>
          <p:nvPr/>
        </p:nvSpPr>
        <p:spPr>
          <a:xfrm>
            <a:off x="457200" y="5220013"/>
            <a:ext cx="9453282" cy="414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B90-68ED-904D-94E2-85EEF82A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Other </a:t>
            </a:r>
            <a:r>
              <a:rPr lang="en-US" sz="4267" dirty="0" err="1"/>
              <a:t>LinearObsOperator</a:t>
            </a:r>
            <a:r>
              <a:rPr lang="en-US" sz="4267" dirty="0"/>
              <a:t>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A4779-12AC-3149-857B-A59742DF0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67" dirty="0" err="1"/>
                  <a:t>LinearObsOperator</a:t>
                </a:r>
                <a:r>
                  <a:rPr lang="en-US" sz="2667" dirty="0"/>
                  <a:t>::</a:t>
                </a:r>
                <a:r>
                  <a:rPr lang="en-US" sz="2667" dirty="0" err="1"/>
                  <a:t>setTrajectory</a:t>
                </a:r>
                <a:r>
                  <a:rPr lang="en-US" sz="2667" dirty="0"/>
                  <a:t>: calculates the Jacobian </a:t>
                </a:r>
                <a14:m>
                  <m:oMath xmlns:m="http://schemas.openxmlformats.org/officeDocument/2006/math">
                    <m:r>
                      <a:rPr lang="en-US" sz="2667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667" dirty="0"/>
              </a:p>
              <a:p>
                <a:pPr lvl="1"/>
                <a:r>
                  <a:rPr lang="en-US" sz="2667" dirty="0"/>
                  <a:t>Input: </a:t>
                </a:r>
                <a:r>
                  <a:rPr lang="en-US" sz="2667" dirty="0">
                    <a:solidFill>
                      <a:schemeClr val="accent6"/>
                    </a:solidFill>
                  </a:rPr>
                  <a:t>GeoVaLs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67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667" dirty="0">
                    <a:solidFill>
                      <a:schemeClr val="accent6"/>
                    </a:solidFill>
                  </a:rPr>
                  <a:t> (variables specified in nonlinear </a:t>
                </a:r>
                <a:r>
                  <a:rPr lang="en-US" sz="2667" dirty="0" err="1">
                    <a:solidFill>
                      <a:schemeClr val="accent6"/>
                    </a:solidFill>
                  </a:rPr>
                  <a:t>obs</a:t>
                </a:r>
                <a:r>
                  <a:rPr lang="en-US" sz="2667" dirty="0">
                    <a:solidFill>
                      <a:schemeClr val="accent6"/>
                    </a:solidFill>
                  </a:rPr>
                  <a:t> operator)</a:t>
                </a:r>
              </a:p>
              <a:p>
                <a:r>
                  <a:rPr lang="en-US" sz="2667" dirty="0" err="1"/>
                  <a:t>LinearObsOperator</a:t>
                </a:r>
                <a:r>
                  <a:rPr lang="en-US" sz="2667" dirty="0"/>
                  <a:t>::</a:t>
                </a:r>
                <a:r>
                  <a:rPr lang="en-US" sz="2667" dirty="0" err="1"/>
                  <a:t>simulateObsTL</a:t>
                </a:r>
                <a:endParaRPr lang="en-US" sz="2667" dirty="0"/>
              </a:p>
              <a:p>
                <a:pPr lvl="1"/>
                <a:r>
                  <a:rPr lang="en-US" sz="2667" dirty="0"/>
                  <a:t>Input: </a:t>
                </a:r>
                <a:r>
                  <a:rPr lang="en-US" sz="2667" dirty="0">
                    <a:solidFill>
                      <a:srgbClr val="0070C0"/>
                    </a:solidFill>
                  </a:rPr>
                  <a:t>GeoVaLs 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667" dirty="0">
                    <a:solidFill>
                      <a:srgbClr val="0070C0"/>
                    </a:solidFill>
                  </a:rPr>
                  <a:t> (variables specified in TL/AD)</a:t>
                </a:r>
              </a:p>
              <a:p>
                <a:pPr lvl="1"/>
                <a:r>
                  <a:rPr lang="en-US" sz="2667" dirty="0"/>
                  <a:t>Output: </a:t>
                </a:r>
                <a:r>
                  <a:rPr lang="en-US" sz="2667" dirty="0" err="1"/>
                  <a:t>ObsVector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r>
                      <a:rPr lang="en-US" sz="2667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2667" i="1" dirty="0"/>
                  <a:t> </a:t>
                </a:r>
              </a:p>
              <a:p>
                <a:r>
                  <a:rPr lang="en-US" sz="2667" dirty="0" err="1"/>
                  <a:t>LinearObsOperator</a:t>
                </a:r>
                <a:r>
                  <a:rPr lang="en-US" sz="2667" dirty="0"/>
                  <a:t>::</a:t>
                </a:r>
                <a:r>
                  <a:rPr lang="en-US" sz="2667" dirty="0" err="1"/>
                  <a:t>simulateObsAD</a:t>
                </a:r>
                <a:endParaRPr lang="en-US" sz="2667" dirty="0"/>
              </a:p>
              <a:p>
                <a:pPr lvl="1"/>
                <a:r>
                  <a:rPr lang="en-US" sz="2667" dirty="0"/>
                  <a:t>Input: </a:t>
                </a:r>
                <a:r>
                  <a:rPr lang="en-US" sz="2667" dirty="0" err="1"/>
                  <a:t>ObsVector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sz="2667" dirty="0"/>
              </a:p>
              <a:p>
                <a:pPr lvl="1"/>
                <a:r>
                  <a:rPr lang="en-US" sz="2667" dirty="0"/>
                  <a:t>Output: </a:t>
                </a:r>
                <a:r>
                  <a:rPr lang="en-US" sz="2667" dirty="0" err="1">
                    <a:solidFill>
                      <a:srgbClr val="0070C0"/>
                    </a:solidFill>
                  </a:rPr>
                  <a:t>GeoVals</a:t>
                </a:r>
                <a:r>
                  <a:rPr lang="en-US" sz="2667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US" sz="2667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667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r>
                  <a:rPr lang="en-US" sz="2667" dirty="0">
                    <a:solidFill>
                      <a:srgbClr val="0070C0"/>
                    </a:solidFill>
                  </a:rPr>
                  <a:t> (variables specified in TL/AD)</a:t>
                </a:r>
                <a:endParaRPr lang="en-US" sz="2667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FA4779-12AC-3149-857B-A59742DF0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3" t="-26119" r="-463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83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FDBFB-F169-8146-93DD-EE61AB7A2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 err="1"/>
              <a:t>LinearObsOperator</a:t>
            </a:r>
            <a:r>
              <a:rPr lang="en-US" sz="4267" dirty="0"/>
              <a:t>::variables()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E22E-230B-5B46-A87C-298AF5F4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1921"/>
            <a:ext cx="10972800" cy="4526100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/>
              <a:t>Similar to ObsOperator, </a:t>
            </a:r>
            <a:r>
              <a:rPr lang="en-US" sz="2667" dirty="0" err="1"/>
              <a:t>LinearObsOperator</a:t>
            </a:r>
            <a:r>
              <a:rPr lang="en-US" sz="2667" dirty="0"/>
              <a:t> specifies list of variables that are requested from the model for computing TL and AD.</a:t>
            </a:r>
          </a:p>
          <a:p>
            <a:pPr marL="0" indent="0">
              <a:buNone/>
            </a:pPr>
            <a:r>
              <a:rPr lang="en-US" sz="2667" dirty="0"/>
              <a:t>Note: ObsOperator::variables can be different from </a:t>
            </a:r>
            <a:r>
              <a:rPr lang="en-US" sz="2667" dirty="0" err="1"/>
              <a:t>LinearObsOperator</a:t>
            </a:r>
            <a:r>
              <a:rPr lang="en-US" sz="2667" dirty="0"/>
              <a:t>::variables, for example:</a:t>
            </a:r>
          </a:p>
          <a:p>
            <a:pPr marL="491054" lvl="6" indent="-457189">
              <a:buFont typeface="Arial" panose="020B0604020202020204" pitchFamily="34" charset="0"/>
              <a:buChar char="•"/>
            </a:pPr>
            <a:r>
              <a:rPr lang="en-US" dirty="0"/>
              <a:t>Vertical interpolation ObsOperator:</a:t>
            </a:r>
          </a:p>
          <a:p>
            <a:pPr marL="1100639" lvl="7" indent="-457189">
              <a:buFont typeface="Arial" panose="020B0604020202020204" pitchFamily="34" charset="0"/>
              <a:buChar char="•"/>
            </a:pPr>
            <a:r>
              <a:rPr lang="en-US" dirty="0"/>
              <a:t>ObsOperator requests </a:t>
            </a:r>
            <a:r>
              <a:rPr lang="en-US" dirty="0" err="1"/>
              <a:t>air_temperature</a:t>
            </a:r>
            <a:r>
              <a:rPr lang="en-US" dirty="0"/>
              <a:t> and </a:t>
            </a:r>
            <a:r>
              <a:rPr lang="en-US" dirty="0" err="1"/>
              <a:t>air_pressure</a:t>
            </a:r>
            <a:r>
              <a:rPr lang="en-US" dirty="0"/>
              <a:t>,</a:t>
            </a:r>
          </a:p>
          <a:p>
            <a:pPr marL="1100639" lvl="7" indent="-457189">
              <a:buFont typeface="Arial" panose="020B0604020202020204" pitchFamily="34" charset="0"/>
              <a:buChar char="•"/>
            </a:pPr>
            <a:r>
              <a:rPr lang="en-US" dirty="0" err="1"/>
              <a:t>LinearObsOperator</a:t>
            </a:r>
            <a:r>
              <a:rPr lang="en-US" dirty="0"/>
              <a:t> only updates </a:t>
            </a:r>
            <a:r>
              <a:rPr lang="en-US" dirty="0" err="1"/>
              <a:t>air_temperature</a:t>
            </a:r>
            <a:r>
              <a:rPr lang="en-US" dirty="0"/>
              <a:t>.</a:t>
            </a:r>
          </a:p>
          <a:p>
            <a:pPr marL="491054" lvl="7" indent="-457189">
              <a:buFont typeface="Arial" panose="020B0604020202020204" pitchFamily="34" charset="0"/>
              <a:buChar char="•"/>
            </a:pPr>
            <a:r>
              <a:rPr lang="en-US" dirty="0"/>
              <a:t>CRTM: </a:t>
            </a:r>
          </a:p>
          <a:p>
            <a:pPr marL="1100639" lvl="8" indent="-457189">
              <a:buFont typeface="Arial" panose="020B0604020202020204" pitchFamily="34" charset="0"/>
              <a:buChar char="•"/>
            </a:pPr>
            <a:r>
              <a:rPr lang="en-US" dirty="0"/>
              <a:t>ObsOperator requests a lot of surface variables,</a:t>
            </a:r>
          </a:p>
          <a:p>
            <a:pPr marL="1100639" lvl="8" indent="-457189">
              <a:buFont typeface="Arial" panose="020B0604020202020204" pitchFamily="34" charset="0"/>
              <a:buChar char="•"/>
            </a:pPr>
            <a:r>
              <a:rPr lang="en-US" dirty="0" err="1"/>
              <a:t>LinearObsOperator</a:t>
            </a:r>
            <a:r>
              <a:rPr lang="en-US" dirty="0"/>
              <a:t> doesn’t update any of those</a:t>
            </a:r>
          </a:p>
        </p:txBody>
      </p:sp>
    </p:spTree>
    <p:extLst>
      <p:ext uri="{BB962C8B-B14F-4D97-AF65-F5344CB8AC3E}">
        <p14:creationId xmlns:p14="http://schemas.microsoft.com/office/powerpoint/2010/main" val="117957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/>
              <a:t>Unified Forward Operator (UFO)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585" y="1307902"/>
            <a:ext cx="11928335" cy="501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 defTabSz="1219170">
              <a:buClr>
                <a:srgbClr val="1F497D"/>
              </a:buClr>
              <a:buFont typeface="Arial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Share observation operators between JCSDA partners       and reduce duplication of work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219170" lvl="1" indent="-609585" defTabSz="1219170">
              <a:buClr>
                <a:srgbClr val="1F497D"/>
              </a:buClr>
              <a:buFont typeface="Lucida Grande"/>
              <a:buChar char="-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Taking the model agnostic approach one level down into the observation operators</a:t>
            </a:r>
            <a:endParaRPr lang="en-US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609585" defTabSz="1219170">
              <a:buClr>
                <a:srgbClr val="1F497D"/>
              </a:buClr>
              <a:buFont typeface="Arial"/>
              <a:buChar char="•"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609585" defTabSz="1219170">
              <a:buClr>
                <a:srgbClr val="1F497D"/>
              </a:buClr>
              <a:buFont typeface="Arial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Faster use of new observing platforms</a:t>
            </a:r>
          </a:p>
          <a:p>
            <a:pPr marL="1219170" lvl="1" indent="-609585" defTabSz="1219170">
              <a:buClr>
                <a:srgbClr val="1F497D"/>
              </a:buClr>
              <a:buFont typeface="Lucida Grande"/>
              <a:buChar char="-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Regular satellite missions are expensive</a:t>
            </a:r>
          </a:p>
          <a:p>
            <a:pPr marL="1219170" lvl="1" indent="-609585" defTabSz="1219170">
              <a:buClr>
                <a:srgbClr val="1F497D"/>
              </a:buClr>
              <a:buFont typeface="Lucida Grande"/>
              <a:buChar char="-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Cube-sat have short expected life time</a:t>
            </a:r>
          </a:p>
          <a:p>
            <a:pPr marL="1219170" lvl="1" indent="-609585" defTabSz="1219170">
              <a:buClr>
                <a:srgbClr val="1F497D"/>
              </a:buClr>
              <a:buFont typeface="Lucida Grande"/>
              <a:buChar char="-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Include users and instruments science teams</a:t>
            </a:r>
          </a:p>
          <a:p>
            <a:pPr marL="1219170" lvl="1" indent="-609585" defTabSz="1219170">
              <a:buClr>
                <a:srgbClr val="1F497D"/>
              </a:buClr>
              <a:buFont typeface="Arial"/>
              <a:buChar char="•"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609585" defTabSz="1219170">
              <a:buClr>
                <a:srgbClr val="1F497D"/>
              </a:buClr>
              <a:buFont typeface="Arial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Unified Forward Operator (UFO)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219170" lvl="1" indent="-609585" defTabSz="1219170">
              <a:buClr>
                <a:srgbClr val="1F497D"/>
              </a:buClr>
              <a:buFont typeface="Lucida Grande"/>
              <a:buChar char="-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Build a community </a:t>
            </a:r>
            <a:r>
              <a:rPr lang="en-US" sz="2667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app-store 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 observation operators</a:t>
            </a:r>
          </a:p>
        </p:txBody>
      </p:sp>
    </p:spTree>
    <p:extLst>
      <p:ext uri="{BB962C8B-B14F-4D97-AF65-F5344CB8AC3E}">
        <p14:creationId xmlns:p14="http://schemas.microsoft.com/office/powerpoint/2010/main" val="2051375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UFO observation “filters”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39" y="1103576"/>
            <a:ext cx="11697968" cy="551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Abstract “observation filters” are called before and after the obs. operator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Observation filters are generic and have access to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Observation values and metadata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Model values at observations locations (</a:t>
            </a:r>
            <a:r>
              <a:rPr lang="en-US" sz="2400" dirty="0" err="1"/>
              <a:t>GeoVaLs</a:t>
            </a:r>
            <a:r>
              <a:rPr lang="en-US" sz="2400" dirty="0"/>
              <a:t>)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Simulated observation value and diagnostics (for post-filter)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400" dirty="0"/>
              <a:t>Their own private data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Filters are written once and used with many observation types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Generic filters already exist for: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400" dirty="0"/>
              <a:t>Gross error check, background check, blacklisting, thinning…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400" dirty="0"/>
              <a:t>Entirely controlled from </a:t>
            </a:r>
            <a:r>
              <a:rPr lang="en-GB" sz="2400" dirty="0" err="1"/>
              <a:t>yaml</a:t>
            </a:r>
            <a:r>
              <a:rPr lang="en-GB" sz="2400" dirty="0"/>
              <a:t> configuration file(s)</a:t>
            </a:r>
            <a:endParaRPr lang="en-US" sz="24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400" dirty="0"/>
              <a:t>More filters will be developed as needed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400" dirty="0"/>
              <a:t>Generic filters should cover most needs</a:t>
            </a:r>
          </a:p>
        </p:txBody>
      </p:sp>
    </p:spTree>
    <p:extLst>
      <p:ext uri="{BB962C8B-B14F-4D97-AF65-F5344CB8AC3E}">
        <p14:creationId xmlns:p14="http://schemas.microsoft.com/office/powerpoint/2010/main" val="260800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2549303"/>
            <a:ext cx="9225602" cy="337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2FB41D"/>
                </a:solidFill>
                <a:latin typeface="Source Code Pro"/>
                <a:cs typeface="Source Code Pro"/>
              </a:rPr>
              <a:t>template</a:t>
            </a:r>
            <a:r>
              <a:rPr lang="en-US" sz="2133" dirty="0">
                <a:latin typeface="Source Code Pro"/>
                <a:cs typeface="Source Code Pro"/>
              </a:rPr>
              <a:t> &lt;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typename</a:t>
            </a:r>
            <a:r>
              <a:rPr lang="en-US" sz="2133" dirty="0">
                <a:latin typeface="Source Code Pro"/>
                <a:cs typeface="Source Code Pro"/>
              </a:rPr>
              <a:t> MODEL&gt;</a:t>
            </a:r>
          </a:p>
          <a:p>
            <a:r>
              <a:rPr lang="en-US" sz="2133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sz="2133" dirty="0">
                <a:latin typeface="Source Code Pro"/>
                <a:cs typeface="Source Code Pro"/>
              </a:rPr>
              <a:t> Observer&lt;MODEL&gt;::</a:t>
            </a:r>
            <a:r>
              <a:rPr lang="en-US" sz="2133" dirty="0" err="1">
                <a:latin typeface="Source Code Pro"/>
                <a:cs typeface="Source Code Pro"/>
              </a:rPr>
              <a:t>doFinalize</a:t>
            </a:r>
            <a:r>
              <a:rPr lang="en-US" sz="2133" dirty="0">
                <a:latin typeface="Source Code Pro"/>
                <a:cs typeface="Source Code Pro"/>
              </a:rPr>
              <a:t>() {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Log::trace() &lt;&lt; 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"Observer::</a:t>
            </a:r>
            <a:r>
              <a:rPr lang="en-US" sz="2133" dirty="0" err="1">
                <a:solidFill>
                  <a:srgbClr val="B42419"/>
                </a:solidFill>
                <a:latin typeface="Source Code Pro"/>
                <a:cs typeface="Source Code Pro"/>
              </a:rPr>
              <a:t>doFinalize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 start"</a:t>
            </a:r>
            <a:r>
              <a:rPr lang="en-US" sz="2133" dirty="0">
                <a:latin typeface="Source Code Pro"/>
                <a:cs typeface="Source Code Pro"/>
              </a:rPr>
              <a:t> &lt;&lt; </a:t>
            </a:r>
            <a:r>
              <a:rPr lang="en-US" sz="2133" dirty="0" err="1">
                <a:latin typeface="Source Code Pro"/>
                <a:cs typeface="Source Code Pro"/>
              </a:rPr>
              <a:t>std</a:t>
            </a:r>
            <a:r>
              <a:rPr lang="en-US" sz="2133" dirty="0">
                <a:latin typeface="Source Code Pro"/>
                <a:cs typeface="Source Code Pro"/>
              </a:rPr>
              <a:t>::</a:t>
            </a:r>
            <a:r>
              <a:rPr lang="en-US" sz="2133" dirty="0" err="1">
                <a:latin typeface="Source Code Pro"/>
                <a:cs typeface="Source Code Pro"/>
              </a:rPr>
              <a:t>endl</a:t>
            </a:r>
            <a:r>
              <a:rPr lang="en-US" sz="2133" dirty="0">
                <a:latin typeface="Source Code Pro"/>
                <a:cs typeface="Source Code Pro"/>
              </a:rPr>
              <a:t>;</a:t>
            </a:r>
          </a:p>
          <a:p>
            <a:endParaRPr lang="en-US" sz="2133" dirty="0">
              <a:latin typeface="Source Code Pro"/>
              <a:cs typeface="Source Code Pro"/>
            </a:endParaRPr>
          </a:p>
          <a:p>
            <a:r>
              <a:rPr lang="en-US" sz="2133" dirty="0">
                <a:latin typeface="Source Code Pro"/>
                <a:cs typeface="Source Code Pro"/>
              </a:rPr>
              <a:t>  filters_-&gt;</a:t>
            </a:r>
            <a:r>
              <a:rPr lang="en-US" sz="2133" dirty="0" err="1">
                <a:latin typeface="Source Code Pro"/>
                <a:cs typeface="Source Code Pro"/>
              </a:rPr>
              <a:t>priorFilter</a:t>
            </a:r>
            <a:r>
              <a:rPr lang="en-US" sz="2133" dirty="0">
                <a:latin typeface="Source Code Pro"/>
                <a:cs typeface="Source Code Pro"/>
              </a:rPr>
              <a:t>(*</a:t>
            </a:r>
            <a:r>
              <a:rPr lang="en-US" sz="2133" dirty="0" err="1">
                <a:latin typeface="Source Code Pro"/>
                <a:cs typeface="Source Code Pro"/>
              </a:rPr>
              <a:t>gvals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hop_.</a:t>
            </a:r>
            <a:r>
              <a:rPr lang="en-US" sz="2133" dirty="0" err="1">
                <a:latin typeface="Source Code Pro"/>
                <a:cs typeface="Source Code Pro"/>
              </a:rPr>
              <a:t>simulateObs</a:t>
            </a:r>
            <a:r>
              <a:rPr lang="en-US" sz="2133" dirty="0">
                <a:latin typeface="Source Code Pro"/>
                <a:cs typeface="Source Code Pro"/>
              </a:rPr>
              <a:t>(*</a:t>
            </a:r>
            <a:r>
              <a:rPr lang="en-US" sz="2133" dirty="0" err="1">
                <a:latin typeface="Source Code Pro"/>
                <a:cs typeface="Source Code Pro"/>
              </a:rPr>
              <a:t>gvals</a:t>
            </a:r>
            <a:r>
              <a:rPr lang="en-US" sz="2133" dirty="0">
                <a:latin typeface="Source Code Pro"/>
                <a:cs typeface="Source Code Pro"/>
              </a:rPr>
              <a:t>_, </a:t>
            </a:r>
            <a:r>
              <a:rPr lang="en-US" sz="2133" dirty="0" err="1">
                <a:latin typeface="Source Code Pro"/>
                <a:cs typeface="Source Code Pro"/>
              </a:rPr>
              <a:t>yobs</a:t>
            </a:r>
            <a:r>
              <a:rPr lang="en-US" sz="2133" dirty="0">
                <a:latin typeface="Source Code Pro"/>
                <a:cs typeface="Source Code Pro"/>
              </a:rPr>
              <a:t>_, </a:t>
            </a:r>
            <a:r>
              <a:rPr lang="en-US" sz="2133" dirty="0" err="1">
                <a:latin typeface="Source Code Pro"/>
                <a:cs typeface="Source Code Pro"/>
              </a:rPr>
              <a:t>ybias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filters_-&gt;</a:t>
            </a:r>
            <a:r>
              <a:rPr lang="en-US" sz="2133" dirty="0" err="1">
                <a:latin typeface="Source Code Pro"/>
                <a:cs typeface="Source Code Pro"/>
              </a:rPr>
              <a:t>postFilter</a:t>
            </a:r>
            <a:r>
              <a:rPr lang="en-US" sz="2133" dirty="0">
                <a:latin typeface="Source Code Pro"/>
                <a:cs typeface="Source Code Pro"/>
              </a:rPr>
              <a:t>(</a:t>
            </a:r>
            <a:r>
              <a:rPr lang="en-US" sz="2133" dirty="0" err="1">
                <a:latin typeface="Source Code Pro"/>
                <a:cs typeface="Source Code Pro"/>
              </a:rPr>
              <a:t>yobs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endParaRPr lang="en-US" sz="2133" dirty="0">
              <a:latin typeface="Source Code Pro"/>
              <a:cs typeface="Source Code Pro"/>
            </a:endParaRPr>
          </a:p>
          <a:p>
            <a:r>
              <a:rPr lang="en-US" sz="2133" dirty="0">
                <a:latin typeface="Source Code Pro"/>
                <a:cs typeface="Source Code Pro"/>
              </a:rPr>
              <a:t>  Log::trace() &lt;&lt; 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"Observer::</a:t>
            </a:r>
            <a:r>
              <a:rPr lang="en-US" sz="2133" dirty="0" err="1">
                <a:solidFill>
                  <a:srgbClr val="B42419"/>
                </a:solidFill>
                <a:latin typeface="Source Code Pro"/>
                <a:cs typeface="Source Code Pro"/>
              </a:rPr>
              <a:t>doFinalize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 done"</a:t>
            </a:r>
            <a:r>
              <a:rPr lang="en-US" sz="2133" dirty="0">
                <a:latin typeface="Source Code Pro"/>
                <a:cs typeface="Source Code Pro"/>
              </a:rPr>
              <a:t> &lt;&lt; </a:t>
            </a:r>
            <a:r>
              <a:rPr lang="en-US" sz="2133" dirty="0" err="1">
                <a:latin typeface="Source Code Pro"/>
                <a:cs typeface="Source Code Pro"/>
              </a:rPr>
              <a:t>std</a:t>
            </a:r>
            <a:r>
              <a:rPr lang="en-US" sz="2133" dirty="0">
                <a:latin typeface="Source Code Pro"/>
                <a:cs typeface="Source Code Pro"/>
              </a:rPr>
              <a:t>::</a:t>
            </a:r>
            <a:r>
              <a:rPr lang="en-US" sz="2133" dirty="0" err="1">
                <a:latin typeface="Source Code Pro"/>
                <a:cs typeface="Source Code Pro"/>
              </a:rPr>
              <a:t>endl</a:t>
            </a:r>
            <a:r>
              <a:rPr lang="en-US" sz="2133" dirty="0">
                <a:latin typeface="Source Code Pro"/>
                <a:cs typeface="Source Code Pro"/>
              </a:rPr>
              <a:t>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}</a:t>
            </a:r>
            <a:endParaRPr lang="en-US" sz="2133" dirty="0">
              <a:solidFill>
                <a:srgbClr val="000000"/>
              </a:solidFill>
              <a:latin typeface="Source Code Pro"/>
              <a:ea typeface="Menlo"/>
              <a:cs typeface="Source Code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457" y="1194720"/>
            <a:ext cx="10227480" cy="1103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67" dirty="0"/>
              <a:t>The observation operator is called from the Observer</a:t>
            </a:r>
          </a:p>
          <a:p>
            <a:pPr>
              <a:lnSpc>
                <a:spcPct val="130000"/>
              </a:lnSpc>
            </a:pPr>
            <a:r>
              <a:rPr lang="en-US" sz="2667" dirty="0"/>
              <a:t>Observation filters are called immediately before/after the operator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770" y="6099196"/>
            <a:ext cx="77300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Source Code Pro"/>
                <a:cs typeface="Source Code Pro"/>
              </a:rPr>
              <a:t>filters_</a:t>
            </a:r>
            <a:r>
              <a:rPr lang="en-US" sz="2667" dirty="0"/>
              <a:t> contains the list of filters and calls them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E23BB4-33DC-F147-AC66-559D1579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7" y="0"/>
            <a:ext cx="10167636" cy="935183"/>
          </a:xfrm>
        </p:spPr>
        <p:txBody>
          <a:bodyPr/>
          <a:lstStyle/>
          <a:p>
            <a:r>
              <a:rPr lang="en-US" dirty="0"/>
              <a:t>Observation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2518989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9" y="46396"/>
            <a:ext cx="11264891" cy="8164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 few UFO generic observation filters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78782" y="1186688"/>
            <a:ext cx="8951771" cy="549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GB" sz="2000" dirty="0" err="1"/>
              <a:t>PreQC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Handles flags set by pre-processing in IODA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BackgroundCheck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ObsBoundsCheck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Rejects observations values outside some bounds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ObsDomainCheck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Rejects observations with metadata values outside some bounds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(metadata can be location or any other attribute)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000" dirty="0" err="1"/>
              <a:t>BlackList</a:t>
            </a:r>
            <a:endParaRPr lang="en-GB" sz="2000" dirty="0"/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GB" sz="2000" dirty="0"/>
              <a:t>Unconditionally rejects data for some variables, channels</a:t>
            </a:r>
            <a:r>
              <a:rPr lang="mr-IN" sz="2000" dirty="0"/>
              <a:t>…</a:t>
            </a:r>
            <a:endParaRPr lang="en-US" sz="2000" dirty="0"/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GB" sz="2000" dirty="0"/>
              <a:t>Thinning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Reduce the amount of data that we process</a:t>
            </a:r>
          </a:p>
          <a:p>
            <a:pPr marL="1066773" lvl="1" indent="-457189">
              <a:lnSpc>
                <a:spcPct val="50000"/>
              </a:lnSpc>
              <a:spcBef>
                <a:spcPts val="16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000" dirty="0"/>
              <a:t>Regular, Gaussian, Temporal, Poisson Disk methods are available.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4EAC7-7D6E-4140-87A2-30934BA75D5D}"/>
              </a:ext>
            </a:extLst>
          </p:cNvPr>
          <p:cNvSpPr txBox="1"/>
          <p:nvPr/>
        </p:nvSpPr>
        <p:spPr>
          <a:xfrm>
            <a:off x="7615939" y="2084293"/>
            <a:ext cx="44281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1"/>
              <a:t>See src/ufo/instantiateObsFilterFactory.h</a:t>
            </a:r>
          </a:p>
          <a:p>
            <a:r>
              <a:rPr lang="en-US" noProof="1"/>
              <a:t>for the full list.</a:t>
            </a:r>
          </a:p>
        </p:txBody>
      </p:sp>
    </p:spTree>
    <p:extLst>
      <p:ext uri="{BB962C8B-B14F-4D97-AF65-F5344CB8AC3E}">
        <p14:creationId xmlns:p14="http://schemas.microsoft.com/office/powerpoint/2010/main" val="155570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>
            <a:extLst>
              <a:ext uri="{FF2B5EF4-FFF2-40B4-BE49-F238E27FC236}">
                <a16:creationId xmlns:a16="http://schemas.microsoft.com/office/drawing/2014/main" id="{116A3F94-CC2E-DC47-AF5C-B43E7E0C0F16}"/>
              </a:ext>
            </a:extLst>
          </p:cNvPr>
          <p:cNvSpPr/>
          <p:nvPr/>
        </p:nvSpPr>
        <p:spPr>
          <a:xfrm>
            <a:off x="11197" y="1576773"/>
            <a:ext cx="12192000" cy="5333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BFEA8EF5-931D-4747-9D7B-7880EFE7E2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42011" y="5834251"/>
            <a:ext cx="914400" cy="822960"/>
          </a:xfrm>
          <a:prstGeom prst="bentConnector3">
            <a:avLst>
              <a:gd name="adj1" fmla="val -30079"/>
            </a:avLst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2A17CE48-AA63-0840-95C8-5690BF3893F5}"/>
              </a:ext>
            </a:extLst>
          </p:cNvPr>
          <p:cNvCxnSpPr>
            <a:cxnSpLocks/>
          </p:cNvCxnSpPr>
          <p:nvPr/>
        </p:nvCxnSpPr>
        <p:spPr>
          <a:xfrm>
            <a:off x="6570929" y="2620435"/>
            <a:ext cx="1920240" cy="548640"/>
          </a:xfrm>
          <a:prstGeom prst="bentConnector2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94F6F3A3-430A-6847-B417-38507244688D}"/>
              </a:ext>
            </a:extLst>
          </p:cNvPr>
          <p:cNvCxnSpPr>
            <a:cxnSpLocks/>
          </p:cNvCxnSpPr>
          <p:nvPr/>
        </p:nvCxnSpPr>
        <p:spPr>
          <a:xfrm flipV="1">
            <a:off x="2135884" y="2686861"/>
            <a:ext cx="1005840" cy="2286000"/>
          </a:xfrm>
          <a:prstGeom prst="bentConnector3">
            <a:avLst>
              <a:gd name="adj1" fmla="val 64062"/>
            </a:avLst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64DD2BE3-717F-B543-846B-90B8A0F2EF93}"/>
              </a:ext>
            </a:extLst>
          </p:cNvPr>
          <p:cNvCxnSpPr>
            <a:cxnSpLocks/>
          </p:cNvCxnSpPr>
          <p:nvPr/>
        </p:nvCxnSpPr>
        <p:spPr>
          <a:xfrm flipV="1">
            <a:off x="4073181" y="2694226"/>
            <a:ext cx="1463040" cy="3108960"/>
          </a:xfrm>
          <a:prstGeom prst="bentConnector3">
            <a:avLst>
              <a:gd name="adj1" fmla="val 70613"/>
            </a:avLst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11D395F-A137-8E4B-96C1-4931595E497A}"/>
              </a:ext>
            </a:extLst>
          </p:cNvPr>
          <p:cNvSpPr txBox="1"/>
          <p:nvPr/>
        </p:nvSpPr>
        <p:spPr>
          <a:xfrm>
            <a:off x="11197" y="1063983"/>
            <a:ext cx="1054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ObsFilter</a:t>
            </a:r>
            <a:r>
              <a:rPr lang="en-US" dirty="0"/>
              <a:t> example for IR sounders </a:t>
            </a:r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1881B401-C083-4144-AA6A-4634B40926F2}"/>
              </a:ext>
            </a:extLst>
          </p:cNvPr>
          <p:cNvSpPr>
            <a:spLocks noChangeAspect="1"/>
          </p:cNvSpPr>
          <p:nvPr/>
        </p:nvSpPr>
        <p:spPr>
          <a:xfrm>
            <a:off x="869987" y="4506504"/>
            <a:ext cx="1649531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Satellite Zenith Angle Check</a:t>
            </a:r>
          </a:p>
        </p:txBody>
      </p:sp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B05F014C-87D9-A440-B9C5-77A1D8146C74}"/>
              </a:ext>
            </a:extLst>
          </p:cNvPr>
          <p:cNvSpPr>
            <a:spLocks noChangeAspect="1"/>
          </p:cNvSpPr>
          <p:nvPr/>
        </p:nvSpPr>
        <p:spPr>
          <a:xfrm>
            <a:off x="3145205" y="3802578"/>
            <a:ext cx="1649531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Topography </a:t>
            </a:r>
          </a:p>
          <a:p>
            <a:pPr algn="ctr"/>
            <a:r>
              <a:rPr lang="en-US" sz="1600" b="1" dirty="0"/>
              <a:t>check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D9D374CA-C025-824D-9A32-B1EA25D63E58}"/>
              </a:ext>
            </a:extLst>
          </p:cNvPr>
          <p:cNvSpPr/>
          <p:nvPr/>
        </p:nvSpPr>
        <p:spPr>
          <a:xfrm>
            <a:off x="1604202" y="1735298"/>
            <a:ext cx="181099" cy="45734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lternate Process 18">
            <a:extLst>
              <a:ext uri="{FF2B5EF4-FFF2-40B4-BE49-F238E27FC236}">
                <a16:creationId xmlns:a16="http://schemas.microsoft.com/office/drawing/2014/main" id="{BC91B2A2-463D-0F44-8C4B-22FEBB05BD4D}"/>
              </a:ext>
            </a:extLst>
          </p:cNvPr>
          <p:cNvSpPr>
            <a:spLocks noChangeAspect="1"/>
          </p:cNvSpPr>
          <p:nvPr/>
        </p:nvSpPr>
        <p:spPr>
          <a:xfrm>
            <a:off x="3145205" y="2183985"/>
            <a:ext cx="1649531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Obs</a:t>
            </a:r>
            <a:r>
              <a:rPr lang="en-US" sz="1600" b="1" dirty="0"/>
              <a:t> BT Check</a:t>
            </a:r>
          </a:p>
        </p:txBody>
      </p:sp>
      <p:sp>
        <p:nvSpPr>
          <p:cNvPr id="20" name="Alternate Process 19">
            <a:extLst>
              <a:ext uri="{FF2B5EF4-FFF2-40B4-BE49-F238E27FC236}">
                <a16:creationId xmlns:a16="http://schemas.microsoft.com/office/drawing/2014/main" id="{8B57CF50-300C-3D4B-9820-FC04D2A2AA08}"/>
              </a:ext>
            </a:extLst>
          </p:cNvPr>
          <p:cNvSpPr>
            <a:spLocks noChangeAspect="1"/>
          </p:cNvSpPr>
          <p:nvPr/>
        </p:nvSpPr>
        <p:spPr>
          <a:xfrm>
            <a:off x="3145203" y="5413275"/>
            <a:ext cx="1649531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*</a:t>
            </a:r>
            <a:r>
              <a:rPr lang="en-US" sz="1600" b="1" dirty="0">
                <a:solidFill>
                  <a:schemeClr val="bg1"/>
                </a:solidFill>
              </a:rPr>
              <a:t>Model Top </a:t>
            </a:r>
            <a:r>
              <a:rPr lang="en-US" sz="1600" b="1" dirty="0"/>
              <a:t>Transmittance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6C6377-E765-CF4D-A9E9-EADC9661CC9C}"/>
                  </a:ext>
                </a:extLst>
              </p:cNvPr>
              <p:cNvSpPr txBox="1"/>
              <p:nvPr/>
            </p:nvSpPr>
            <p:spPr>
              <a:xfrm>
                <a:off x="1955527" y="1803731"/>
                <a:ext cx="104804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&gt;2400 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6C6377-E765-CF4D-A9E9-EADC9661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527" y="1803731"/>
                <a:ext cx="1048043" cy="184666"/>
              </a:xfrm>
              <a:prstGeom prst="rect">
                <a:avLst/>
              </a:prstGeom>
              <a:blipFill>
                <a:blip r:embed="rId3"/>
                <a:stretch>
                  <a:fillRect l="-1190" t="-6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Up Arrow 24">
            <a:extLst>
              <a:ext uri="{FF2B5EF4-FFF2-40B4-BE49-F238E27FC236}">
                <a16:creationId xmlns:a16="http://schemas.microsoft.com/office/drawing/2014/main" id="{809492B5-CA0B-034A-BA9F-1A8FE7A09B93}"/>
              </a:ext>
            </a:extLst>
          </p:cNvPr>
          <p:cNvSpPr/>
          <p:nvPr/>
        </p:nvSpPr>
        <p:spPr>
          <a:xfrm rot="10800000">
            <a:off x="1619730" y="5420904"/>
            <a:ext cx="181099" cy="45734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9E8191-F339-A848-A21B-C372C0EBADFB}"/>
              </a:ext>
            </a:extLst>
          </p:cNvPr>
          <p:cNvSpPr txBox="1"/>
          <p:nvPr/>
        </p:nvSpPr>
        <p:spPr>
          <a:xfrm>
            <a:off x="766038" y="3691638"/>
            <a:ext cx="11121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GOES</a:t>
            </a:r>
          </a:p>
          <a:p>
            <a:pPr algn="ctr"/>
            <a:r>
              <a:rPr lang="en-US" sz="1200" dirty="0"/>
              <a:t> Sounder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92A4C2-DFB5-FF4A-BB80-57EDD680FD9E}"/>
                  </a:ext>
                </a:extLst>
              </p:cNvPr>
              <p:cNvSpPr txBox="1"/>
              <p:nvPr/>
            </p:nvSpPr>
            <p:spPr>
              <a:xfrm>
                <a:off x="797617" y="5557244"/>
                <a:ext cx="7291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&gt;60°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92A4C2-DFB5-FF4A-BB80-57EDD680F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17" y="5557244"/>
                <a:ext cx="729174" cy="184666"/>
              </a:xfrm>
              <a:prstGeom prst="rect">
                <a:avLst/>
              </a:prstGeom>
              <a:blipFill>
                <a:blip r:embed="rId4"/>
                <a:stretch>
                  <a:fillRect l="-3448" r="-344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Up Arrow 31">
            <a:extLst>
              <a:ext uri="{FF2B5EF4-FFF2-40B4-BE49-F238E27FC236}">
                <a16:creationId xmlns:a16="http://schemas.microsoft.com/office/drawing/2014/main" id="{0C3A609B-426F-9D4F-8D28-BEA62EE1614D}"/>
              </a:ext>
            </a:extLst>
          </p:cNvPr>
          <p:cNvSpPr/>
          <p:nvPr/>
        </p:nvSpPr>
        <p:spPr>
          <a:xfrm>
            <a:off x="3879420" y="1735297"/>
            <a:ext cx="181099" cy="45734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94599B-BBC4-EC46-A179-DECD44C1565A}"/>
              </a:ext>
            </a:extLst>
          </p:cNvPr>
          <p:cNvCxnSpPr>
            <a:cxnSpLocks/>
          </p:cNvCxnSpPr>
          <p:nvPr/>
        </p:nvCxnSpPr>
        <p:spPr>
          <a:xfrm>
            <a:off x="3955479" y="3080860"/>
            <a:ext cx="0" cy="73152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575446-B938-BD4E-A8ED-B28D839DC36A}"/>
              </a:ext>
            </a:extLst>
          </p:cNvPr>
          <p:cNvCxnSpPr>
            <a:cxnSpLocks/>
          </p:cNvCxnSpPr>
          <p:nvPr/>
        </p:nvCxnSpPr>
        <p:spPr>
          <a:xfrm>
            <a:off x="3955477" y="4683136"/>
            <a:ext cx="2" cy="73152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Up Arrow 48">
            <a:extLst>
              <a:ext uri="{FF2B5EF4-FFF2-40B4-BE49-F238E27FC236}">
                <a16:creationId xmlns:a16="http://schemas.microsoft.com/office/drawing/2014/main" id="{BC22EFFA-C734-1B44-BAFE-52F8EC53B8B2}"/>
              </a:ext>
            </a:extLst>
          </p:cNvPr>
          <p:cNvSpPr/>
          <p:nvPr/>
        </p:nvSpPr>
        <p:spPr>
          <a:xfrm>
            <a:off x="6236006" y="1729956"/>
            <a:ext cx="185169" cy="9017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C4459E8-0BC5-7A40-A493-9BEC72F1C49C}"/>
                  </a:ext>
                </a:extLst>
              </p:cNvPr>
              <p:cNvSpPr txBox="1"/>
              <p:nvPr/>
            </p:nvSpPr>
            <p:spPr>
              <a:xfrm>
                <a:off x="6468833" y="1763188"/>
                <a:ext cx="1745414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𝑐𝑙𝑑</m:t>
                              </m:r>
                            </m:sub>
                          </m:sSub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𝑇𝑂𝐴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&gt;0.02</m:t>
                      </m:r>
                    </m:oMath>
                  </m:oMathPara>
                </a14:m>
                <a:endParaRPr lang="en-US" sz="1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C4459E8-0BC5-7A40-A493-9BEC72F1C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33" y="1763188"/>
                <a:ext cx="1745414" cy="27699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8792BCB-B157-134C-8E58-FDF22D84AB67}"/>
              </a:ext>
            </a:extLst>
          </p:cNvPr>
          <p:cNvCxnSpPr>
            <a:cxnSpLocks/>
          </p:cNvCxnSpPr>
          <p:nvPr/>
        </p:nvCxnSpPr>
        <p:spPr>
          <a:xfrm>
            <a:off x="6329296" y="3132230"/>
            <a:ext cx="0" cy="64008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7248597-A74B-A14E-B46E-3D0A043A5778}"/>
              </a:ext>
            </a:extLst>
          </p:cNvPr>
          <p:cNvSpPr txBox="1"/>
          <p:nvPr/>
        </p:nvSpPr>
        <p:spPr>
          <a:xfrm>
            <a:off x="6419806" y="3256899"/>
            <a:ext cx="8317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err="1"/>
              <a:t>CrIS</a:t>
            </a:r>
            <a:r>
              <a:rPr lang="en-US" sz="1200" dirty="0"/>
              <a:t>  </a:t>
            </a:r>
          </a:p>
          <a:p>
            <a:pPr algn="ctr"/>
            <a:r>
              <a:rPr lang="en-US" sz="1200" dirty="0"/>
              <a:t>over  Land</a:t>
            </a:r>
          </a:p>
        </p:txBody>
      </p:sp>
      <p:sp>
        <p:nvSpPr>
          <p:cNvPr id="72" name="Up Arrow 71">
            <a:extLst>
              <a:ext uri="{FF2B5EF4-FFF2-40B4-BE49-F238E27FC236}">
                <a16:creationId xmlns:a16="http://schemas.microsoft.com/office/drawing/2014/main" id="{F1F44772-1062-0341-A751-C40337104140}"/>
              </a:ext>
            </a:extLst>
          </p:cNvPr>
          <p:cNvSpPr/>
          <p:nvPr/>
        </p:nvSpPr>
        <p:spPr>
          <a:xfrm rot="10800000">
            <a:off x="6261696" y="4689899"/>
            <a:ext cx="181099" cy="45734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11178F56-5E01-FF47-AC78-173D7A6AE8B9}"/>
              </a:ext>
            </a:extLst>
          </p:cNvPr>
          <p:cNvCxnSpPr>
            <a:cxnSpLocks/>
          </p:cNvCxnSpPr>
          <p:nvPr/>
        </p:nvCxnSpPr>
        <p:spPr>
          <a:xfrm flipV="1">
            <a:off x="9294621" y="2610976"/>
            <a:ext cx="731520" cy="1005840"/>
          </a:xfrm>
          <a:prstGeom prst="bentConnector3">
            <a:avLst>
              <a:gd name="adj1" fmla="val 29695"/>
            </a:avLst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6085491-28EF-B047-A51F-F0C3EA599858}"/>
              </a:ext>
            </a:extLst>
          </p:cNvPr>
          <p:cNvCxnSpPr>
            <a:cxnSpLocks/>
          </p:cNvCxnSpPr>
          <p:nvPr/>
        </p:nvCxnSpPr>
        <p:spPr>
          <a:xfrm>
            <a:off x="4805255" y="6009100"/>
            <a:ext cx="73152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91FB7FF-7C3A-2C43-B9B0-5BDEFF9F68D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869560" y="3283523"/>
            <a:ext cx="1" cy="210052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lternate Process 100">
            <a:extLst>
              <a:ext uri="{FF2B5EF4-FFF2-40B4-BE49-F238E27FC236}">
                <a16:creationId xmlns:a16="http://schemas.microsoft.com/office/drawing/2014/main" id="{940A678E-3835-964D-8FBF-BE3400244FB8}"/>
              </a:ext>
            </a:extLst>
          </p:cNvPr>
          <p:cNvSpPr>
            <a:spLocks noChangeAspect="1"/>
          </p:cNvSpPr>
          <p:nvPr/>
        </p:nvSpPr>
        <p:spPr>
          <a:xfrm>
            <a:off x="8060710" y="6370740"/>
            <a:ext cx="1454738" cy="36740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C3DC9B6-3BEF-CA4E-89BF-98AD9D07B76A}"/>
                  </a:ext>
                </a:extLst>
              </p:cNvPr>
              <p:cNvSpPr txBox="1"/>
              <p:nvPr/>
            </p:nvSpPr>
            <p:spPr>
              <a:xfrm>
                <a:off x="4224548" y="1809355"/>
                <a:ext cx="141057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&gt;550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&lt;50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C3DC9B6-3BEF-CA4E-89BF-98AD9D07B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548" y="1809355"/>
                <a:ext cx="1410579" cy="184666"/>
              </a:xfrm>
              <a:prstGeom prst="rect">
                <a:avLst/>
              </a:prstGeom>
              <a:blipFill>
                <a:blip r:embed="rId6"/>
                <a:stretch>
                  <a:fillRect l="-1786" r="-89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Up Arrow 116">
            <a:extLst>
              <a:ext uri="{FF2B5EF4-FFF2-40B4-BE49-F238E27FC236}">
                <a16:creationId xmlns:a16="http://schemas.microsoft.com/office/drawing/2014/main" id="{2DFFAA43-7A05-0645-A776-A93CE6368242}"/>
              </a:ext>
            </a:extLst>
          </p:cNvPr>
          <p:cNvSpPr/>
          <p:nvPr/>
        </p:nvSpPr>
        <p:spPr>
          <a:xfrm rot="5400000">
            <a:off x="11762854" y="5612576"/>
            <a:ext cx="181099" cy="45734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B06DBF76-EF60-BB4B-B454-88094752DA2A}"/>
              </a:ext>
            </a:extLst>
          </p:cNvPr>
          <p:cNvCxnSpPr>
            <a:cxnSpLocks/>
          </p:cNvCxnSpPr>
          <p:nvPr/>
        </p:nvCxnSpPr>
        <p:spPr>
          <a:xfrm flipV="1">
            <a:off x="6555723" y="2399075"/>
            <a:ext cx="3472782" cy="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>
            <a:extLst>
              <a:ext uri="{FF2B5EF4-FFF2-40B4-BE49-F238E27FC236}">
                <a16:creationId xmlns:a16="http://schemas.microsoft.com/office/drawing/2014/main" id="{A4A76D2C-F5A7-8A4E-9F1B-9BE14F0642A7}"/>
              </a:ext>
            </a:extLst>
          </p:cNvPr>
          <p:cNvCxnSpPr>
            <a:cxnSpLocks/>
          </p:cNvCxnSpPr>
          <p:nvPr/>
        </p:nvCxnSpPr>
        <p:spPr>
          <a:xfrm flipV="1">
            <a:off x="6738609" y="2821162"/>
            <a:ext cx="3291840" cy="1463040"/>
          </a:xfrm>
          <a:prstGeom prst="bentConnector3">
            <a:avLst>
              <a:gd name="adj1" fmla="val 89609"/>
            </a:avLst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EA772124-BD01-F947-811F-D4D6267C4EA2}"/>
              </a:ext>
            </a:extLst>
          </p:cNvPr>
          <p:cNvSpPr txBox="1"/>
          <p:nvPr/>
        </p:nvSpPr>
        <p:spPr>
          <a:xfrm>
            <a:off x="7670219" y="2620420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tzr_qc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FB55BB9-EEB7-0B45-A7B9-E6F569F3BAD3}"/>
              </a:ext>
            </a:extLst>
          </p:cNvPr>
          <p:cNvSpPr txBox="1"/>
          <p:nvPr/>
        </p:nvSpPr>
        <p:spPr>
          <a:xfrm>
            <a:off x="7670219" y="2099823"/>
            <a:ext cx="78098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tzr_qc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2C8228E-6DB8-8F42-AE4A-0EEBB00C55CC}"/>
              </a:ext>
            </a:extLst>
          </p:cNvPr>
          <p:cNvSpPr txBox="1"/>
          <p:nvPr/>
        </p:nvSpPr>
        <p:spPr>
          <a:xfrm>
            <a:off x="7098888" y="4330257"/>
            <a:ext cx="780983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tzr_qc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=0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B886FC-6528-EE47-BB0F-D65ED3028632}"/>
              </a:ext>
            </a:extLst>
          </p:cNvPr>
          <p:cNvCxnSpPr>
            <a:cxnSpLocks/>
          </p:cNvCxnSpPr>
          <p:nvPr/>
        </p:nvCxnSpPr>
        <p:spPr>
          <a:xfrm>
            <a:off x="1692625" y="3132230"/>
            <a:ext cx="12881" cy="136266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50031AE4-7C89-C444-B60D-839B9B69B073}"/>
              </a:ext>
            </a:extLst>
          </p:cNvPr>
          <p:cNvSpPr>
            <a:spLocks/>
          </p:cNvSpPr>
          <p:nvPr/>
        </p:nvSpPr>
        <p:spPr>
          <a:xfrm>
            <a:off x="10044794" y="2186243"/>
            <a:ext cx="1649531" cy="109728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Surface Jacobian Check</a:t>
            </a:r>
          </a:p>
        </p:txBody>
      </p:sp>
      <p:sp>
        <p:nvSpPr>
          <p:cNvPr id="195" name="Striped Right Arrow 194">
            <a:extLst>
              <a:ext uri="{FF2B5EF4-FFF2-40B4-BE49-F238E27FC236}">
                <a16:creationId xmlns:a16="http://schemas.microsoft.com/office/drawing/2014/main" id="{C2162B73-1735-BD4D-8146-533590CB67C6}"/>
              </a:ext>
            </a:extLst>
          </p:cNvPr>
          <p:cNvSpPr>
            <a:spLocks noChangeAspect="1"/>
          </p:cNvSpPr>
          <p:nvPr/>
        </p:nvSpPr>
        <p:spPr>
          <a:xfrm>
            <a:off x="184383" y="2462397"/>
            <a:ext cx="553816" cy="392412"/>
          </a:xfrm>
          <a:prstGeom prst="stripedRightArrow">
            <a:avLst>
              <a:gd name="adj1" fmla="val 58947"/>
              <a:gd name="adj2" fmla="val 7686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lternate Process 7">
            <a:extLst>
              <a:ext uri="{FF2B5EF4-FFF2-40B4-BE49-F238E27FC236}">
                <a16:creationId xmlns:a16="http://schemas.microsoft.com/office/drawing/2014/main" id="{4A4FA49B-F870-6640-8852-685605324B14}"/>
              </a:ext>
            </a:extLst>
          </p:cNvPr>
          <p:cNvSpPr>
            <a:spLocks noChangeAspect="1"/>
          </p:cNvSpPr>
          <p:nvPr/>
        </p:nvSpPr>
        <p:spPr>
          <a:xfrm>
            <a:off x="5515416" y="2196051"/>
            <a:ext cx="1649531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Cloud &amp; Surface Check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059911-3BF6-5141-A8F9-55B99F668521}"/>
              </a:ext>
            </a:extLst>
          </p:cNvPr>
          <p:cNvGrpSpPr/>
          <p:nvPr/>
        </p:nvGrpSpPr>
        <p:grpSpPr>
          <a:xfrm>
            <a:off x="863030" y="2194521"/>
            <a:ext cx="1656488" cy="921282"/>
            <a:chOff x="914400" y="2194521"/>
            <a:chExt cx="1656488" cy="921282"/>
          </a:xfrm>
        </p:grpSpPr>
        <p:sp>
          <p:nvSpPr>
            <p:cNvPr id="2" name="Alternate Process 1">
              <a:extLst>
                <a:ext uri="{FF2B5EF4-FFF2-40B4-BE49-F238E27FC236}">
                  <a16:creationId xmlns:a16="http://schemas.microsoft.com/office/drawing/2014/main" id="{BF0931A2-7533-224B-A449-72423CD156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1357" y="2194521"/>
              <a:ext cx="1649531" cy="914400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77" name="Alternate Process 76">
              <a:extLst>
                <a:ext uri="{FF2B5EF4-FFF2-40B4-BE49-F238E27FC236}">
                  <a16:creationId xmlns:a16="http://schemas.microsoft.com/office/drawing/2014/main" id="{EB4BBC4C-38FA-6A49-A726-F71C0B76C6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4400" y="2658603"/>
              <a:ext cx="1649531" cy="457200"/>
            </a:xfrm>
            <a:prstGeom prst="flowChartAlternateProcess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Check</a:t>
              </a:r>
            </a:p>
          </p:txBody>
        </p:sp>
        <p:sp>
          <p:nvSpPr>
            <p:cNvPr id="78" name="Alternate Process 77">
              <a:extLst>
                <a:ext uri="{FF2B5EF4-FFF2-40B4-BE49-F238E27FC236}">
                  <a16:creationId xmlns:a16="http://schemas.microsoft.com/office/drawing/2014/main" id="{635FCD05-DE73-0F43-A56E-5A45777E82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764" y="2195241"/>
              <a:ext cx="1649531" cy="457200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Wavenumber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2E6A3D2-7CE8-8D48-AEBE-2A94E5598DAD}"/>
                  </a:ext>
                </a:extLst>
              </p:cNvPr>
              <p:cNvSpPr txBox="1"/>
              <p:nvPr/>
            </p:nvSpPr>
            <p:spPr>
              <a:xfrm>
                <a:off x="171729" y="3235158"/>
                <a:ext cx="122245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2000, 2400 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2E6A3D2-7CE8-8D48-AEBE-2A94E559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9" y="3235158"/>
                <a:ext cx="1222451" cy="184666"/>
              </a:xfrm>
              <a:prstGeom prst="rect">
                <a:avLst/>
              </a:prstGeom>
              <a:blipFill>
                <a:blip r:embed="rId9"/>
                <a:stretch>
                  <a:fillRect l="-1031" t="-6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lternate Process 13">
            <a:extLst>
              <a:ext uri="{FF2B5EF4-FFF2-40B4-BE49-F238E27FC236}">
                <a16:creationId xmlns:a16="http://schemas.microsoft.com/office/drawing/2014/main" id="{8C1A79F5-93D0-3F4A-AE4E-472382D268C5}"/>
              </a:ext>
            </a:extLst>
          </p:cNvPr>
          <p:cNvSpPr>
            <a:spLocks noChangeAspect="1"/>
          </p:cNvSpPr>
          <p:nvPr/>
        </p:nvSpPr>
        <p:spPr>
          <a:xfrm>
            <a:off x="10028504" y="5384050"/>
            <a:ext cx="1649531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Gross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096B06D4-C650-A84D-B96C-B91A28FA4B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0129" y="3785510"/>
                <a:ext cx="1649531" cy="914400"/>
              </a:xfrm>
              <a:prstGeom prst="flowChartAlternateProcess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𝒔𝒇𝒄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  <a:p>
                <a:pPr algn="ctr"/>
                <a:r>
                  <a:rPr lang="en-US" sz="1600" b="1" dirty="0"/>
                  <a:t>Sensitivity</a:t>
                </a:r>
              </a:p>
              <a:p>
                <a:pPr algn="ctr"/>
                <a:r>
                  <a:rPr lang="en-US" sz="1600" b="1" dirty="0"/>
                  <a:t>Check</a:t>
                </a:r>
              </a:p>
            </p:txBody>
          </p:sp>
        </mc:Choice>
        <mc:Fallback xmlns="">
          <p:sp>
            <p:nvSpPr>
              <p:cNvPr id="12" name="Alternate Process 11">
                <a:extLst>
                  <a:ext uri="{FF2B5EF4-FFF2-40B4-BE49-F238E27FC236}">
                    <a16:creationId xmlns:a16="http://schemas.microsoft.com/office/drawing/2014/main" id="{096B06D4-C650-A84D-B96C-B91A28FA4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129" y="3785510"/>
                <a:ext cx="1649531" cy="914400"/>
              </a:xfrm>
              <a:prstGeom prst="flowChartAlternateProcess">
                <a:avLst/>
              </a:prstGeom>
              <a:blipFill>
                <a:blip r:embed="rId10"/>
                <a:stretch>
                  <a:fillRect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Up Arrow 84">
            <a:extLst>
              <a:ext uri="{FF2B5EF4-FFF2-40B4-BE49-F238E27FC236}">
                <a16:creationId xmlns:a16="http://schemas.microsoft.com/office/drawing/2014/main" id="{58F4396A-BE83-1641-87B4-6F953A1CED8F}"/>
              </a:ext>
            </a:extLst>
          </p:cNvPr>
          <p:cNvSpPr/>
          <p:nvPr/>
        </p:nvSpPr>
        <p:spPr>
          <a:xfrm rot="10800000">
            <a:off x="8397799" y="4083475"/>
            <a:ext cx="181099" cy="457347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6F406B11-6BA5-3342-BAB0-108BF17B4A9E}"/>
              </a:ext>
            </a:extLst>
          </p:cNvPr>
          <p:cNvSpPr>
            <a:spLocks noChangeAspect="1"/>
          </p:cNvSpPr>
          <p:nvPr/>
        </p:nvSpPr>
        <p:spPr>
          <a:xfrm>
            <a:off x="7678616" y="3169075"/>
            <a:ext cx="1649531" cy="9144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NSST Check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D41CE75-1851-BB46-8123-21B5BD25C495}"/>
              </a:ext>
            </a:extLst>
          </p:cNvPr>
          <p:cNvCxnSpPr>
            <a:cxnSpLocks/>
          </p:cNvCxnSpPr>
          <p:nvPr/>
        </p:nvCxnSpPr>
        <p:spPr>
          <a:xfrm>
            <a:off x="6837560" y="6006106"/>
            <a:ext cx="320040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triped Right Arrow 64">
            <a:extLst>
              <a:ext uri="{FF2B5EF4-FFF2-40B4-BE49-F238E27FC236}">
                <a16:creationId xmlns:a16="http://schemas.microsoft.com/office/drawing/2014/main" id="{B322A822-C8FA-594A-94E3-DE3219D2FAED}"/>
              </a:ext>
            </a:extLst>
          </p:cNvPr>
          <p:cNvSpPr>
            <a:spLocks noChangeAspect="1"/>
          </p:cNvSpPr>
          <p:nvPr/>
        </p:nvSpPr>
        <p:spPr>
          <a:xfrm rot="10800000">
            <a:off x="9464573" y="6449044"/>
            <a:ext cx="553816" cy="392412"/>
          </a:xfrm>
          <a:prstGeom prst="stripedRightArrow">
            <a:avLst>
              <a:gd name="adj1" fmla="val 58947"/>
              <a:gd name="adj2" fmla="val 7162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3E10C1DE-6B33-AA42-9452-717002355375}"/>
              </a:ext>
            </a:extLst>
          </p:cNvPr>
          <p:cNvSpPr>
            <a:spLocks noChangeAspect="1"/>
          </p:cNvSpPr>
          <p:nvPr/>
        </p:nvSpPr>
        <p:spPr>
          <a:xfrm>
            <a:off x="5508505" y="5420904"/>
            <a:ext cx="1649531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*</a:t>
            </a:r>
            <a:r>
              <a:rPr lang="en-US" sz="1600" b="1" dirty="0"/>
              <a:t>Latitude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AAF92AE-ED0F-9149-938E-CF2BD6CB5AEC}"/>
                  </a:ext>
                </a:extLst>
              </p:cNvPr>
              <p:cNvSpPr txBox="1"/>
              <p:nvPr/>
            </p:nvSpPr>
            <p:spPr>
              <a:xfrm>
                <a:off x="9258633" y="4846086"/>
                <a:ext cx="2735749" cy="21544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𝑂𝑏𝑠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𝐵𝑜𝑢𝑛𝑑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AAF92AE-ED0F-9149-938E-CF2BD6CB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633" y="4846086"/>
                <a:ext cx="2735749" cy="215444"/>
              </a:xfrm>
              <a:prstGeom prst="rect">
                <a:avLst/>
              </a:prstGeom>
              <a:blipFill>
                <a:blip r:embed="rId11"/>
                <a:stretch>
                  <a:fillRect l="-926" t="-5556" r="-92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4">
            <a:extLst>
              <a:ext uri="{FF2B5EF4-FFF2-40B4-BE49-F238E27FC236}">
                <a16:creationId xmlns:a16="http://schemas.microsoft.com/office/drawing/2014/main" id="{84B87755-D515-1C4F-B208-F3830EC9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 flowchart for IR sounders</a:t>
            </a:r>
          </a:p>
        </p:txBody>
      </p:sp>
    </p:spTree>
    <p:extLst>
      <p:ext uri="{BB962C8B-B14F-4D97-AF65-F5344CB8AC3E}">
        <p14:creationId xmlns:p14="http://schemas.microsoft.com/office/powerpoint/2010/main" val="130891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9" y="46396"/>
            <a:ext cx="11264891" cy="8164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UFO generic observation filters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36769" y="1265193"/>
            <a:ext cx="10838961" cy="542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spcBef>
                <a:spcPts val="8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Filters are controlled by the </a:t>
            </a:r>
            <a:r>
              <a:rPr lang="en-US" sz="2667" dirty="0" err="1"/>
              <a:t>yaml</a:t>
            </a:r>
            <a:r>
              <a:rPr lang="en-US" sz="2667" dirty="0"/>
              <a:t> configuration file</a:t>
            </a:r>
          </a:p>
          <a:p>
            <a:pPr marL="1066773" lvl="1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667" dirty="0"/>
              <a:t>Filters are applied in the order in which they appear in the </a:t>
            </a:r>
            <a:r>
              <a:rPr lang="en-US" sz="2667" dirty="0" err="1"/>
              <a:t>yaml</a:t>
            </a:r>
            <a:endParaRPr lang="en-US" sz="2667" dirty="0"/>
          </a:p>
          <a:p>
            <a:pPr marL="1066773" lvl="1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667" dirty="0"/>
              <a:t>Most scientific work happens in the </a:t>
            </a:r>
            <a:r>
              <a:rPr lang="en-US" sz="2667" dirty="0" err="1"/>
              <a:t>yaml</a:t>
            </a:r>
            <a:r>
              <a:rPr lang="en-US" sz="2667" dirty="0"/>
              <a:t> file</a:t>
            </a:r>
          </a:p>
          <a:p>
            <a:pPr marL="457189" indent="-457189">
              <a:spcBef>
                <a:spcPts val="8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All filters except the </a:t>
            </a:r>
            <a:r>
              <a:rPr lang="en-US" sz="2667" dirty="0" err="1"/>
              <a:t>BlackList</a:t>
            </a:r>
            <a:r>
              <a:rPr lang="en-US" sz="2667" dirty="0"/>
              <a:t> take an optional “where” clause to restrict their scope of application</a:t>
            </a:r>
          </a:p>
          <a:p>
            <a:pPr marL="1066773" lvl="1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r>
              <a:rPr lang="en-US" sz="2667" dirty="0"/>
              <a:t>The </a:t>
            </a:r>
            <a:r>
              <a:rPr lang="en-US" sz="2667" dirty="0">
                <a:cs typeface="Source Code Pro"/>
              </a:rPr>
              <a:t>where</a:t>
            </a:r>
            <a:r>
              <a:rPr lang="en-US" sz="2667" dirty="0"/>
              <a:t> clause is very generic and can be expressed in terms of observation metadata, value or GeoVaLs value</a:t>
            </a:r>
            <a:endParaRPr lang="en-US" sz="1333" dirty="0"/>
          </a:p>
          <a:p>
            <a:pPr marL="609573" indent="-457189">
              <a:spcBef>
                <a:spcPts val="800"/>
              </a:spcBef>
              <a:buClr>
                <a:schemeClr val="bg2"/>
              </a:buClr>
              <a:buFont typeface="Lucida Grande"/>
              <a:buChar char="-"/>
            </a:pPr>
            <a:endParaRPr lang="en-US" sz="2667" dirty="0"/>
          </a:p>
          <a:p>
            <a:pPr marL="457189" indent="-457189">
              <a:spcBef>
                <a:spcPts val="8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Another filter (</a:t>
            </a:r>
            <a:r>
              <a:rPr lang="en-US" sz="2667" dirty="0" err="1"/>
              <a:t>QCmanager</a:t>
            </a:r>
            <a:r>
              <a:rPr lang="en-US" sz="2667" dirty="0"/>
              <a:t>) is used internally for book-keeping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GB" sz="2667" dirty="0" err="1"/>
              <a:t>GeoVaLsWriter</a:t>
            </a:r>
            <a:r>
              <a:rPr lang="en-GB" sz="2667" dirty="0"/>
              <a:t> (in OOPS) saves GeoVaLs to file. This is also a “filter”.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11954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0DA0C5-1CA4-F544-8F2C-4B0372783F51}"/>
              </a:ext>
            </a:extLst>
          </p:cNvPr>
          <p:cNvSpPr/>
          <p:nvPr/>
        </p:nvSpPr>
        <p:spPr>
          <a:xfrm>
            <a:off x="0" y="1044547"/>
            <a:ext cx="7694455" cy="5355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Observations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ObsTypes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ObsSpace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GnssroBnd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ObsDataIn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ioda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/testinput_tier_1/gnssro_obs_2018041500_m.nc4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ObsDataOut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Data/gnssro_bndnbam_2018041500_m_output.nc4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simulate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[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bending_angle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]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ObsFilters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b="1" dirty="0">
                <a:solidFill>
                  <a:srgbClr val="13939F"/>
                </a:solidFill>
                <a:latin typeface="Courier" pitchFamily="2" charset="0"/>
              </a:rPr>
              <a:t>Filter</a:t>
            </a:r>
            <a:r>
              <a:rPr lang="en-US" sz="1200" b="1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b="1" dirty="0">
                <a:solidFill>
                  <a:srgbClr val="3B2322"/>
                </a:solidFill>
                <a:latin typeface="Courier" pitchFamily="2" charset="0"/>
              </a:rPr>
              <a:t> Domain Check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filter 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bending_angle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where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</a:t>
            </a:r>
            <a:r>
              <a:rPr lang="en-US" sz="1200" dirty="0">
                <a:solidFill>
                  <a:srgbClr val="3200CA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</a:t>
            </a:r>
            <a:r>
              <a:rPr lang="en-US" sz="1200" dirty="0" err="1">
                <a:solidFill>
                  <a:srgbClr val="0070C0"/>
                </a:solidFill>
                <a:latin typeface="Courier" pitchFamily="2" charset="0"/>
              </a:rPr>
              <a:t>earth_radius_of_curvature@MetaData</a:t>
            </a:r>
            <a:endParaRPr lang="en-US" sz="12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6250000.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6450000.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</a:t>
            </a:r>
            <a:r>
              <a:rPr lang="en-US" sz="1200" dirty="0" err="1">
                <a:solidFill>
                  <a:srgbClr val="0070C0"/>
                </a:solidFill>
                <a:latin typeface="Courier" pitchFamily="2" charset="0"/>
              </a:rPr>
              <a:t>geoid_height_above_reference_ellipsoid@MetaData</a:t>
            </a:r>
            <a:endParaRPr lang="en-US" sz="12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-200.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200.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</a:t>
            </a:r>
            <a:r>
              <a:rPr lang="en-US" sz="1200" dirty="0" err="1">
                <a:solidFill>
                  <a:srgbClr val="0070C0"/>
                </a:solidFill>
                <a:latin typeface="Courier" pitchFamily="2" charset="0"/>
              </a:rPr>
              <a:t>latitude@MetaData</a:t>
            </a:r>
            <a:endParaRPr lang="en-US" sz="12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-90.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 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90.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716EFAA2-2786-7C4C-8BB0-CB7C75D7D42C}"/>
              </a:ext>
            </a:extLst>
          </p:cNvPr>
          <p:cNvSpPr/>
          <p:nvPr/>
        </p:nvSpPr>
        <p:spPr>
          <a:xfrm>
            <a:off x="3499228" y="2850833"/>
            <a:ext cx="5523937" cy="734016"/>
          </a:xfrm>
          <a:prstGeom prst="wedgeRectCallout">
            <a:avLst>
              <a:gd name="adj1" fmla="val -56223"/>
              <a:gd name="adj2" fmla="val -1993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Domain check applies to GPSRO data (bending angle)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0D4A1D58-DEFF-074E-AE43-D650A4F3E468}"/>
              </a:ext>
            </a:extLst>
          </p:cNvPr>
          <p:cNvSpPr/>
          <p:nvPr/>
        </p:nvSpPr>
        <p:spPr>
          <a:xfrm>
            <a:off x="6261197" y="3914927"/>
            <a:ext cx="404849" cy="22572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D5CE0-73A3-054B-94C0-179D69C76C57}"/>
              </a:ext>
            </a:extLst>
          </p:cNvPr>
          <p:cNvSpPr txBox="1"/>
          <p:nvPr/>
        </p:nvSpPr>
        <p:spPr>
          <a:xfrm>
            <a:off x="7905952" y="1293824"/>
            <a:ext cx="407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Sanity Check on the geolocation values associated with the GPSRO bending angle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AD68B055-9BBB-714C-A132-0BCFBA03A47B}"/>
              </a:ext>
            </a:extLst>
          </p:cNvPr>
          <p:cNvSpPr/>
          <p:nvPr/>
        </p:nvSpPr>
        <p:spPr>
          <a:xfrm>
            <a:off x="7042898" y="4703475"/>
            <a:ext cx="4937605" cy="1605897"/>
          </a:xfrm>
          <a:prstGeom prst="wedgeRectCallout">
            <a:avLst>
              <a:gd name="adj1" fmla="val -54308"/>
              <a:gd name="adj2" fmla="val -2522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i="1" dirty="0">
                <a:solidFill>
                  <a:srgbClr val="0070C0"/>
                </a:solidFill>
              </a:rPr>
              <a:t>Using three variables related to geolocation of the observation as screening criteria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Observations with geolocation variables outside of the </a:t>
            </a:r>
            <a:r>
              <a:rPr lang="en-US" i="1" dirty="0">
                <a:solidFill>
                  <a:srgbClr val="C00000"/>
                </a:solidFill>
              </a:rPr>
              <a:t>specified range </a:t>
            </a:r>
            <a:r>
              <a:rPr lang="en-US" i="1" dirty="0">
                <a:solidFill>
                  <a:schemeClr val="tx1"/>
                </a:solidFill>
              </a:rPr>
              <a:t>are screened out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FD8174-4941-0043-A964-4F77842B2202}"/>
              </a:ext>
            </a:extLst>
          </p:cNvPr>
          <p:cNvSpPr txBox="1">
            <a:spLocks/>
          </p:cNvSpPr>
          <p:nvPr/>
        </p:nvSpPr>
        <p:spPr>
          <a:xfrm>
            <a:off x="317509" y="46396"/>
            <a:ext cx="11264891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kern="0" dirty="0">
                <a:solidFill>
                  <a:srgbClr val="FFFFFF"/>
                </a:solidFill>
              </a:rPr>
              <a:t>Example: Domain check filter</a:t>
            </a:r>
          </a:p>
        </p:txBody>
      </p:sp>
    </p:spTree>
    <p:extLst>
      <p:ext uri="{BB962C8B-B14F-4D97-AF65-F5344CB8AC3E}">
        <p14:creationId xmlns:p14="http://schemas.microsoft.com/office/powerpoint/2010/main" val="3143586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183" y="2040098"/>
            <a:ext cx="10129696" cy="43593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2FB41D"/>
                </a:solidFill>
                <a:latin typeface="Source Code Pro"/>
                <a:cs typeface="Source Code Pro"/>
              </a:rPr>
              <a:t>void</a:t>
            </a:r>
            <a:r>
              <a:rPr lang="en-US" sz="2133" dirty="0">
                <a:latin typeface="Source Code Pro"/>
                <a:cs typeface="Source Code Pro"/>
              </a:rPr>
              <a:t> </a:t>
            </a:r>
            <a:r>
              <a:rPr lang="en-US" sz="2133" dirty="0" err="1">
                <a:latin typeface="Source Code Pro"/>
                <a:cs typeface="Source Code Pro"/>
              </a:rPr>
              <a:t>ObsDomainCheck</a:t>
            </a:r>
            <a:r>
              <a:rPr lang="en-US" sz="2133" dirty="0">
                <a:latin typeface="Source Code Pro"/>
                <a:cs typeface="Source Code Pro"/>
              </a:rPr>
              <a:t>::</a:t>
            </a:r>
            <a:r>
              <a:rPr lang="en-US" sz="2133" dirty="0" err="1">
                <a:latin typeface="Source Code Pro"/>
                <a:cs typeface="Source Code Pro"/>
              </a:rPr>
              <a:t>priorFilter</a:t>
            </a:r>
            <a:r>
              <a:rPr lang="en-US" sz="2133" dirty="0">
                <a:latin typeface="Source Code Pro"/>
                <a:cs typeface="Source Code Pro"/>
              </a:rPr>
              <a:t>(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sz="2133" dirty="0">
                <a:latin typeface="Source Code Pro"/>
                <a:cs typeface="Source Code Pro"/>
              </a:rPr>
              <a:t> GeoVaLs &amp; </a:t>
            </a:r>
            <a:r>
              <a:rPr lang="en-US" sz="2133" dirty="0" err="1">
                <a:latin typeface="Source Code Pro"/>
                <a:cs typeface="Source Code Pro"/>
              </a:rPr>
              <a:t>gv</a:t>
            </a:r>
            <a:r>
              <a:rPr lang="en-US" sz="2133" dirty="0">
                <a:latin typeface="Source Code Pro"/>
                <a:cs typeface="Source Code Pro"/>
              </a:rPr>
              <a:t>) 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sz="2133" dirty="0">
                <a:latin typeface="Source Code Pro"/>
                <a:cs typeface="Source Code Pro"/>
              </a:rPr>
              <a:t> {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const</a:t>
            </a:r>
            <a:r>
              <a:rPr lang="en-US" sz="2133" dirty="0">
                <a:latin typeface="Source Code Pro"/>
                <a:cs typeface="Source Code Pro"/>
              </a:rPr>
              <a:t> oops::Variables </a:t>
            </a:r>
            <a:r>
              <a:rPr lang="en-US" sz="2133" dirty="0" err="1">
                <a:latin typeface="Source Code Pro"/>
                <a:cs typeface="Source Code Pro"/>
              </a:rPr>
              <a:t>vars</a:t>
            </a:r>
            <a:r>
              <a:rPr lang="en-US" sz="2133" dirty="0">
                <a:latin typeface="Source Code Pro"/>
                <a:cs typeface="Source Code Pro"/>
              </a:rPr>
              <a:t>(</a:t>
            </a:r>
            <a:r>
              <a:rPr lang="en-US" sz="2133" dirty="0" err="1">
                <a:latin typeface="Source Code Pro"/>
                <a:cs typeface="Source Code Pro"/>
              </a:rPr>
              <a:t>config</a:t>
            </a:r>
            <a:r>
              <a:rPr lang="en-US" sz="2133" dirty="0">
                <a:latin typeface="Source Code Pro"/>
                <a:cs typeface="Source Code Pro"/>
              </a:rPr>
              <a:t>_.</a:t>
            </a:r>
            <a:r>
              <a:rPr lang="en-US" sz="2133" dirty="0" err="1">
                <a:latin typeface="Source Code Pro"/>
                <a:cs typeface="Source Code Pro"/>
              </a:rPr>
              <a:t>getStringVector</a:t>
            </a:r>
            <a:r>
              <a:rPr lang="en-US" sz="2133" dirty="0">
                <a:latin typeface="Source Code Pro"/>
                <a:cs typeface="Source Code Pro"/>
              </a:rPr>
              <a:t>(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"observed"</a:t>
            </a:r>
            <a:r>
              <a:rPr lang="en-US" sz="2133" dirty="0">
                <a:latin typeface="Source Code Pro"/>
                <a:cs typeface="Source Code Pro"/>
              </a:rPr>
              <a:t>));</a:t>
            </a:r>
          </a:p>
          <a:p>
            <a:endParaRPr lang="en-US" sz="2133" dirty="0">
              <a:latin typeface="Source Code Pro"/>
              <a:cs typeface="Source Code Pro"/>
            </a:endParaRPr>
          </a:p>
          <a:p>
            <a:r>
              <a:rPr lang="en-US" sz="2133" dirty="0">
                <a:latin typeface="Source Code Pro"/>
                <a:cs typeface="Source Code Pro"/>
              </a:rPr>
              <a:t>  </a:t>
            </a:r>
            <a:r>
              <a:rPr lang="en-US" sz="2133" dirty="0" err="1">
                <a:latin typeface="Source Code Pro"/>
                <a:cs typeface="Source Code Pro"/>
              </a:rPr>
              <a:t>std</a:t>
            </a:r>
            <a:r>
              <a:rPr lang="en-US" sz="2133" dirty="0">
                <a:latin typeface="Source Code Pro"/>
                <a:cs typeface="Source Code Pro"/>
              </a:rPr>
              <a:t>::vector&lt;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bool</a:t>
            </a:r>
            <a:r>
              <a:rPr lang="en-US" sz="2133" dirty="0">
                <a:latin typeface="Source Code Pro"/>
                <a:cs typeface="Source Code Pro"/>
              </a:rPr>
              <a:t>&gt; inside = </a:t>
            </a:r>
            <a:r>
              <a:rPr lang="en-US" sz="2133" dirty="0" err="1">
                <a:latin typeface="Source Code Pro"/>
                <a:cs typeface="Source Code Pro"/>
              </a:rPr>
              <a:t>processWhere</a:t>
            </a:r>
            <a:r>
              <a:rPr lang="en-US" sz="2133" dirty="0">
                <a:latin typeface="Source Code Pro"/>
                <a:cs typeface="Source Code Pro"/>
              </a:rPr>
              <a:t>(</a:t>
            </a:r>
            <a:r>
              <a:rPr lang="en-US" sz="2133" dirty="0" err="1">
                <a:latin typeface="Source Code Pro"/>
                <a:cs typeface="Source Code Pro"/>
              </a:rPr>
              <a:t>obsdb</a:t>
            </a:r>
            <a:r>
              <a:rPr lang="en-US" sz="2133" dirty="0">
                <a:latin typeface="Source Code Pro"/>
                <a:cs typeface="Source Code Pro"/>
              </a:rPr>
              <a:t>_, </a:t>
            </a:r>
            <a:r>
              <a:rPr lang="en-US" sz="2133" dirty="0" err="1">
                <a:latin typeface="Source Code Pro"/>
                <a:cs typeface="Source Code Pro"/>
              </a:rPr>
              <a:t>gv</a:t>
            </a:r>
            <a:r>
              <a:rPr lang="en-US" sz="2133" dirty="0">
                <a:latin typeface="Source Code Pro"/>
                <a:cs typeface="Source Code Pro"/>
              </a:rPr>
              <a:t>, </a:t>
            </a:r>
            <a:r>
              <a:rPr lang="en-US" sz="2133" dirty="0" err="1">
                <a:latin typeface="Source Code Pro"/>
                <a:cs typeface="Source Code Pro"/>
              </a:rPr>
              <a:t>config</a:t>
            </a:r>
            <a:r>
              <a:rPr lang="en-US" sz="2133" dirty="0">
                <a:latin typeface="Source Code Pro"/>
                <a:cs typeface="Source Code Pro"/>
              </a:rPr>
              <a:t>_);</a:t>
            </a:r>
          </a:p>
          <a:p>
            <a:endParaRPr lang="en-US" sz="2133" dirty="0">
              <a:latin typeface="Source Code Pro"/>
              <a:cs typeface="Source Code Pro"/>
            </a:endParaRPr>
          </a:p>
          <a:p>
            <a:r>
              <a:rPr lang="mr-IN" sz="2133" dirty="0">
                <a:latin typeface="Source Code Pro"/>
                <a:cs typeface="Source Code Pro"/>
              </a:rPr>
              <a:t>  </a:t>
            </a:r>
            <a:r>
              <a:rPr lang="mr-IN" sz="2133" dirty="0">
                <a:solidFill>
                  <a:srgbClr val="C1651C"/>
                </a:solidFill>
                <a:latin typeface="Source Code Pro"/>
                <a:cs typeface="Source Code Pro"/>
              </a:rPr>
              <a:t>for</a:t>
            </a:r>
            <a:r>
              <a:rPr lang="mr-IN" sz="2133" dirty="0">
                <a:latin typeface="Source Code Pro"/>
                <a:cs typeface="Source Code Pro"/>
              </a:rPr>
              <a:t> (</a:t>
            </a:r>
            <a:r>
              <a:rPr lang="mr-IN" sz="2133" dirty="0">
                <a:solidFill>
                  <a:srgbClr val="2FB41D"/>
                </a:solidFill>
                <a:latin typeface="Source Code Pro"/>
                <a:cs typeface="Source Code Pro"/>
              </a:rPr>
              <a:t>size_t</a:t>
            </a:r>
            <a:r>
              <a:rPr lang="mr-IN" sz="2133" dirty="0">
                <a:latin typeface="Source Code Pro"/>
                <a:cs typeface="Source Code Pro"/>
              </a:rPr>
              <a:t> jv = </a:t>
            </a:r>
            <a:r>
              <a:rPr lang="mr-IN" sz="2133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mr-IN" sz="2133" dirty="0">
                <a:latin typeface="Source Code Pro"/>
                <a:cs typeface="Source Code Pro"/>
              </a:rPr>
              <a:t>; jv &lt; vars.size(); ++jv) {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  </a:t>
            </a:r>
            <a:r>
              <a:rPr lang="en-US" sz="2133" dirty="0">
                <a:solidFill>
                  <a:srgbClr val="C1651C"/>
                </a:solidFill>
                <a:latin typeface="Source Code Pro"/>
                <a:cs typeface="Source Code Pro"/>
              </a:rPr>
              <a:t>for</a:t>
            </a:r>
            <a:r>
              <a:rPr lang="en-US" sz="2133" dirty="0">
                <a:latin typeface="Source Code Pro"/>
                <a:cs typeface="Source Code Pro"/>
              </a:rPr>
              <a:t> (</a:t>
            </a:r>
            <a:r>
              <a:rPr lang="en-US" sz="2133" dirty="0" err="1">
                <a:solidFill>
                  <a:srgbClr val="2FB41D"/>
                </a:solidFill>
                <a:latin typeface="Source Code Pro"/>
                <a:cs typeface="Source Code Pro"/>
              </a:rPr>
              <a:t>size_t</a:t>
            </a:r>
            <a:r>
              <a:rPr lang="en-US" sz="2133" dirty="0">
                <a:latin typeface="Source Code Pro"/>
                <a:cs typeface="Source Code Pro"/>
              </a:rPr>
              <a:t> jobs = 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sz="2133" dirty="0">
                <a:latin typeface="Source Code Pro"/>
                <a:cs typeface="Source Code Pro"/>
              </a:rPr>
              <a:t>; jobs &lt; </a:t>
            </a:r>
            <a:r>
              <a:rPr lang="en-US" sz="2133" dirty="0" err="1">
                <a:latin typeface="Source Code Pro"/>
                <a:cs typeface="Source Code Pro"/>
              </a:rPr>
              <a:t>obsdb</a:t>
            </a:r>
            <a:r>
              <a:rPr lang="en-US" sz="2133" dirty="0">
                <a:latin typeface="Source Code Pro"/>
                <a:cs typeface="Source Code Pro"/>
              </a:rPr>
              <a:t>_.</a:t>
            </a:r>
            <a:r>
              <a:rPr lang="en-US" sz="2133" dirty="0" err="1">
                <a:latin typeface="Source Code Pro"/>
                <a:cs typeface="Source Code Pro"/>
              </a:rPr>
              <a:t>nlocs</a:t>
            </a:r>
            <a:r>
              <a:rPr lang="en-US" sz="2133" dirty="0">
                <a:latin typeface="Source Code Pro"/>
                <a:cs typeface="Source Code Pro"/>
              </a:rPr>
              <a:t>(); ++jobs) {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    </a:t>
            </a:r>
            <a:r>
              <a:rPr lang="en-US" sz="2133" dirty="0">
                <a:solidFill>
                  <a:srgbClr val="C1651C"/>
                </a:solidFill>
                <a:latin typeface="Source Code Pro"/>
                <a:cs typeface="Source Code Pro"/>
              </a:rPr>
              <a:t>if</a:t>
            </a:r>
            <a:r>
              <a:rPr lang="en-US" sz="2133" dirty="0">
                <a:latin typeface="Source Code Pro"/>
                <a:cs typeface="Source Code Pro"/>
              </a:rPr>
              <a:t> (!inside[jobs] &amp;&amp; flags_[</a:t>
            </a:r>
            <a:r>
              <a:rPr lang="en-US" sz="2133" dirty="0" err="1">
                <a:latin typeface="Source Code Pro"/>
                <a:cs typeface="Source Code Pro"/>
              </a:rPr>
              <a:t>jv</a:t>
            </a:r>
            <a:r>
              <a:rPr lang="en-US" sz="2133" dirty="0">
                <a:latin typeface="Source Code Pro"/>
                <a:cs typeface="Source Code Pro"/>
              </a:rPr>
              <a:t>][jobs] == </a:t>
            </a:r>
            <a:r>
              <a:rPr lang="en-US" sz="2133" dirty="0">
                <a:solidFill>
                  <a:srgbClr val="B42419"/>
                </a:solidFill>
                <a:latin typeface="Source Code Pro"/>
                <a:cs typeface="Source Code Pro"/>
              </a:rPr>
              <a:t>0</a:t>
            </a:r>
            <a:r>
              <a:rPr lang="en-US" sz="2133" dirty="0">
                <a:latin typeface="Source Code Pro"/>
                <a:cs typeface="Source Code Pro"/>
              </a:rPr>
              <a:t>) {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      flags_[</a:t>
            </a:r>
            <a:r>
              <a:rPr lang="en-US" sz="2133" dirty="0" err="1">
                <a:latin typeface="Source Code Pro"/>
                <a:cs typeface="Source Code Pro"/>
              </a:rPr>
              <a:t>jv</a:t>
            </a:r>
            <a:r>
              <a:rPr lang="en-US" sz="2133" dirty="0">
                <a:latin typeface="Source Code Pro"/>
                <a:cs typeface="Source Code Pro"/>
              </a:rPr>
              <a:t>][jobs] = </a:t>
            </a:r>
            <a:r>
              <a:rPr lang="en-US" sz="2133" dirty="0" err="1">
                <a:latin typeface="Source Code Pro"/>
                <a:cs typeface="Source Code Pro"/>
              </a:rPr>
              <a:t>QCflags</a:t>
            </a:r>
            <a:r>
              <a:rPr lang="en-US" sz="2133" dirty="0">
                <a:latin typeface="Source Code Pro"/>
                <a:cs typeface="Source Code Pro"/>
              </a:rPr>
              <a:t>::domain;</a:t>
            </a:r>
          </a:p>
          <a:p>
            <a:r>
              <a:rPr lang="en-US" sz="2133" dirty="0">
                <a:latin typeface="Source Code Pro"/>
                <a:cs typeface="Source Code Pro"/>
              </a:rPr>
              <a:t>      }</a:t>
            </a:r>
          </a:p>
          <a:p>
            <a:r>
              <a:rPr lang="mr-IN" sz="2133" dirty="0">
                <a:latin typeface="Source Code Pro"/>
                <a:cs typeface="Source Code Pro"/>
              </a:rPr>
              <a:t>    }</a:t>
            </a:r>
          </a:p>
          <a:p>
            <a:r>
              <a:rPr lang="mr-IN" sz="2133" dirty="0">
                <a:latin typeface="Source Code Pro"/>
                <a:cs typeface="Source Code Pro"/>
              </a:rPr>
              <a:t>  }</a:t>
            </a:r>
          </a:p>
          <a:p>
            <a:r>
              <a:rPr lang="mr-IN" sz="2133" dirty="0">
                <a:latin typeface="Source Code Pro"/>
                <a:cs typeface="Source Code Pro"/>
              </a:rPr>
              <a:t>}</a:t>
            </a:r>
            <a:endParaRPr lang="en-US" sz="2133" dirty="0">
              <a:solidFill>
                <a:srgbClr val="000000"/>
              </a:solidFill>
              <a:latin typeface="Source Code Pro"/>
              <a:ea typeface="Menlo"/>
              <a:cs typeface="Source Code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029" y="1313141"/>
            <a:ext cx="752481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The Domain Check filter is not very complicated: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8082EC-9AE8-3B4C-BAC3-D28FB2C7D4BF}"/>
              </a:ext>
            </a:extLst>
          </p:cNvPr>
          <p:cNvSpPr txBox="1">
            <a:spLocks/>
          </p:cNvSpPr>
          <p:nvPr/>
        </p:nvSpPr>
        <p:spPr>
          <a:xfrm>
            <a:off x="317509" y="46396"/>
            <a:ext cx="11264891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kern="0" dirty="0">
                <a:solidFill>
                  <a:srgbClr val="FFFFFF"/>
                </a:solidFill>
              </a:rPr>
              <a:t>Example: Domain check filter</a:t>
            </a:r>
          </a:p>
        </p:txBody>
      </p:sp>
    </p:spTree>
    <p:extLst>
      <p:ext uri="{BB962C8B-B14F-4D97-AF65-F5344CB8AC3E}">
        <p14:creationId xmlns:p14="http://schemas.microsoft.com/office/powerpoint/2010/main" val="387192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B42ECA-0B02-6642-A37C-AE2043C9DD22}"/>
              </a:ext>
            </a:extLst>
          </p:cNvPr>
          <p:cNvSpPr/>
          <p:nvPr/>
        </p:nvSpPr>
        <p:spPr>
          <a:xfrm>
            <a:off x="-1266" y="-4342"/>
            <a:ext cx="7114125" cy="6924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Observations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ObsTypes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ObsOperator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CRTM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Absorbers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[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H2O,O3,CO2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]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Clouds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[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Water, Ice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]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Cloud_Fraction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9F1410"/>
                </a:solidFill>
                <a:latin typeface="Courier" pitchFamily="2" charset="0"/>
              </a:rPr>
              <a:t>1.0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ObsOptions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Sensor_ID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amsua_n19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EndianType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little_endian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CoefficientPath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ObsSpace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amsua_n19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ObsDataIn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ioda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/testinput_tier_1/amsua_n19_obs_2018041500_m.nc4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simulate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[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brightness_temperature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]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channels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1-15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GeoVaLs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filename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Data/amsua_n19_geoval_2018041500_m.nc4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ObsFilters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b="1" dirty="0">
                <a:solidFill>
                  <a:srgbClr val="13939F"/>
                </a:solidFill>
                <a:latin typeface="Courier" pitchFamily="2" charset="0"/>
              </a:rPr>
              <a:t>Filter</a:t>
            </a:r>
            <a:r>
              <a:rPr lang="en-US" sz="1200" b="1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b="1" dirty="0">
                <a:solidFill>
                  <a:srgbClr val="3B2322"/>
                </a:solidFill>
                <a:latin typeface="Courier" pitchFamily="2" charset="0"/>
              </a:rPr>
              <a:t> Bounds Check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filter 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endParaRPr lang="en-US" sz="12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A6520C"/>
                </a:solidFill>
                <a:latin typeface="Courier" pitchFamily="2" charset="0"/>
              </a:rPr>
              <a:t>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 err="1">
                <a:solidFill>
                  <a:srgbClr val="3B2322"/>
                </a:solidFill>
                <a:latin typeface="Courier" pitchFamily="2" charset="0"/>
              </a:rPr>
              <a:t>brightness_temperature</a:t>
            </a:r>
            <a:endParaRPr lang="en-US" sz="1200" dirty="0">
              <a:solidFill>
                <a:srgbClr val="3B2322"/>
              </a:solidFill>
              <a:latin typeface="Courier" pitchFamily="2" charset="0"/>
            </a:endParaRP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channels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1-15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latin typeface="Courier" pitchFamily="2" charset="0"/>
              </a:rPr>
              <a:t>50.0</a:t>
            </a:r>
          </a:p>
          <a:p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maxvalue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solidFill>
                  <a:srgbClr val="3B2322"/>
                </a:solidFill>
                <a:latin typeface="Courier" pitchFamily="2" charset="0"/>
              </a:rPr>
              <a:t> </a:t>
            </a:r>
            <a:r>
              <a:rPr lang="en-US" sz="1200" dirty="0">
                <a:latin typeface="Courier" pitchFamily="2" charset="0"/>
              </a:rPr>
              <a:t>500.0</a:t>
            </a:r>
          </a:p>
          <a:p>
            <a:r>
              <a:rPr lang="en-US" dirty="0"/>
              <a:t>     </a:t>
            </a:r>
            <a:r>
              <a:rPr lang="en-US" sz="1200" dirty="0">
                <a:latin typeface="Courier" pitchFamily="2" charset="0"/>
              </a:rPr>
              <a:t>- </a:t>
            </a:r>
            <a:r>
              <a:rPr lang="en-US" sz="1200" b="1" dirty="0">
                <a:solidFill>
                  <a:srgbClr val="13939F"/>
                </a:solidFill>
                <a:latin typeface="Courier" pitchFamily="2" charset="0"/>
              </a:rPr>
              <a:t>Filter</a:t>
            </a:r>
            <a:r>
              <a:rPr lang="en-US" sz="1200" b="1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b="1" dirty="0">
                <a:latin typeface="Courier" pitchFamily="2" charset="0"/>
              </a:rPr>
              <a:t> Bounds Check</a:t>
            </a:r>
          </a:p>
          <a:p>
            <a:r>
              <a:rPr lang="en-US" sz="1200" dirty="0"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filter 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200" dirty="0">
                <a:latin typeface="Courier" pitchFamily="2" charset="0"/>
              </a:rPr>
              <a:t>     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brightness_temperature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channels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latin typeface="Courier" pitchFamily="2" charset="0"/>
              </a:rPr>
              <a:t> 1-6,15</a:t>
            </a:r>
          </a:p>
          <a:p>
            <a:r>
              <a:rPr lang="en-US" sz="1200" dirty="0">
                <a:latin typeface="Courier" pitchFamily="2" charset="0"/>
              </a:rPr>
              <a:t> 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test variables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200" dirty="0">
                <a:latin typeface="Courier" pitchFamily="2" charset="0"/>
              </a:rPr>
              <a:t>     -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latin typeface="Courier" pitchFamily="2" charset="0"/>
              </a:rPr>
              <a:t> </a:t>
            </a:r>
            <a:r>
              <a:rPr lang="en-US" sz="1200" dirty="0" err="1">
                <a:latin typeface="Courier" pitchFamily="2" charset="0"/>
              </a:rPr>
              <a:t>brightness_temperature_jacobian_surface_temperature@ObsDiag</a:t>
            </a:r>
            <a:endParaRPr lang="en-US" sz="1200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       </a:t>
            </a:r>
            <a:r>
              <a:rPr lang="en-US" sz="1200" dirty="0">
                <a:solidFill>
                  <a:srgbClr val="13939F"/>
                </a:solidFill>
                <a:latin typeface="Courier" pitchFamily="2" charset="0"/>
              </a:rPr>
              <a:t>channels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latin typeface="Courier" pitchFamily="2" charset="0"/>
              </a:rPr>
              <a:t> 1-6,15</a:t>
            </a:r>
          </a:p>
          <a:p>
            <a:r>
              <a:rPr lang="en-US" sz="1200" dirty="0">
                <a:latin typeface="Courier" pitchFamily="2" charset="0"/>
              </a:rPr>
              <a:t>     </a:t>
            </a:r>
            <a:r>
              <a:rPr lang="en-US" sz="1200" dirty="0" err="1">
                <a:solidFill>
                  <a:srgbClr val="13939F"/>
                </a:solidFill>
                <a:latin typeface="Courier" pitchFamily="2" charset="0"/>
              </a:rPr>
              <a:t>minvalue</a:t>
            </a:r>
            <a:r>
              <a:rPr lang="en-US" sz="12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200" dirty="0">
                <a:latin typeface="Courier" pitchFamily="2" charset="0"/>
              </a:rPr>
              <a:t>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AD68B055-9BBB-714C-A132-0BCFBA03A47B}"/>
                  </a:ext>
                </a:extLst>
              </p:cNvPr>
              <p:cNvSpPr/>
              <p:nvPr/>
            </p:nvSpPr>
            <p:spPr>
              <a:xfrm>
                <a:off x="5607486" y="3327372"/>
                <a:ext cx="6250880" cy="1216932"/>
              </a:xfrm>
              <a:prstGeom prst="wedgeRectCallout">
                <a:avLst>
                  <a:gd name="adj1" fmla="val -55348"/>
                  <a:gd name="adj2" fmla="val 1855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bIns="182880"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Bounds check applies to channels 1 through 15</a:t>
                </a: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Filter out unphysical observation values</a:t>
                </a:r>
              </a:p>
              <a:p>
                <a:r>
                  <a:rPr lang="en-US" i="1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&lt; 50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&lt; 500  where k = 1, 2, … 15 are screened out</a:t>
                </a:r>
              </a:p>
            </p:txBody>
          </p:sp>
        </mc:Choice>
        <mc:Fallback xmlns="">
          <p:sp>
            <p:nvSpPr>
              <p:cNvPr id="6" name="Rectangular Callout 5">
                <a:extLst>
                  <a:ext uri="{FF2B5EF4-FFF2-40B4-BE49-F238E27FC236}">
                    <a16:creationId xmlns:a16="http://schemas.microsoft.com/office/drawing/2014/main" id="{AD68B055-9BBB-714C-A132-0BCFBA03A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86" y="3327372"/>
                <a:ext cx="6250880" cy="1216932"/>
              </a:xfrm>
              <a:prstGeom prst="wedgeRectCallout">
                <a:avLst>
                  <a:gd name="adj1" fmla="val -55348"/>
                  <a:gd name="adj2" fmla="val 1855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7DDDEA1D-A348-2646-9388-19D2499B77E2}"/>
                  </a:ext>
                </a:extLst>
              </p:cNvPr>
              <p:cNvSpPr/>
              <p:nvPr/>
            </p:nvSpPr>
            <p:spPr>
              <a:xfrm>
                <a:off x="4259967" y="4796815"/>
                <a:ext cx="7701373" cy="1043401"/>
              </a:xfrm>
              <a:prstGeom prst="wedgeRectCallout">
                <a:avLst>
                  <a:gd name="adj1" fmla="val -19752"/>
                  <a:gd name="adj2" fmla="val 6912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91440" bIns="182880"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Bounds check using test variable applies to channel 1-6, and 15 only</a:t>
                </a:r>
              </a:p>
              <a:p>
                <a:pPr marL="285750" indent="-28575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Filter out observations based on test variable: surface temperature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jacobians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spcAft>
                    <a:spcPts val="300"/>
                  </a:spcAft>
                </a:pPr>
                <a:r>
                  <a:rPr lang="en-US" i="1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&gt;0.2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7DDDEA1D-A348-2646-9388-19D2499B7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67" y="4796815"/>
                <a:ext cx="7701373" cy="1043401"/>
              </a:xfrm>
              <a:prstGeom prst="wedgeRectCallout">
                <a:avLst>
                  <a:gd name="adj1" fmla="val -19752"/>
                  <a:gd name="adj2" fmla="val 69124"/>
                </a:avLst>
              </a:prstGeom>
              <a:blipFill>
                <a:blip r:embed="rId4"/>
                <a:stretch>
                  <a:fillRect b="-31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2">
            <a:extLst>
              <a:ext uri="{FF2B5EF4-FFF2-40B4-BE49-F238E27FC236}">
                <a16:creationId xmlns:a16="http://schemas.microsoft.com/office/drawing/2014/main" id="{F5627E1D-2775-EF40-863E-2BB9395B75EB}"/>
              </a:ext>
            </a:extLst>
          </p:cNvPr>
          <p:cNvSpPr txBox="1">
            <a:spLocks/>
          </p:cNvSpPr>
          <p:nvPr/>
        </p:nvSpPr>
        <p:spPr>
          <a:xfrm>
            <a:off x="7112858" y="0"/>
            <a:ext cx="5079141" cy="1600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92D050"/>
                </a:solidFill>
                <a:latin typeface="+mn-lt"/>
              </a:rPr>
              <a:t>Bounds Check </a:t>
            </a:r>
          </a:p>
        </p:txBody>
      </p:sp>
    </p:spTree>
    <p:extLst>
      <p:ext uri="{BB962C8B-B14F-4D97-AF65-F5344CB8AC3E}">
        <p14:creationId xmlns:p14="http://schemas.microsoft.com/office/powerpoint/2010/main" val="150300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B42ECA-0B02-6642-A37C-AE2043C9DD22}"/>
              </a:ext>
            </a:extLst>
          </p:cNvPr>
          <p:cNvSpPr/>
          <p:nvPr/>
        </p:nvSpPr>
        <p:spPr>
          <a:xfrm>
            <a:off x="0" y="-2"/>
            <a:ext cx="9304638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82880" tIns="182880" rIns="182880" bIns="182880">
            <a:spAutoFit/>
          </a:bodyPr>
          <a:lstStyle/>
          <a:p>
            <a:endParaRPr lang="en-US" sz="1600" dirty="0">
              <a:solidFill>
                <a:srgbClr val="13939F"/>
              </a:solidFill>
              <a:latin typeface="Courier" pitchFamily="2" charset="0"/>
            </a:endParaRPr>
          </a:p>
          <a:p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window_begin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2018-04-14T21:00:00Z</a:t>
            </a:r>
          </a:p>
          <a:p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window_end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2018-04-15T03:00:00Z</a:t>
            </a:r>
          </a:p>
          <a:p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Observations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ObsTypes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-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ObsSpace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Aircraft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ObsDataIn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 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obsfile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Data/</a:t>
            </a:r>
            <a:r>
              <a:rPr lang="en-US" sz="1600" dirty="0" err="1">
                <a:latin typeface="Courier" pitchFamily="2" charset="0"/>
              </a:rPr>
              <a:t>ioda</a:t>
            </a:r>
            <a:r>
              <a:rPr lang="en-US" sz="1600" dirty="0">
                <a:latin typeface="Courier" pitchFamily="2" charset="0"/>
              </a:rPr>
              <a:t>/testinput_tier_1/aircraft_obs_2018041500_m.nc4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simulate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variables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[</a:t>
            </a:r>
            <a:r>
              <a:rPr lang="en-US" sz="1600" dirty="0" err="1">
                <a:latin typeface="Courier" pitchFamily="2" charset="0"/>
              </a:rPr>
              <a:t>eastward_wind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northward_wind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air_temperature</a:t>
            </a:r>
            <a:r>
              <a:rPr lang="en-US" sz="1600" dirty="0">
                <a:latin typeface="Courier" pitchFamily="2" charset="0"/>
              </a:rPr>
              <a:t>]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ObsOperator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VertInterp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   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GeoVaLs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filename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Data/aircraft_geoval_2018041500_m.nc4</a:t>
            </a:r>
          </a:p>
          <a:p>
            <a:r>
              <a:rPr lang="en-US" sz="1600" dirty="0">
                <a:latin typeface="Courier" pitchFamily="2" charset="0"/>
              </a:rPr>
              <a:t>   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ObsFilters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- </a:t>
            </a:r>
            <a:r>
              <a:rPr lang="en-US" sz="1600" b="1" dirty="0">
                <a:solidFill>
                  <a:srgbClr val="13939F"/>
                </a:solidFill>
                <a:latin typeface="Courier" pitchFamily="2" charset="0"/>
              </a:rPr>
              <a:t>Filter</a:t>
            </a:r>
            <a:r>
              <a:rPr lang="en-US" sz="1600" b="1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b="1" dirty="0">
                <a:latin typeface="Courier" pitchFamily="2" charset="0"/>
              </a:rPr>
              <a:t> Background Check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filter variables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-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air_temperature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threshold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2.0</a:t>
            </a:r>
          </a:p>
          <a:p>
            <a:r>
              <a:rPr lang="en-US" sz="1600" dirty="0">
                <a:latin typeface="Courier" pitchFamily="2" charset="0"/>
              </a:rPr>
              <a:t>    - </a:t>
            </a:r>
            <a:r>
              <a:rPr lang="en-US" sz="1600" b="1" dirty="0">
                <a:solidFill>
                  <a:srgbClr val="13939F"/>
                </a:solidFill>
                <a:latin typeface="Courier" pitchFamily="2" charset="0"/>
              </a:rPr>
              <a:t>Filter</a:t>
            </a:r>
            <a:r>
              <a:rPr lang="en-US" sz="1600" b="1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b="1" dirty="0">
                <a:latin typeface="Courier" pitchFamily="2" charset="0"/>
              </a:rPr>
              <a:t> Background Check</a:t>
            </a: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filter variables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</a:p>
          <a:p>
            <a:r>
              <a:rPr lang="en-US" sz="1600" dirty="0">
                <a:latin typeface="Courier" pitchFamily="2" charset="0"/>
              </a:rPr>
              <a:t>      -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eastward_wind</a:t>
            </a:r>
            <a:r>
              <a:rPr lang="en-US" sz="1600" dirty="0">
                <a:latin typeface="Courier" pitchFamily="2" charset="0"/>
              </a:rPr>
              <a:t>        </a:t>
            </a:r>
          </a:p>
          <a:p>
            <a:r>
              <a:rPr lang="en-US" sz="1600" dirty="0">
                <a:latin typeface="Courier" pitchFamily="2" charset="0"/>
              </a:rPr>
              <a:t>      -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name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northward_wind</a:t>
            </a: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      </a:t>
            </a:r>
            <a:r>
              <a:rPr lang="en-US" sz="1600" dirty="0">
                <a:solidFill>
                  <a:srgbClr val="13939F"/>
                </a:solidFill>
                <a:latin typeface="Courier" pitchFamily="2" charset="0"/>
              </a:rPr>
              <a:t>threshold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6.0</a:t>
            </a:r>
          </a:p>
          <a:p>
            <a:r>
              <a:rPr lang="en-US" sz="1600" dirty="0">
                <a:latin typeface="Courier" pitchFamily="2" charset="0"/>
              </a:rPr>
              <a:t>      </a:t>
            </a:r>
            <a:r>
              <a:rPr lang="en-US" sz="1600" dirty="0" err="1">
                <a:solidFill>
                  <a:srgbClr val="13939F"/>
                </a:solidFill>
                <a:latin typeface="Courier" pitchFamily="2" charset="0"/>
              </a:rPr>
              <a:t>abs_threshold</a:t>
            </a:r>
            <a:r>
              <a:rPr lang="en-US" sz="1600" dirty="0">
                <a:solidFill>
                  <a:srgbClr val="B000B2"/>
                </a:solidFill>
                <a:latin typeface="Courier" pitchFamily="2" charset="0"/>
              </a:rPr>
              <a:t>: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10.0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5627E1D-2775-EF40-863E-2BB9395B75EB}"/>
              </a:ext>
            </a:extLst>
          </p:cNvPr>
          <p:cNvSpPr txBox="1">
            <a:spLocks/>
          </p:cNvSpPr>
          <p:nvPr/>
        </p:nvSpPr>
        <p:spPr>
          <a:xfrm>
            <a:off x="7112858" y="0"/>
            <a:ext cx="5079141" cy="1600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92D050"/>
                </a:solidFill>
                <a:latin typeface="+mn-lt"/>
              </a:rPr>
              <a:t>Background Check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>
                <a:extLst>
                  <a:ext uri="{FF2B5EF4-FFF2-40B4-BE49-F238E27FC236}">
                    <a16:creationId xmlns:a16="http://schemas.microsoft.com/office/drawing/2014/main" id="{04AD84AA-679D-6F40-B995-8E56063E0908}"/>
                  </a:ext>
                </a:extLst>
              </p:cNvPr>
              <p:cNvSpPr/>
              <p:nvPr/>
            </p:nvSpPr>
            <p:spPr>
              <a:xfrm>
                <a:off x="5347993" y="3943646"/>
                <a:ext cx="6671010" cy="1278004"/>
              </a:xfrm>
              <a:prstGeom prst="wedgeRectCallout">
                <a:avLst>
                  <a:gd name="adj1" fmla="val -57694"/>
                  <a:gd name="adj2" fmla="val -2065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Background check applies to aircraft temperature data</a:t>
                </a:r>
              </a:p>
              <a:p>
                <a:pPr marL="285750" indent="-28575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Filter out observations with innovation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𝑂𝑏𝑠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𝑜𝑏𝑠𝑒𝑟𝑟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>
                <a:extLst>
                  <a:ext uri="{FF2B5EF4-FFF2-40B4-BE49-F238E27FC236}">
                    <a16:creationId xmlns:a16="http://schemas.microsoft.com/office/drawing/2014/main" id="{04AD84AA-679D-6F40-B995-8E56063E0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93" y="3943646"/>
                <a:ext cx="6671010" cy="1278004"/>
              </a:xfrm>
              <a:prstGeom prst="wedgeRectCallout">
                <a:avLst>
                  <a:gd name="adj1" fmla="val -57694"/>
                  <a:gd name="adj2" fmla="val -20651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B362E6E0-2F50-D84C-9187-54BC0ABB8EC1}"/>
                  </a:ext>
                </a:extLst>
              </p:cNvPr>
              <p:cNvSpPr/>
              <p:nvPr/>
            </p:nvSpPr>
            <p:spPr>
              <a:xfrm>
                <a:off x="4293972" y="5397272"/>
                <a:ext cx="6913605" cy="1285104"/>
              </a:xfrm>
              <a:prstGeom prst="wedgeRectCallout">
                <a:avLst>
                  <a:gd name="adj1" fmla="val -56212"/>
                  <a:gd name="adj2" fmla="val -22115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bIns="182880" rtlCol="0" anchor="ctr"/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Background check applies to aircraft wind data</a:t>
                </a:r>
              </a:p>
              <a:p>
                <a:pPr marL="285750" indent="-285750">
                  <a:spcAft>
                    <a:spcPts val="300"/>
                  </a:spcAft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tx1"/>
                    </a:solidFill>
                  </a:rPr>
                  <a:t>Filter out observations with innovation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𝑂𝑏𝑠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𝑎𝑏𝑠𝑜𝑙𝑢𝑡𝑒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𝑡h𝑟𝑒h𝑜𝑙𝑑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𝑜𝑏𝑠𝑒𝑟𝑟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>
                <a:extLst>
                  <a:ext uri="{FF2B5EF4-FFF2-40B4-BE49-F238E27FC236}">
                    <a16:creationId xmlns:a16="http://schemas.microsoft.com/office/drawing/2014/main" id="{B362E6E0-2F50-D84C-9187-54BC0ABB8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72" y="5397272"/>
                <a:ext cx="6913605" cy="1285104"/>
              </a:xfrm>
              <a:prstGeom prst="wedgeRectCallout">
                <a:avLst>
                  <a:gd name="adj1" fmla="val -56212"/>
                  <a:gd name="adj2" fmla="val -2211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2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FDA7DF4-343A-6D46-95E2-7F618CD37E68}"/>
              </a:ext>
            </a:extLst>
          </p:cNvPr>
          <p:cNvGrpSpPr/>
          <p:nvPr/>
        </p:nvGrpSpPr>
        <p:grpSpPr>
          <a:xfrm>
            <a:off x="789207" y="1686841"/>
            <a:ext cx="11298961" cy="4308872"/>
            <a:chOff x="860981" y="1030092"/>
            <a:chExt cx="11298961" cy="43088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9A1378-086A-E54D-A8AD-CCEBCD21D420}"/>
                </a:ext>
              </a:extLst>
            </p:cNvPr>
            <p:cNvSpPr/>
            <p:nvPr/>
          </p:nvSpPr>
          <p:spPr>
            <a:xfrm>
              <a:off x="860981" y="1030092"/>
              <a:ext cx="9093723" cy="430887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182880" tIns="182880" rIns="182880" bIns="182880">
              <a:spAutoFit/>
            </a:bodyPr>
            <a:lstStyle/>
            <a:p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window_begin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</a:t>
              </a:r>
              <a:r>
                <a:rPr lang="en-US" sz="1600" dirty="0">
                  <a:latin typeface="Courier" pitchFamily="2" charset="0"/>
                </a:rPr>
                <a:t>2018-04-14T20:30:00Z</a:t>
              </a:r>
            </a:p>
            <a:p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window_end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</a:t>
              </a:r>
              <a:r>
                <a:rPr lang="en-US" sz="1600" dirty="0">
                  <a:latin typeface="Courier" pitchFamily="2" charset="0"/>
                </a:rPr>
                <a:t>2018-04-15T03:30:00Z</a:t>
              </a:r>
            </a:p>
            <a:p>
              <a:endParaRPr lang="en-US" sz="1600" dirty="0">
                <a:solidFill>
                  <a:srgbClr val="3B2322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13939F"/>
                  </a:solidFill>
                  <a:latin typeface="Courier" pitchFamily="2" charset="0"/>
                </a:rPr>
                <a:t>Observations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</a:t>
              </a:r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ObsTypes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</a:t>
              </a:r>
              <a:r>
                <a:rPr lang="en-US" sz="1600" dirty="0">
                  <a:solidFill>
                    <a:srgbClr val="A6520C"/>
                  </a:solidFill>
                  <a:latin typeface="Courier" pitchFamily="2" charset="0"/>
                </a:rPr>
                <a:t>- </a:t>
              </a:r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ObsSpace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  </a:t>
              </a:r>
              <a:r>
                <a:rPr lang="en-US" sz="1600" dirty="0">
                  <a:solidFill>
                    <a:srgbClr val="13939F"/>
                  </a:solidFill>
                  <a:latin typeface="Courier" pitchFamily="2" charset="0"/>
                </a:rPr>
                <a:t>name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Radiosonde</a:t>
              </a: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  </a:t>
              </a:r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ObsDataIn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    </a:t>
              </a:r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obsfile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Data/</a:t>
              </a:r>
              <a:r>
                <a:rPr lang="en-US" sz="1600" dirty="0" err="1">
                  <a:solidFill>
                    <a:srgbClr val="3B2322"/>
                  </a:solidFill>
                  <a:latin typeface="Courier" pitchFamily="2" charset="0"/>
                </a:rPr>
                <a:t>ioda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/testinput_tier_1/sondes_obs_2018041500_m.nc4</a:t>
              </a: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  </a:t>
              </a:r>
              <a:r>
                <a:rPr lang="en-US" sz="1600" dirty="0">
                  <a:solidFill>
                    <a:srgbClr val="13939F"/>
                  </a:solidFill>
                  <a:latin typeface="Courier" pitchFamily="2" charset="0"/>
                </a:rPr>
                <a:t>simulate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    </a:t>
              </a:r>
              <a:r>
                <a:rPr lang="en-US" sz="1600" dirty="0">
                  <a:solidFill>
                    <a:srgbClr val="13939F"/>
                  </a:solidFill>
                  <a:latin typeface="Courier" pitchFamily="2" charset="0"/>
                </a:rPr>
                <a:t>variables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[</a:t>
              </a:r>
              <a:r>
                <a:rPr lang="en-US" sz="1600" dirty="0" err="1">
                  <a:solidFill>
                    <a:srgbClr val="3B2322"/>
                  </a:solidFill>
                  <a:latin typeface="Courier" pitchFamily="2" charset="0"/>
                </a:rPr>
                <a:t>air_temperature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, </a:t>
              </a:r>
              <a:r>
                <a:rPr lang="en-US" sz="1600" dirty="0" err="1">
                  <a:solidFill>
                    <a:srgbClr val="3B2322"/>
                  </a:solidFill>
                  <a:latin typeface="Courier" pitchFamily="2" charset="0"/>
                </a:rPr>
                <a:t>eastward_wind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, </a:t>
              </a:r>
              <a:r>
                <a:rPr lang="en-US" sz="1600" dirty="0" err="1">
                  <a:solidFill>
                    <a:srgbClr val="3B2322"/>
                  </a:solidFill>
                  <a:latin typeface="Courier" pitchFamily="2" charset="0"/>
                </a:rPr>
                <a:t>northward_wind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]</a:t>
              </a:r>
              <a:endParaRPr lang="en-US" sz="1600" dirty="0">
                <a:solidFill>
                  <a:srgbClr val="3B2322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</a:t>
              </a:r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ObsFilters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</a:t>
              </a:r>
              <a:r>
                <a:rPr lang="en-US" sz="1600" dirty="0">
                  <a:solidFill>
                    <a:srgbClr val="A6520C"/>
                  </a:solidFill>
                  <a:latin typeface="Courier" pitchFamily="2" charset="0"/>
                </a:rPr>
                <a:t>- </a:t>
              </a:r>
              <a:r>
                <a:rPr lang="en-US" sz="1600" b="1" dirty="0">
                  <a:solidFill>
                    <a:srgbClr val="13939F"/>
                  </a:solidFill>
                  <a:latin typeface="Courier" pitchFamily="2" charset="0"/>
                </a:rPr>
                <a:t>Filter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</a:t>
              </a:r>
              <a:r>
                <a:rPr lang="en-US" sz="1600" b="1" dirty="0">
                  <a:solidFill>
                    <a:srgbClr val="3B2322"/>
                  </a:solidFill>
                  <a:latin typeface="Courier" pitchFamily="2" charset="0"/>
                </a:rPr>
                <a:t>Thinning</a:t>
              </a: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    </a:t>
              </a:r>
              <a:r>
                <a:rPr lang="en-US" sz="1600" dirty="0" err="1">
                  <a:solidFill>
                    <a:srgbClr val="13939F"/>
                  </a:solidFill>
                  <a:latin typeface="Courier" pitchFamily="2" charset="0"/>
                </a:rPr>
                <a:t>random_seed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</a:t>
              </a:r>
              <a:r>
                <a:rPr lang="en-US" sz="1600" dirty="0">
                  <a:solidFill>
                    <a:srgbClr val="9F1410"/>
                  </a:solidFill>
                  <a:latin typeface="Courier" pitchFamily="2" charset="0"/>
                </a:rPr>
                <a:t>0</a:t>
              </a:r>
              <a:endParaRPr lang="en-US" sz="1600" dirty="0">
                <a:solidFill>
                  <a:srgbClr val="13939F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      </a:t>
              </a:r>
              <a:r>
                <a:rPr lang="en-US" sz="1600" dirty="0">
                  <a:solidFill>
                    <a:srgbClr val="13939F"/>
                  </a:solidFill>
                  <a:latin typeface="Courier" pitchFamily="2" charset="0"/>
                </a:rPr>
                <a:t>amount</a:t>
              </a:r>
              <a:r>
                <a:rPr lang="en-US" sz="1600" dirty="0">
                  <a:solidFill>
                    <a:srgbClr val="B000B2"/>
                  </a:solidFill>
                  <a:latin typeface="Courier" pitchFamily="2" charset="0"/>
                </a:rPr>
                <a:t>:</a:t>
              </a:r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</a:t>
              </a:r>
              <a:r>
                <a:rPr lang="en-US" sz="1600" dirty="0">
                  <a:solidFill>
                    <a:srgbClr val="9F1410"/>
                  </a:solidFill>
                  <a:latin typeface="Courier" pitchFamily="2" charset="0"/>
                </a:rPr>
                <a:t>0.75</a:t>
              </a:r>
              <a:endParaRPr lang="en-US" sz="1600" dirty="0">
                <a:solidFill>
                  <a:srgbClr val="3B2322"/>
                </a:solidFill>
                <a:latin typeface="Courier" pitchFamily="2" charset="0"/>
              </a:endParaRPr>
            </a:p>
            <a:p>
              <a:r>
                <a:rPr lang="en-US" sz="1600" dirty="0">
                  <a:solidFill>
                    <a:srgbClr val="3B2322"/>
                  </a:solidFill>
                  <a:latin typeface="Courier" pitchFamily="2" charset="0"/>
                </a:rPr>
                <a:t>  </a:t>
              </a:r>
              <a:endParaRPr lang="en-US" sz="1600" dirty="0">
                <a:solidFill>
                  <a:srgbClr val="13939F"/>
                </a:solidFill>
                <a:effectLst/>
                <a:latin typeface="Courier" pitchFamily="2" charset="0"/>
              </a:endParaRPr>
            </a:p>
          </p:txBody>
        </p:sp>
        <p:sp>
          <p:nvSpPr>
            <p:cNvPr id="22" name="Rectangular Callout 21">
              <a:extLst>
                <a:ext uri="{FF2B5EF4-FFF2-40B4-BE49-F238E27FC236}">
                  <a16:creationId xmlns:a16="http://schemas.microsoft.com/office/drawing/2014/main" id="{B7122BE2-127D-D54D-B7A4-A514641DBEFA}"/>
                </a:ext>
              </a:extLst>
            </p:cNvPr>
            <p:cNvSpPr/>
            <p:nvPr/>
          </p:nvSpPr>
          <p:spPr>
            <a:xfrm>
              <a:off x="4401682" y="4242752"/>
              <a:ext cx="7758260" cy="815185"/>
            </a:xfrm>
            <a:prstGeom prst="wedgeRectCallout">
              <a:avLst>
                <a:gd name="adj1" fmla="val -53115"/>
                <a:gd name="adj2" fmla="val -2206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itchFamily="2" charset="2"/>
                <a:buChar char="§"/>
              </a:pPr>
              <a:r>
                <a:rPr lang="en-US" i="1" dirty="0">
                  <a:solidFill>
                    <a:schemeClr val="tx1"/>
                  </a:solidFill>
                </a:rPr>
                <a:t>Generate a number between 0 and 1 randomly for each observation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i="1" dirty="0">
                  <a:solidFill>
                    <a:schemeClr val="tx1"/>
                  </a:solidFill>
                </a:rPr>
                <a:t>Filter out the observation if the assigned random number is greater than 0.75 </a:t>
              </a:r>
            </a:p>
          </p:txBody>
        </p: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05A8A4F3-3E87-B044-AA73-5CA90B587F88}"/>
                </a:ext>
              </a:extLst>
            </p:cNvPr>
            <p:cNvSpPr/>
            <p:nvPr/>
          </p:nvSpPr>
          <p:spPr>
            <a:xfrm>
              <a:off x="3761295" y="4414675"/>
              <a:ext cx="197963" cy="4713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2A7B491E-54C3-C446-9882-EB4B5E7F2689}"/>
              </a:ext>
            </a:extLst>
          </p:cNvPr>
          <p:cNvSpPr/>
          <p:nvPr/>
        </p:nvSpPr>
        <p:spPr>
          <a:xfrm>
            <a:off x="6096000" y="2539030"/>
            <a:ext cx="5564901" cy="815185"/>
          </a:xfrm>
          <a:prstGeom prst="wedgeRectCallout">
            <a:avLst>
              <a:gd name="adj1" fmla="val -60057"/>
              <a:gd name="adj2" fmla="val 173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   Reduce the number density of radiosonde temperature    </a:t>
            </a:r>
          </a:p>
          <a:p>
            <a:r>
              <a:rPr lang="en-US" i="1" dirty="0">
                <a:solidFill>
                  <a:schemeClr val="tx1"/>
                </a:solidFill>
              </a:rPr>
              <a:t>   and wind observations by applying thinning filter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23EE49-2BFB-1A4C-A487-C0BC0D43AF22}"/>
              </a:ext>
            </a:extLst>
          </p:cNvPr>
          <p:cNvSpPr txBox="1">
            <a:spLocks/>
          </p:cNvSpPr>
          <p:nvPr/>
        </p:nvSpPr>
        <p:spPr>
          <a:xfrm>
            <a:off x="317509" y="46396"/>
            <a:ext cx="11264891" cy="8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kern="0" dirty="0">
                <a:solidFill>
                  <a:srgbClr val="FFFFFF"/>
                </a:solidFill>
              </a:rPr>
              <a:t>Example: Thinning filter</a:t>
            </a:r>
          </a:p>
        </p:txBody>
      </p:sp>
    </p:spTree>
    <p:extLst>
      <p:ext uri="{BB962C8B-B14F-4D97-AF65-F5344CB8AC3E}">
        <p14:creationId xmlns:p14="http://schemas.microsoft.com/office/powerpoint/2010/main" val="248643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837" y="1479086"/>
            <a:ext cx="3795364" cy="46070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tx2">
                    <a:lumMod val="50000"/>
                  </a:schemeClr>
                </a:solidFill>
                <a:latin typeface="Source Code Pro Medium"/>
                <a:cs typeface="Source Code Pro Medium"/>
                <a:sym typeface="Arial"/>
              </a:rPr>
              <a:t>GeoVaLs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tx2">
                    <a:lumMod val="50000"/>
                  </a:schemeClr>
                </a:solidFill>
                <a:latin typeface="Source Code Pro Medium"/>
                <a:cs typeface="Source Code Pro Medium"/>
                <a:sym typeface="Arial"/>
              </a:rPr>
              <a:t>Locations</a:t>
            </a:r>
          </a:p>
          <a:p>
            <a:pPr defTabSz="1219170">
              <a:buClr>
                <a:srgbClr val="000000"/>
              </a:buClr>
            </a:pPr>
            <a:endParaRPr lang="en-US" sz="2667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0070C0"/>
                </a:solidFill>
                <a:latin typeface="Source Code Pro Medium"/>
                <a:cs typeface="Source Code Pro Medium"/>
                <a:sym typeface="Arial"/>
              </a:rPr>
              <a:t>ObsOperator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0070C0"/>
                </a:solidFill>
                <a:latin typeface="Source Code Pro Medium"/>
                <a:cs typeface="Source Code Pro Medium"/>
                <a:sym typeface="Arial"/>
              </a:rPr>
              <a:t>LinearObsOperator</a:t>
            </a:r>
          </a:p>
          <a:p>
            <a:pPr defTabSz="1219170">
              <a:buClr>
                <a:srgbClr val="000000"/>
              </a:buClr>
            </a:pPr>
            <a:endParaRPr lang="en-US" sz="2667" kern="0" noProof="1">
              <a:solidFill>
                <a:srgbClr val="0070C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accent4"/>
                </a:solidFill>
                <a:latin typeface="Source Code Pro Medium"/>
                <a:cs typeface="Source Code Pro Medium"/>
                <a:sym typeface="Arial"/>
              </a:rPr>
              <a:t>ObsFilter</a:t>
            </a:r>
          </a:p>
          <a:p>
            <a:pPr defTabSz="1219170">
              <a:buClr>
                <a:srgbClr val="000000"/>
              </a:buClr>
            </a:pPr>
            <a:endParaRPr lang="en-US" sz="2667" kern="0" noProof="1">
              <a:solidFill>
                <a:srgbClr val="000000"/>
              </a:solidFill>
              <a:latin typeface="Source Code Pro Medium"/>
              <a:cs typeface="Source Code Pro Medium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bg2"/>
                </a:solidFill>
                <a:latin typeface="Source Code Pro Medium"/>
                <a:cs typeface="Source Code Pro Medium"/>
                <a:sym typeface="Arial"/>
              </a:rPr>
              <a:t>ObsAuxControl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bg2"/>
                </a:solidFill>
                <a:latin typeface="Source Code Pro Medium"/>
                <a:cs typeface="Source Code Pro Medium"/>
                <a:sym typeface="Arial"/>
              </a:rPr>
              <a:t>ObsAuxIncrement</a:t>
            </a:r>
          </a:p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chemeClr val="bg2"/>
                </a:solidFill>
                <a:latin typeface="Source Code Pro Medium"/>
                <a:cs typeface="Source Code Pro Medium"/>
                <a:sym typeface="Arial"/>
              </a:rPr>
              <a:t>ObsAuxCovariance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4557062" y="1645348"/>
            <a:ext cx="148295" cy="53347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" name="Right Bracket 6"/>
          <p:cNvSpPr/>
          <p:nvPr/>
        </p:nvSpPr>
        <p:spPr>
          <a:xfrm>
            <a:off x="4557061" y="4813869"/>
            <a:ext cx="148296" cy="119203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15" y="1442581"/>
            <a:ext cx="591207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ObsOperator related classes, implemented once for 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15" y="5172909"/>
            <a:ext cx="95404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Bias correction related classes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85275-8F0B-244F-8885-DD5A8DC72944}"/>
              </a:ext>
            </a:extLst>
          </p:cNvPr>
          <p:cNvSpPr txBox="1"/>
          <p:nvPr/>
        </p:nvSpPr>
        <p:spPr>
          <a:xfrm>
            <a:off x="5003412" y="3909379"/>
            <a:ext cx="62611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QC related classes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2F6CB0-5DCB-744F-8EB8-100283735449}"/>
              </a:ext>
            </a:extLst>
          </p:cNvPr>
          <p:cNvCxnSpPr/>
          <p:nvPr/>
        </p:nvCxnSpPr>
        <p:spPr>
          <a:xfrm>
            <a:off x="4375829" y="4127215"/>
            <a:ext cx="5699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529020A7-F2B4-DF4B-927D-3B17F5B8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67" dirty="0"/>
              <a:t>OOPS interfaces implemented in UFO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013B496A-A3A5-7C40-9574-310209B0DF61}"/>
              </a:ext>
            </a:extLst>
          </p:cNvPr>
          <p:cNvSpPr/>
          <p:nvPr/>
        </p:nvSpPr>
        <p:spPr>
          <a:xfrm>
            <a:off x="4561949" y="2895525"/>
            <a:ext cx="148295" cy="53347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6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0B311-353F-1043-A702-1381EB773A9A}"/>
              </a:ext>
            </a:extLst>
          </p:cNvPr>
          <p:cNvSpPr txBox="1"/>
          <p:nvPr/>
        </p:nvSpPr>
        <p:spPr>
          <a:xfrm>
            <a:off x="5003413" y="2852303"/>
            <a:ext cx="59120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latin typeface="Arial"/>
                <a:cs typeface="Arial"/>
                <a:sym typeface="Arial"/>
              </a:rPr>
              <a:t>ObsOperators</a:t>
            </a:r>
          </a:p>
        </p:txBody>
      </p:sp>
    </p:spTree>
    <p:extLst>
      <p:ext uri="{BB962C8B-B14F-4D97-AF65-F5344CB8AC3E}">
        <p14:creationId xmlns:p14="http://schemas.microsoft.com/office/powerpoint/2010/main" val="17832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9" y="46396"/>
            <a:ext cx="11264891" cy="8164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Afternoon practical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17509" y="1900595"/>
            <a:ext cx="10477570" cy="378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  <a:buClr>
                <a:schemeClr val="bg2"/>
              </a:buClr>
            </a:pPr>
            <a:r>
              <a:rPr lang="en-US" sz="2667" dirty="0"/>
              <a:t>General breakdown: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Continue practicing building the JEDI code. Yesterday, you built fv3-bundle. Today, you can clone, customize, configure and build the UFO bundle.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Learn more about YAML and how you can write it.</a:t>
            </a:r>
          </a:p>
          <a:p>
            <a:pPr marL="457189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Add in a new filter into the UFO code.</a:t>
            </a:r>
          </a:p>
          <a:p>
            <a:pPr marL="914389" lvl="1" indent="-457189">
              <a:spcBef>
                <a:spcPts val="1600"/>
              </a:spcBef>
              <a:buClr>
                <a:schemeClr val="bg2"/>
              </a:buClr>
              <a:buFont typeface="Arial"/>
              <a:buChar char="•"/>
            </a:pPr>
            <a:r>
              <a:rPr lang="en-US" sz="2667" dirty="0"/>
              <a:t>This builds into adding new unit tests (Thursday).</a:t>
            </a:r>
          </a:p>
        </p:txBody>
      </p:sp>
    </p:spTree>
    <p:extLst>
      <p:ext uri="{BB962C8B-B14F-4D97-AF65-F5344CB8AC3E}">
        <p14:creationId xmlns:p14="http://schemas.microsoft.com/office/powerpoint/2010/main" val="286455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001108A-D41B-A446-94E7-1D4097D377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8143"/>
                <a:ext cx="11158827" cy="1477264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533" kern="0" dirty="0"/>
                  <a:t>The observation operator for satellite radiance data consists of four parts: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4D (spatial/temporal) linear interpolation of model field to observation location and time - </a:t>
                </a:r>
                <a:r>
                  <a:rPr lang="en-US" b="1" dirty="0">
                    <a:solidFill>
                      <a:srgbClr val="FF0000"/>
                    </a:solidFill>
                  </a:rPr>
                  <a:t>GeoVaLs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Apply CRTM to the interpolated field obtain simulated measurement: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𝑐𝑟𝑡𝑚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ea typeface="+mn-ea"/>
                    <a:cs typeface="+mn-cs"/>
                  </a:rPr>
                  <a:t> - </a:t>
                </a:r>
                <a:r>
                  <a:rPr lang="en-US" sz="1870" b="1" dirty="0">
                    <a:solidFill>
                      <a:srgbClr val="FF0000"/>
                    </a:solidFill>
                    <a:ea typeface="+mn-ea"/>
                    <a:cs typeface="+mn-cs"/>
                  </a:rPr>
                  <a:t>ObsOperator</a:t>
                </a:r>
                <a:endParaRPr lang="en-US" sz="1870" dirty="0"/>
              </a:p>
              <a:p>
                <a:pPr marL="457200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>
                    <a:ea typeface="+mn-ea"/>
                    <a:cs typeface="+mn-cs"/>
                  </a:rPr>
                  <a:t>Add bias correction to simulated measurement: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𝑐𝑟𝑡𝑚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𝑜𝑏𝑠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ea typeface="+mn-ea"/>
                    <a:cs typeface="+mn-cs"/>
                  </a:rPr>
                  <a:t> - </a:t>
                </a:r>
                <a:r>
                  <a:rPr lang="en-US" sz="1870" b="1" dirty="0">
                    <a:solidFill>
                      <a:srgbClr val="FF0000"/>
                    </a:solidFill>
                    <a:ea typeface="+mn-ea"/>
                    <a:cs typeface="+mn-cs"/>
                  </a:rPr>
                  <a:t>Bias Correction</a:t>
                </a:r>
              </a:p>
              <a:p>
                <a:pPr marL="457200" indent="-457200">
                  <a:buClrTx/>
                  <a:buFont typeface="Arial" panose="020B0604020202020204" pitchFamily="34" charset="0"/>
                  <a:buChar char="•"/>
                </a:pPr>
                <a:r>
                  <a:rPr lang="en-US" sz="1870" dirty="0">
                    <a:solidFill>
                      <a:schemeClr val="tx1"/>
                    </a:solidFill>
                    <a:ea typeface="+mn-ea"/>
                    <a:cs typeface="+mn-cs"/>
                  </a:rPr>
                  <a:t>Also, set QC flags at each of these stages (input, interpolation, et cetera)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001108A-D41B-A446-94E7-1D4097D37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8143"/>
                <a:ext cx="11158827" cy="1477264"/>
              </a:xfrm>
              <a:prstGeom prst="rect">
                <a:avLst/>
              </a:prstGeom>
              <a:blipFill>
                <a:blip r:embed="rId3"/>
                <a:stretch>
                  <a:fillRect l="-910" t="-4237" b="-17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67" noProof="1"/>
              <a:t>UFO example: satellite radiance calculations</a:t>
            </a:r>
            <a:endParaRPr lang="en-US" sz="4267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694CB8-2D9F-1741-9FE8-71667457BDE7}"/>
              </a:ext>
            </a:extLst>
          </p:cNvPr>
          <p:cNvSpPr/>
          <p:nvPr/>
        </p:nvSpPr>
        <p:spPr>
          <a:xfrm>
            <a:off x="624737" y="3182213"/>
            <a:ext cx="3006234" cy="3396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Spatial Interpolation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D2E3D1-74B6-D94E-8B0A-5354FC9F293C}"/>
              </a:ext>
            </a:extLst>
          </p:cNvPr>
          <p:cNvSpPr/>
          <p:nvPr/>
        </p:nvSpPr>
        <p:spPr>
          <a:xfrm>
            <a:off x="624737" y="3449013"/>
            <a:ext cx="3005838" cy="3018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 each model level k at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8880F8-C1F6-C94F-B44E-FE93E3720FC7}"/>
              </a:ext>
            </a:extLst>
          </p:cNvPr>
          <p:cNvSpPr/>
          <p:nvPr/>
        </p:nvSpPr>
        <p:spPr>
          <a:xfrm>
            <a:off x="624737" y="3689774"/>
            <a:ext cx="661991" cy="3018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 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9B0BB27-C8EF-E147-A5AF-D737356815E5}"/>
              </a:ext>
            </a:extLst>
          </p:cNvPr>
          <p:cNvSpPr/>
          <p:nvPr/>
        </p:nvSpPr>
        <p:spPr>
          <a:xfrm>
            <a:off x="624737" y="4093715"/>
            <a:ext cx="2555240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*performed with grid unit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0EE2887-6096-034E-9607-0D1DA4B34685}"/>
              </a:ext>
            </a:extLst>
          </p:cNvPr>
          <p:cNvSpPr/>
          <p:nvPr/>
        </p:nvSpPr>
        <p:spPr>
          <a:xfrm>
            <a:off x="732695" y="4294857"/>
            <a:ext cx="65740" cy="264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D8421A-C091-A24C-A971-4C31CB5C54BF}"/>
              </a:ext>
            </a:extLst>
          </p:cNvPr>
          <p:cNvSpPr/>
          <p:nvPr/>
        </p:nvSpPr>
        <p:spPr>
          <a:xfrm>
            <a:off x="673950" y="4294857"/>
            <a:ext cx="78746" cy="264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30EC20-181B-2243-A350-261A75544BE4}"/>
              </a:ext>
            </a:extLst>
          </p:cNvPr>
          <p:cNvSpPr/>
          <p:nvPr/>
        </p:nvSpPr>
        <p:spPr>
          <a:xfrm>
            <a:off x="781900" y="4294857"/>
            <a:ext cx="249338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38BBE0-34D4-7943-91ED-953F95BF922C}"/>
              </a:ext>
            </a:extLst>
          </p:cNvPr>
          <p:cNvSpPr/>
          <p:nvPr/>
        </p:nvSpPr>
        <p:spPr>
          <a:xfrm>
            <a:off x="1018436" y="4294857"/>
            <a:ext cx="131196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/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517314-D867-B448-BEDB-2F8438F507B9}"/>
              </a:ext>
            </a:extLst>
          </p:cNvPr>
          <p:cNvSpPr/>
          <p:nvPr/>
        </p:nvSpPr>
        <p:spPr>
          <a:xfrm>
            <a:off x="1116861" y="4294857"/>
            <a:ext cx="315078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lon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E17CDA3-A656-174C-B50D-177E1BF46FF0}"/>
              </a:ext>
            </a:extLst>
          </p:cNvPr>
          <p:cNvSpPr/>
          <p:nvPr/>
        </p:nvSpPr>
        <p:spPr>
          <a:xfrm>
            <a:off x="1402611" y="4294857"/>
            <a:ext cx="642499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index)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9" name="Shape 101">
            <a:extLst>
              <a:ext uri="{FF2B5EF4-FFF2-40B4-BE49-F238E27FC236}">
                <a16:creationId xmlns:a16="http://schemas.microsoft.com/office/drawing/2014/main" id="{73E44F63-6CE9-AC41-97C9-A79879E8F55F}"/>
              </a:ext>
            </a:extLst>
          </p:cNvPr>
          <p:cNvSpPr/>
          <p:nvPr/>
        </p:nvSpPr>
        <p:spPr>
          <a:xfrm>
            <a:off x="3920055" y="2912740"/>
            <a:ext cx="18284" cy="2265861"/>
          </a:xfrm>
          <a:custGeom>
            <a:avLst/>
            <a:gdLst/>
            <a:ahLst/>
            <a:cxnLst/>
            <a:rect l="0" t="0" r="0" b="0"/>
            <a:pathLst>
              <a:path w="18284" h="2266154">
                <a:moveTo>
                  <a:pt x="0" y="0"/>
                </a:moveTo>
                <a:lnTo>
                  <a:pt x="18284" y="2266154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0" name="Shape 102">
            <a:extLst>
              <a:ext uri="{FF2B5EF4-FFF2-40B4-BE49-F238E27FC236}">
                <a16:creationId xmlns:a16="http://schemas.microsoft.com/office/drawing/2014/main" id="{611EB78C-7F9A-BF4F-84D4-1E8C4500A734}"/>
              </a:ext>
            </a:extLst>
          </p:cNvPr>
          <p:cNvSpPr/>
          <p:nvPr/>
        </p:nvSpPr>
        <p:spPr>
          <a:xfrm>
            <a:off x="5563048" y="2914156"/>
            <a:ext cx="18284" cy="2265861"/>
          </a:xfrm>
          <a:custGeom>
            <a:avLst/>
            <a:gdLst/>
            <a:ahLst/>
            <a:cxnLst/>
            <a:rect l="0" t="0" r="0" b="0"/>
            <a:pathLst>
              <a:path w="18284" h="2266154">
                <a:moveTo>
                  <a:pt x="0" y="0"/>
                </a:moveTo>
                <a:lnTo>
                  <a:pt x="18284" y="2266154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1" name="Shape 103">
            <a:extLst>
              <a:ext uri="{FF2B5EF4-FFF2-40B4-BE49-F238E27FC236}">
                <a16:creationId xmlns:a16="http://schemas.microsoft.com/office/drawing/2014/main" id="{FD4935CD-817E-A546-9D72-4933CC81D9F7}"/>
              </a:ext>
            </a:extLst>
          </p:cNvPr>
          <p:cNvSpPr/>
          <p:nvPr/>
        </p:nvSpPr>
        <p:spPr>
          <a:xfrm>
            <a:off x="3123167" y="3273655"/>
            <a:ext cx="3278570" cy="1"/>
          </a:xfrm>
          <a:custGeom>
            <a:avLst/>
            <a:gdLst/>
            <a:ahLst/>
            <a:cxnLst/>
            <a:rect l="0" t="0" r="0" b="0"/>
            <a:pathLst>
              <a:path w="3278573" h="1">
                <a:moveTo>
                  <a:pt x="0" y="0"/>
                </a:moveTo>
                <a:lnTo>
                  <a:pt x="3278573" y="1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2" name="Shape 104">
            <a:extLst>
              <a:ext uri="{FF2B5EF4-FFF2-40B4-BE49-F238E27FC236}">
                <a16:creationId xmlns:a16="http://schemas.microsoft.com/office/drawing/2014/main" id="{155E848F-47B5-F34E-A54B-47DD54EB87B0}"/>
              </a:ext>
            </a:extLst>
          </p:cNvPr>
          <p:cNvSpPr/>
          <p:nvPr/>
        </p:nvSpPr>
        <p:spPr>
          <a:xfrm>
            <a:off x="3123178" y="4606678"/>
            <a:ext cx="3278571" cy="1"/>
          </a:xfrm>
          <a:custGeom>
            <a:avLst/>
            <a:gdLst/>
            <a:ahLst/>
            <a:cxnLst/>
            <a:rect l="0" t="0" r="0" b="0"/>
            <a:pathLst>
              <a:path w="3278574" h="1">
                <a:moveTo>
                  <a:pt x="0" y="0"/>
                </a:moveTo>
                <a:lnTo>
                  <a:pt x="3278574" y="1"/>
                </a:lnTo>
              </a:path>
            </a:pathLst>
          </a:custGeom>
          <a:ln w="25400" cap="flat"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7BC5D84-FEE9-8941-8F61-9EDA549AA5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16906" y="3276370"/>
            <a:ext cx="1664206" cy="1331804"/>
          </a:xfrm>
          <a:prstGeom prst="rect">
            <a:avLst/>
          </a:prstGeom>
        </p:spPr>
      </p:pic>
      <p:sp>
        <p:nvSpPr>
          <p:cNvPr id="74" name="Shape 106">
            <a:extLst>
              <a:ext uri="{FF2B5EF4-FFF2-40B4-BE49-F238E27FC236}">
                <a16:creationId xmlns:a16="http://schemas.microsoft.com/office/drawing/2014/main" id="{1AA5E6C6-F2AC-8543-B9D6-A86BF701F725}"/>
              </a:ext>
            </a:extLst>
          </p:cNvPr>
          <p:cNvSpPr/>
          <p:nvPr/>
        </p:nvSpPr>
        <p:spPr>
          <a:xfrm>
            <a:off x="3920055" y="3279820"/>
            <a:ext cx="1658302" cy="1327350"/>
          </a:xfrm>
          <a:custGeom>
            <a:avLst/>
            <a:gdLst/>
            <a:ahLst/>
            <a:cxnLst/>
            <a:rect l="0" t="0" r="0" b="0"/>
            <a:pathLst>
              <a:path w="1658304" h="1327522">
                <a:moveTo>
                  <a:pt x="0" y="0"/>
                </a:moveTo>
                <a:lnTo>
                  <a:pt x="1658304" y="0"/>
                </a:lnTo>
                <a:lnTo>
                  <a:pt x="1658304" y="1327522"/>
                </a:lnTo>
                <a:lnTo>
                  <a:pt x="0" y="1327522"/>
                </a:lnTo>
                <a:close/>
              </a:path>
            </a:pathLst>
          </a:custGeom>
          <a:ln w="44450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5" name="Shape 107">
            <a:extLst>
              <a:ext uri="{FF2B5EF4-FFF2-40B4-BE49-F238E27FC236}">
                <a16:creationId xmlns:a16="http://schemas.microsoft.com/office/drawing/2014/main" id="{05DDBD8C-D0CA-CB42-A77C-4821B7D726B6}"/>
              </a:ext>
            </a:extLst>
          </p:cNvPr>
          <p:cNvSpPr/>
          <p:nvPr/>
        </p:nvSpPr>
        <p:spPr>
          <a:xfrm>
            <a:off x="4405082" y="3703841"/>
            <a:ext cx="274319" cy="274283"/>
          </a:xfrm>
          <a:custGeom>
            <a:avLst/>
            <a:gdLst/>
            <a:ahLst/>
            <a:cxnLst/>
            <a:rect l="0" t="0" r="0" b="0"/>
            <a:pathLst>
              <a:path w="274319" h="274319">
                <a:moveTo>
                  <a:pt x="137160" y="0"/>
                </a:moveTo>
                <a:lnTo>
                  <a:pt x="169537" y="104782"/>
                </a:lnTo>
                <a:lnTo>
                  <a:pt x="274319" y="104780"/>
                </a:lnTo>
                <a:lnTo>
                  <a:pt x="189549" y="169539"/>
                </a:lnTo>
                <a:lnTo>
                  <a:pt x="221929" y="274319"/>
                </a:lnTo>
                <a:lnTo>
                  <a:pt x="137160" y="209560"/>
                </a:lnTo>
                <a:lnTo>
                  <a:pt x="52390" y="274319"/>
                </a:lnTo>
                <a:lnTo>
                  <a:pt x="84770" y="169539"/>
                </a:lnTo>
                <a:lnTo>
                  <a:pt x="0" y="104780"/>
                </a:lnTo>
                <a:lnTo>
                  <a:pt x="104781" y="104782"/>
                </a:lnTo>
                <a:lnTo>
                  <a:pt x="137160" y="0"/>
                </a:ln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A13B33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6" name="Shape 108">
            <a:extLst>
              <a:ext uri="{FF2B5EF4-FFF2-40B4-BE49-F238E27FC236}">
                <a16:creationId xmlns:a16="http://schemas.microsoft.com/office/drawing/2014/main" id="{68274007-71DB-D440-93AF-3A0FF8EA7EC3}"/>
              </a:ext>
            </a:extLst>
          </p:cNvPr>
          <p:cNvSpPr/>
          <p:nvPr/>
        </p:nvSpPr>
        <p:spPr>
          <a:xfrm>
            <a:off x="3815178" y="3179296"/>
            <a:ext cx="210932" cy="210904"/>
          </a:xfrm>
          <a:custGeom>
            <a:avLst/>
            <a:gdLst/>
            <a:ahLst/>
            <a:cxnLst/>
            <a:rect l="0" t="0" r="0" b="0"/>
            <a:pathLst>
              <a:path w="210932" h="210931">
                <a:moveTo>
                  <a:pt x="105466" y="0"/>
                </a:moveTo>
                <a:cubicBezTo>
                  <a:pt x="163713" y="0"/>
                  <a:pt x="210932" y="47217"/>
                  <a:pt x="210932" y="105464"/>
                </a:cubicBezTo>
                <a:cubicBezTo>
                  <a:pt x="210932" y="163712"/>
                  <a:pt x="163713" y="210931"/>
                  <a:pt x="105466" y="210931"/>
                </a:cubicBezTo>
                <a:cubicBezTo>
                  <a:pt x="47219" y="210931"/>
                  <a:pt x="0" y="163712"/>
                  <a:pt x="0" y="105464"/>
                </a:cubicBezTo>
                <a:cubicBezTo>
                  <a:pt x="0" y="47217"/>
                  <a:pt x="47219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7" name="Shape 109">
            <a:extLst>
              <a:ext uri="{FF2B5EF4-FFF2-40B4-BE49-F238E27FC236}">
                <a16:creationId xmlns:a16="http://schemas.microsoft.com/office/drawing/2014/main" id="{98DC9884-B1AD-794F-B0BB-380B4326E125}"/>
              </a:ext>
            </a:extLst>
          </p:cNvPr>
          <p:cNvSpPr/>
          <p:nvPr/>
        </p:nvSpPr>
        <p:spPr>
          <a:xfrm>
            <a:off x="3815178" y="3179296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5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5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5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8" name="Shape 110">
            <a:extLst>
              <a:ext uri="{FF2B5EF4-FFF2-40B4-BE49-F238E27FC236}">
                <a16:creationId xmlns:a16="http://schemas.microsoft.com/office/drawing/2014/main" id="{57D2DFDF-20A3-D743-B5C5-0CE41599E266}"/>
              </a:ext>
            </a:extLst>
          </p:cNvPr>
          <p:cNvSpPr/>
          <p:nvPr/>
        </p:nvSpPr>
        <p:spPr>
          <a:xfrm>
            <a:off x="3832874" y="4523666"/>
            <a:ext cx="210932" cy="210905"/>
          </a:xfrm>
          <a:custGeom>
            <a:avLst/>
            <a:gdLst/>
            <a:ahLst/>
            <a:cxnLst/>
            <a:rect l="0" t="0" r="0" b="0"/>
            <a:pathLst>
              <a:path w="210932" h="210932">
                <a:moveTo>
                  <a:pt x="105466" y="0"/>
                </a:moveTo>
                <a:cubicBezTo>
                  <a:pt x="163713" y="0"/>
                  <a:pt x="210932" y="47218"/>
                  <a:pt x="210932" y="105466"/>
                </a:cubicBezTo>
                <a:cubicBezTo>
                  <a:pt x="210932" y="163713"/>
                  <a:pt x="163713" y="210932"/>
                  <a:pt x="105466" y="210932"/>
                </a:cubicBezTo>
                <a:cubicBezTo>
                  <a:pt x="47219" y="210932"/>
                  <a:pt x="0" y="163713"/>
                  <a:pt x="0" y="105466"/>
                </a:cubicBezTo>
                <a:cubicBezTo>
                  <a:pt x="0" y="47218"/>
                  <a:pt x="47219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79" name="Shape 111">
            <a:extLst>
              <a:ext uri="{FF2B5EF4-FFF2-40B4-BE49-F238E27FC236}">
                <a16:creationId xmlns:a16="http://schemas.microsoft.com/office/drawing/2014/main" id="{200B326D-7FD6-FA46-A566-D35E9140B4A0}"/>
              </a:ext>
            </a:extLst>
          </p:cNvPr>
          <p:cNvSpPr/>
          <p:nvPr/>
        </p:nvSpPr>
        <p:spPr>
          <a:xfrm>
            <a:off x="3832874" y="4523666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6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6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6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0" name="Shape 112">
            <a:extLst>
              <a:ext uri="{FF2B5EF4-FFF2-40B4-BE49-F238E27FC236}">
                <a16:creationId xmlns:a16="http://schemas.microsoft.com/office/drawing/2014/main" id="{3353D09D-6621-2B44-9B02-7BF702DC80FF}"/>
              </a:ext>
            </a:extLst>
          </p:cNvPr>
          <p:cNvSpPr/>
          <p:nvPr/>
        </p:nvSpPr>
        <p:spPr>
          <a:xfrm>
            <a:off x="5473184" y="4523666"/>
            <a:ext cx="210932" cy="210905"/>
          </a:xfrm>
          <a:custGeom>
            <a:avLst/>
            <a:gdLst/>
            <a:ahLst/>
            <a:cxnLst/>
            <a:rect l="0" t="0" r="0" b="0"/>
            <a:pathLst>
              <a:path w="210932" h="210932">
                <a:moveTo>
                  <a:pt x="105466" y="0"/>
                </a:moveTo>
                <a:cubicBezTo>
                  <a:pt x="163713" y="0"/>
                  <a:pt x="210932" y="47218"/>
                  <a:pt x="210932" y="105466"/>
                </a:cubicBezTo>
                <a:cubicBezTo>
                  <a:pt x="210932" y="163713"/>
                  <a:pt x="163713" y="210932"/>
                  <a:pt x="105466" y="210932"/>
                </a:cubicBezTo>
                <a:cubicBezTo>
                  <a:pt x="47218" y="210932"/>
                  <a:pt x="0" y="163713"/>
                  <a:pt x="0" y="105466"/>
                </a:cubicBezTo>
                <a:cubicBezTo>
                  <a:pt x="0" y="47218"/>
                  <a:pt x="47218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1" name="Shape 113">
            <a:extLst>
              <a:ext uri="{FF2B5EF4-FFF2-40B4-BE49-F238E27FC236}">
                <a16:creationId xmlns:a16="http://schemas.microsoft.com/office/drawing/2014/main" id="{3BBEFCCB-1C48-1149-9138-D565BF0D683D}"/>
              </a:ext>
            </a:extLst>
          </p:cNvPr>
          <p:cNvSpPr/>
          <p:nvPr/>
        </p:nvSpPr>
        <p:spPr>
          <a:xfrm>
            <a:off x="5473184" y="4523666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6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6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6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2" name="Shape 114">
            <a:extLst>
              <a:ext uri="{FF2B5EF4-FFF2-40B4-BE49-F238E27FC236}">
                <a16:creationId xmlns:a16="http://schemas.microsoft.com/office/drawing/2014/main" id="{25148CA3-E83E-104D-BDAD-17C734C52D57}"/>
              </a:ext>
            </a:extLst>
          </p:cNvPr>
          <p:cNvSpPr/>
          <p:nvPr/>
        </p:nvSpPr>
        <p:spPr>
          <a:xfrm>
            <a:off x="5474704" y="3180293"/>
            <a:ext cx="210932" cy="210904"/>
          </a:xfrm>
          <a:custGeom>
            <a:avLst/>
            <a:gdLst/>
            <a:ahLst/>
            <a:cxnLst/>
            <a:rect l="0" t="0" r="0" b="0"/>
            <a:pathLst>
              <a:path w="210932" h="210931">
                <a:moveTo>
                  <a:pt x="105466" y="0"/>
                </a:moveTo>
                <a:cubicBezTo>
                  <a:pt x="163713" y="0"/>
                  <a:pt x="210932" y="47218"/>
                  <a:pt x="210932" y="105464"/>
                </a:cubicBezTo>
                <a:cubicBezTo>
                  <a:pt x="210932" y="163712"/>
                  <a:pt x="163713" y="210931"/>
                  <a:pt x="105466" y="210931"/>
                </a:cubicBezTo>
                <a:cubicBezTo>
                  <a:pt x="47218" y="210931"/>
                  <a:pt x="0" y="163712"/>
                  <a:pt x="0" y="105464"/>
                </a:cubicBezTo>
                <a:cubicBezTo>
                  <a:pt x="0" y="47218"/>
                  <a:pt x="47218" y="0"/>
                  <a:pt x="105466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8A9C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3" name="Shape 115">
            <a:extLst>
              <a:ext uri="{FF2B5EF4-FFF2-40B4-BE49-F238E27FC236}">
                <a16:creationId xmlns:a16="http://schemas.microsoft.com/office/drawing/2014/main" id="{55E0E7D3-91E0-614D-83FB-9290BF5D1415}"/>
              </a:ext>
            </a:extLst>
          </p:cNvPr>
          <p:cNvSpPr/>
          <p:nvPr/>
        </p:nvSpPr>
        <p:spPr>
          <a:xfrm>
            <a:off x="5474704" y="3180293"/>
            <a:ext cx="210931" cy="210904"/>
          </a:xfrm>
          <a:custGeom>
            <a:avLst/>
            <a:gdLst/>
            <a:ahLst/>
            <a:cxnLst/>
            <a:rect l="0" t="0" r="0" b="0"/>
            <a:pathLst>
              <a:path w="210931" h="210931">
                <a:moveTo>
                  <a:pt x="0" y="105465"/>
                </a:moveTo>
                <a:cubicBezTo>
                  <a:pt x="0" y="47218"/>
                  <a:pt x="47218" y="0"/>
                  <a:pt x="105466" y="0"/>
                </a:cubicBezTo>
                <a:cubicBezTo>
                  <a:pt x="163712" y="0"/>
                  <a:pt x="210931" y="47218"/>
                  <a:pt x="210931" y="105465"/>
                </a:cubicBezTo>
                <a:cubicBezTo>
                  <a:pt x="210931" y="163712"/>
                  <a:pt x="163712" y="210931"/>
                  <a:pt x="105466" y="210931"/>
                </a:cubicBezTo>
                <a:cubicBezTo>
                  <a:pt x="47218" y="210931"/>
                  <a:pt x="0" y="163712"/>
                  <a:pt x="0" y="105465"/>
                </a:cubicBezTo>
                <a:close/>
              </a:path>
            </a:pathLst>
          </a:custGeom>
          <a:ln w="15875" cap="flat">
            <a:round/>
          </a:ln>
        </p:spPr>
        <p:style>
          <a:lnRef idx="1">
            <a:srgbClr val="33547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4" name="Shape 116">
            <a:extLst>
              <a:ext uri="{FF2B5EF4-FFF2-40B4-BE49-F238E27FC236}">
                <a16:creationId xmlns:a16="http://schemas.microsoft.com/office/drawing/2014/main" id="{B1419EB1-F3F7-674C-BC9B-B2AF5BC1CB62}"/>
              </a:ext>
            </a:extLst>
          </p:cNvPr>
          <p:cNvSpPr/>
          <p:nvPr/>
        </p:nvSpPr>
        <p:spPr>
          <a:xfrm>
            <a:off x="3123178" y="3831753"/>
            <a:ext cx="3282693" cy="1"/>
          </a:xfrm>
          <a:custGeom>
            <a:avLst/>
            <a:gdLst/>
            <a:ahLst/>
            <a:cxnLst/>
            <a:rect l="0" t="0" r="0" b="0"/>
            <a:pathLst>
              <a:path w="3282696" h="1">
                <a:moveTo>
                  <a:pt x="0" y="0"/>
                </a:moveTo>
                <a:lnTo>
                  <a:pt x="3282696" y="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062EE18-4292-1542-92A7-94B3204F7FE8}"/>
              </a:ext>
            </a:extLst>
          </p:cNvPr>
          <p:cNvSpPr/>
          <p:nvPr/>
        </p:nvSpPr>
        <p:spPr>
          <a:xfrm>
            <a:off x="4063751" y="3293851"/>
            <a:ext cx="49504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baseline="-25000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21B6A95-2FAE-CC4F-A708-931645D8F66A}"/>
              </a:ext>
            </a:extLst>
          </p:cNvPr>
          <p:cNvSpPr/>
          <p:nvPr/>
        </p:nvSpPr>
        <p:spPr>
          <a:xfrm>
            <a:off x="4082375" y="4278226"/>
            <a:ext cx="435758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800" baseline="-250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F1E2D9-4441-3542-8C6F-288B578DB00C}"/>
              </a:ext>
            </a:extLst>
          </p:cNvPr>
          <p:cNvSpPr/>
          <p:nvPr/>
        </p:nvSpPr>
        <p:spPr>
          <a:xfrm>
            <a:off x="5105722" y="3293851"/>
            <a:ext cx="370325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baseline="-25000" dirty="0">
                <a:solidFill>
                  <a:srgbClr val="A13B3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BF44981-09B1-7B4A-BEE2-6E690EE6F923}"/>
              </a:ext>
            </a:extLst>
          </p:cNvPr>
          <p:cNvSpPr/>
          <p:nvPr/>
        </p:nvSpPr>
        <p:spPr>
          <a:xfrm>
            <a:off x="5107838" y="4278226"/>
            <a:ext cx="36512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800" baseline="-25000" dirty="0">
                <a:solidFill>
                  <a:srgbClr val="A13B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8642E1D-B5EB-8244-82ED-D8E15B80563C}"/>
              </a:ext>
            </a:extLst>
          </p:cNvPr>
          <p:cNvSpPr/>
          <p:nvPr/>
        </p:nvSpPr>
        <p:spPr>
          <a:xfrm>
            <a:off x="4165726" y="4722679"/>
            <a:ext cx="252483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𝛿x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F672AE1-7AD2-7D4C-8519-919A0B898B97}"/>
              </a:ext>
            </a:extLst>
          </p:cNvPr>
          <p:cNvSpPr/>
          <p:nvPr/>
        </p:nvSpPr>
        <p:spPr>
          <a:xfrm>
            <a:off x="3601432" y="4091824"/>
            <a:ext cx="259105" cy="2771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𝛿y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0A19968-1DC2-7444-BC27-BED614FF1D46}"/>
              </a:ext>
            </a:extLst>
          </p:cNvPr>
          <p:cNvSpPr/>
          <p:nvPr/>
        </p:nvSpPr>
        <p:spPr>
          <a:xfrm>
            <a:off x="3442613" y="4634796"/>
            <a:ext cx="384814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lang="en-US" sz="1800" baseline="-250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9BF8BA6-DFCF-3F4F-98C6-D08C21BDF7AD}"/>
              </a:ext>
            </a:extLst>
          </p:cNvPr>
          <p:cNvSpPr/>
          <p:nvPr/>
        </p:nvSpPr>
        <p:spPr>
          <a:xfrm>
            <a:off x="3439535" y="2958613"/>
            <a:ext cx="36606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lang="en-US" sz="1800" baseline="-250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01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6DCD29C-B4F1-1044-83FF-47A38293A407}"/>
              </a:ext>
            </a:extLst>
          </p:cNvPr>
          <p:cNvSpPr/>
          <p:nvPr/>
        </p:nvSpPr>
        <p:spPr>
          <a:xfrm>
            <a:off x="3656381" y="3064656"/>
            <a:ext cx="127138" cy="2573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7CEC9EF-0F06-0048-B454-3A7029EA9252}"/>
              </a:ext>
            </a:extLst>
          </p:cNvPr>
          <p:cNvSpPr/>
          <p:nvPr/>
        </p:nvSpPr>
        <p:spPr>
          <a:xfrm>
            <a:off x="5734931" y="4634796"/>
            <a:ext cx="494772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44709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44709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A4A22D-36D7-234B-A294-0CEE47B74061}"/>
              </a:ext>
            </a:extLst>
          </p:cNvPr>
          <p:cNvSpPr/>
          <p:nvPr/>
        </p:nvSpPr>
        <p:spPr>
          <a:xfrm>
            <a:off x="4711654" y="3781467"/>
            <a:ext cx="524951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obs,t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D02AD5-814B-EB48-B8D9-A4F4F8A6350B}"/>
              </a:ext>
            </a:extLst>
          </p:cNvPr>
          <p:cNvSpPr/>
          <p:nvPr/>
        </p:nvSpPr>
        <p:spPr>
          <a:xfrm>
            <a:off x="4814768" y="4722679"/>
            <a:ext cx="131007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4713818-8BDD-7C44-A73D-C3B7EAA939CD}"/>
              </a:ext>
            </a:extLst>
          </p:cNvPr>
          <p:cNvSpPr/>
          <p:nvPr/>
        </p:nvSpPr>
        <p:spPr>
          <a:xfrm>
            <a:off x="4952690" y="4722679"/>
            <a:ext cx="176646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−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36FE64F-15A8-DE49-8CBA-7AEADBF8D6CA}"/>
              </a:ext>
            </a:extLst>
          </p:cNvPr>
          <p:cNvSpPr/>
          <p:nvPr/>
        </p:nvSpPr>
        <p:spPr>
          <a:xfrm>
            <a:off x="5125536" y="4722679"/>
            <a:ext cx="252483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𝛿x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326D616-FD91-774C-B22E-E00C306045F0}"/>
              </a:ext>
            </a:extLst>
          </p:cNvPr>
          <p:cNvSpPr/>
          <p:nvPr/>
        </p:nvSpPr>
        <p:spPr>
          <a:xfrm>
            <a:off x="3293577" y="3460970"/>
            <a:ext cx="131007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83DE3D2-D7F4-7C46-97F7-61EB83FC79D4}"/>
              </a:ext>
            </a:extLst>
          </p:cNvPr>
          <p:cNvSpPr/>
          <p:nvPr/>
        </p:nvSpPr>
        <p:spPr>
          <a:xfrm>
            <a:off x="3431499" y="3460970"/>
            <a:ext cx="176646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−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8E18B26-3A0B-D449-AED7-E31FA72F1367}"/>
              </a:ext>
            </a:extLst>
          </p:cNvPr>
          <p:cNvSpPr/>
          <p:nvPr/>
        </p:nvSpPr>
        <p:spPr>
          <a:xfrm>
            <a:off x="3604346" y="3460970"/>
            <a:ext cx="259105" cy="2771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𝛿</a:t>
            </a:r>
            <a:r>
              <a:rPr lang="en-US" sz="14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5" name="Shape 145">
            <a:extLst>
              <a:ext uri="{FF2B5EF4-FFF2-40B4-BE49-F238E27FC236}">
                <a16:creationId xmlns:a16="http://schemas.microsoft.com/office/drawing/2014/main" id="{1E4CB05C-8136-F345-8695-D93CED9E7E67}"/>
              </a:ext>
            </a:extLst>
          </p:cNvPr>
          <p:cNvSpPr/>
          <p:nvPr/>
        </p:nvSpPr>
        <p:spPr>
          <a:xfrm>
            <a:off x="3125409" y="3273655"/>
            <a:ext cx="76200" cy="526132"/>
          </a:xfrm>
          <a:custGeom>
            <a:avLst/>
            <a:gdLst/>
            <a:ahLst/>
            <a:cxnLst/>
            <a:rect l="0" t="0" r="0" b="0"/>
            <a:pathLst>
              <a:path w="76200" h="526200">
                <a:moveTo>
                  <a:pt x="38099" y="0"/>
                </a:moveTo>
                <a:lnTo>
                  <a:pt x="76200" y="76200"/>
                </a:lnTo>
                <a:lnTo>
                  <a:pt x="50800" y="76200"/>
                </a:lnTo>
                <a:lnTo>
                  <a:pt x="50800" y="450000"/>
                </a:lnTo>
                <a:lnTo>
                  <a:pt x="76200" y="450000"/>
                </a:lnTo>
                <a:lnTo>
                  <a:pt x="38100" y="526200"/>
                </a:lnTo>
                <a:lnTo>
                  <a:pt x="0" y="450000"/>
                </a:lnTo>
                <a:lnTo>
                  <a:pt x="25400" y="450000"/>
                </a:lnTo>
                <a:lnTo>
                  <a:pt x="25400" y="76200"/>
                </a:lnTo>
                <a:lnTo>
                  <a:pt x="0" y="76200"/>
                </a:lnTo>
                <a:lnTo>
                  <a:pt x="38099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6" name="Shape 146">
            <a:extLst>
              <a:ext uri="{FF2B5EF4-FFF2-40B4-BE49-F238E27FC236}">
                <a16:creationId xmlns:a16="http://schemas.microsoft.com/office/drawing/2014/main" id="{919DD523-D383-A54F-B5DE-1383EA1F3F6E}"/>
              </a:ext>
            </a:extLst>
          </p:cNvPr>
          <p:cNvSpPr/>
          <p:nvPr/>
        </p:nvSpPr>
        <p:spPr>
          <a:xfrm>
            <a:off x="3129891" y="3842839"/>
            <a:ext cx="76201" cy="731425"/>
          </a:xfrm>
          <a:custGeom>
            <a:avLst/>
            <a:gdLst/>
            <a:ahLst/>
            <a:cxnLst/>
            <a:rect l="0" t="0" r="0" b="0"/>
            <a:pathLst>
              <a:path w="76201" h="731520">
                <a:moveTo>
                  <a:pt x="38100" y="0"/>
                </a:moveTo>
                <a:lnTo>
                  <a:pt x="76200" y="76200"/>
                </a:lnTo>
                <a:lnTo>
                  <a:pt x="50800" y="76200"/>
                </a:lnTo>
                <a:lnTo>
                  <a:pt x="50801" y="655320"/>
                </a:lnTo>
                <a:lnTo>
                  <a:pt x="76201" y="655320"/>
                </a:lnTo>
                <a:lnTo>
                  <a:pt x="38101" y="731520"/>
                </a:lnTo>
                <a:lnTo>
                  <a:pt x="1" y="655320"/>
                </a:lnTo>
                <a:lnTo>
                  <a:pt x="25401" y="655320"/>
                </a:lnTo>
                <a:lnTo>
                  <a:pt x="25400" y="76200"/>
                </a:lnTo>
                <a:lnTo>
                  <a:pt x="0" y="76200"/>
                </a:lnTo>
                <a:lnTo>
                  <a:pt x="3810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7" name="Shape 147">
            <a:extLst>
              <a:ext uri="{FF2B5EF4-FFF2-40B4-BE49-F238E27FC236}">
                <a16:creationId xmlns:a16="http://schemas.microsoft.com/office/drawing/2014/main" id="{87875761-F805-E44D-BD8A-9B281519E5C6}"/>
              </a:ext>
            </a:extLst>
          </p:cNvPr>
          <p:cNvSpPr/>
          <p:nvPr/>
        </p:nvSpPr>
        <p:spPr>
          <a:xfrm>
            <a:off x="3938339" y="5021397"/>
            <a:ext cx="603902" cy="76191"/>
          </a:xfrm>
          <a:custGeom>
            <a:avLst/>
            <a:gdLst/>
            <a:ahLst/>
            <a:cxnLst/>
            <a:rect l="0" t="0" r="0" b="0"/>
            <a:pathLst>
              <a:path w="603903" h="76201">
                <a:moveTo>
                  <a:pt x="76200" y="0"/>
                </a:moveTo>
                <a:lnTo>
                  <a:pt x="76200" y="25400"/>
                </a:lnTo>
                <a:lnTo>
                  <a:pt x="527703" y="25401"/>
                </a:lnTo>
                <a:lnTo>
                  <a:pt x="527703" y="1"/>
                </a:lnTo>
                <a:lnTo>
                  <a:pt x="603903" y="38101"/>
                </a:lnTo>
                <a:lnTo>
                  <a:pt x="527703" y="76201"/>
                </a:lnTo>
                <a:lnTo>
                  <a:pt x="527703" y="50801"/>
                </a:lnTo>
                <a:lnTo>
                  <a:pt x="76199" y="50800"/>
                </a:lnTo>
                <a:lnTo>
                  <a:pt x="76199" y="76200"/>
                </a:lnTo>
                <a:lnTo>
                  <a:pt x="0" y="38100"/>
                </a:lnTo>
                <a:lnTo>
                  <a:pt x="7620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8" name="Shape 148">
            <a:extLst>
              <a:ext uri="{FF2B5EF4-FFF2-40B4-BE49-F238E27FC236}">
                <a16:creationId xmlns:a16="http://schemas.microsoft.com/office/drawing/2014/main" id="{1291DD92-7F85-0144-8FF3-6DB2112ED4C7}"/>
              </a:ext>
            </a:extLst>
          </p:cNvPr>
          <p:cNvSpPr/>
          <p:nvPr/>
        </p:nvSpPr>
        <p:spPr>
          <a:xfrm>
            <a:off x="4574830" y="5021172"/>
            <a:ext cx="1005839" cy="76191"/>
          </a:xfrm>
          <a:custGeom>
            <a:avLst/>
            <a:gdLst/>
            <a:ahLst/>
            <a:cxnLst/>
            <a:rect l="0" t="0" r="0" b="0"/>
            <a:pathLst>
              <a:path w="1005840" h="76201">
                <a:moveTo>
                  <a:pt x="76200" y="0"/>
                </a:moveTo>
                <a:lnTo>
                  <a:pt x="76200" y="25400"/>
                </a:lnTo>
                <a:lnTo>
                  <a:pt x="929639" y="25401"/>
                </a:lnTo>
                <a:lnTo>
                  <a:pt x="929640" y="1"/>
                </a:lnTo>
                <a:lnTo>
                  <a:pt x="1005840" y="38101"/>
                </a:lnTo>
                <a:lnTo>
                  <a:pt x="929639" y="76201"/>
                </a:lnTo>
                <a:lnTo>
                  <a:pt x="929639" y="50801"/>
                </a:lnTo>
                <a:lnTo>
                  <a:pt x="76199" y="50800"/>
                </a:lnTo>
                <a:lnTo>
                  <a:pt x="76198" y="76200"/>
                </a:lnTo>
                <a:lnTo>
                  <a:pt x="0" y="38100"/>
                </a:lnTo>
                <a:lnTo>
                  <a:pt x="7620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19" name="Shape 149">
            <a:extLst>
              <a:ext uri="{FF2B5EF4-FFF2-40B4-BE49-F238E27FC236}">
                <a16:creationId xmlns:a16="http://schemas.microsoft.com/office/drawing/2014/main" id="{91016B67-FFB6-C84A-B826-E930D424286B}"/>
              </a:ext>
            </a:extLst>
          </p:cNvPr>
          <p:cNvSpPr/>
          <p:nvPr/>
        </p:nvSpPr>
        <p:spPr>
          <a:xfrm>
            <a:off x="4546481" y="2914156"/>
            <a:ext cx="1" cy="2267419"/>
          </a:xfrm>
          <a:custGeom>
            <a:avLst/>
            <a:gdLst/>
            <a:ahLst/>
            <a:cxnLst/>
            <a:rect l="0" t="0" r="0" b="0"/>
            <a:pathLst>
              <a:path w="1" h="2267712">
                <a:moveTo>
                  <a:pt x="0" y="0"/>
                </a:moveTo>
                <a:lnTo>
                  <a:pt x="1" y="2267712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83992A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C0D7BF0-E31E-E242-9FC8-AA1297998AAA}"/>
              </a:ext>
            </a:extLst>
          </p:cNvPr>
          <p:cNvSpPr/>
          <p:nvPr/>
        </p:nvSpPr>
        <p:spPr>
          <a:xfrm>
            <a:off x="624737" y="5163157"/>
            <a:ext cx="2630443" cy="33962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Time Interpolation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E535AA0D-1F4B-5849-B856-02750BC56A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4862" y="5482837"/>
            <a:ext cx="6385553" cy="1307423"/>
          </a:xfrm>
          <a:prstGeom prst="rect">
            <a:avLst/>
          </a:prstGeom>
        </p:spPr>
      </p:pic>
      <p:sp>
        <p:nvSpPr>
          <p:cNvPr id="200" name="Shape 235">
            <a:extLst>
              <a:ext uri="{FF2B5EF4-FFF2-40B4-BE49-F238E27FC236}">
                <a16:creationId xmlns:a16="http://schemas.microsoft.com/office/drawing/2014/main" id="{4C8A86BC-C49B-9040-8A5F-994448D08643}"/>
              </a:ext>
            </a:extLst>
          </p:cNvPr>
          <p:cNvSpPr/>
          <p:nvPr/>
        </p:nvSpPr>
        <p:spPr>
          <a:xfrm>
            <a:off x="489326" y="5485751"/>
            <a:ext cx="6381611" cy="1305570"/>
          </a:xfrm>
          <a:custGeom>
            <a:avLst/>
            <a:gdLst/>
            <a:ahLst/>
            <a:cxnLst/>
            <a:rect l="0" t="0" r="0" b="0"/>
            <a:pathLst>
              <a:path w="6381617" h="1305739">
                <a:moveTo>
                  <a:pt x="0" y="217628"/>
                </a:moveTo>
                <a:cubicBezTo>
                  <a:pt x="0" y="97435"/>
                  <a:pt x="97435" y="0"/>
                  <a:pt x="217627" y="0"/>
                </a:cubicBezTo>
                <a:lnTo>
                  <a:pt x="6163990" y="0"/>
                </a:lnTo>
                <a:cubicBezTo>
                  <a:pt x="6284182" y="0"/>
                  <a:pt x="6381617" y="97435"/>
                  <a:pt x="6381617" y="217628"/>
                </a:cubicBezTo>
                <a:lnTo>
                  <a:pt x="6381617" y="1088111"/>
                </a:lnTo>
                <a:cubicBezTo>
                  <a:pt x="6381617" y="1208304"/>
                  <a:pt x="6284182" y="1305739"/>
                  <a:pt x="6163990" y="1305739"/>
                </a:cubicBezTo>
                <a:lnTo>
                  <a:pt x="217627" y="1305739"/>
                </a:lnTo>
                <a:cubicBezTo>
                  <a:pt x="97435" y="1305739"/>
                  <a:pt x="0" y="1208304"/>
                  <a:pt x="0" y="1088111"/>
                </a:cubicBezTo>
                <a:close/>
              </a:path>
            </a:pathLst>
          </a:custGeom>
          <a:ln w="31750" cap="flat">
            <a:round/>
          </a:ln>
        </p:spPr>
        <p:style>
          <a:lnRef idx="1">
            <a:srgbClr val="A45A1D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1" name="Shape 236">
            <a:extLst>
              <a:ext uri="{FF2B5EF4-FFF2-40B4-BE49-F238E27FC236}">
                <a16:creationId xmlns:a16="http://schemas.microsoft.com/office/drawing/2014/main" id="{13F4E0AC-9E34-4748-A07E-53F163D9F076}"/>
              </a:ext>
            </a:extLst>
          </p:cNvPr>
          <p:cNvSpPr/>
          <p:nvPr/>
        </p:nvSpPr>
        <p:spPr>
          <a:xfrm>
            <a:off x="464028" y="6000696"/>
            <a:ext cx="6766555" cy="126984"/>
          </a:xfrm>
          <a:custGeom>
            <a:avLst/>
            <a:gdLst/>
            <a:ahLst/>
            <a:cxnLst/>
            <a:rect l="0" t="0" r="0" b="0"/>
            <a:pathLst>
              <a:path w="6766562" h="127000">
                <a:moveTo>
                  <a:pt x="6639562" y="0"/>
                </a:moveTo>
                <a:lnTo>
                  <a:pt x="6766562" y="63501"/>
                </a:lnTo>
                <a:lnTo>
                  <a:pt x="6639562" y="127000"/>
                </a:lnTo>
                <a:lnTo>
                  <a:pt x="6639562" y="76200"/>
                </a:lnTo>
                <a:lnTo>
                  <a:pt x="0" y="76200"/>
                </a:lnTo>
                <a:lnTo>
                  <a:pt x="0" y="50800"/>
                </a:lnTo>
                <a:lnTo>
                  <a:pt x="6639562" y="50800"/>
                </a:lnTo>
                <a:lnTo>
                  <a:pt x="6639562" y="0"/>
                </a:ln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2" name="Shape 237">
            <a:extLst>
              <a:ext uri="{FF2B5EF4-FFF2-40B4-BE49-F238E27FC236}">
                <a16:creationId xmlns:a16="http://schemas.microsoft.com/office/drawing/2014/main" id="{7E1E7F6A-F9CE-794F-85AF-E48C10B679AB}"/>
              </a:ext>
            </a:extLst>
          </p:cNvPr>
          <p:cNvSpPr/>
          <p:nvPr/>
        </p:nvSpPr>
        <p:spPr>
          <a:xfrm>
            <a:off x="743962" y="5633013"/>
            <a:ext cx="528862" cy="528794"/>
          </a:xfrm>
          <a:custGeom>
            <a:avLst/>
            <a:gdLst/>
            <a:ahLst/>
            <a:cxnLst/>
            <a:rect l="0" t="0" r="0" b="0"/>
            <a:pathLst>
              <a:path w="528863" h="528862">
                <a:moveTo>
                  <a:pt x="264431" y="0"/>
                </a:moveTo>
                <a:cubicBezTo>
                  <a:pt x="410473" y="0"/>
                  <a:pt x="528863" y="118390"/>
                  <a:pt x="528863" y="264432"/>
                </a:cubicBezTo>
                <a:cubicBezTo>
                  <a:pt x="528863" y="410473"/>
                  <a:pt x="410473" y="528862"/>
                  <a:pt x="264431" y="528862"/>
                </a:cubicBezTo>
                <a:cubicBezTo>
                  <a:pt x="118390" y="528862"/>
                  <a:pt x="0" y="410473"/>
                  <a:pt x="0" y="264432"/>
                </a:cubicBezTo>
                <a:cubicBezTo>
                  <a:pt x="0" y="118390"/>
                  <a:pt x="118390" y="0"/>
                  <a:pt x="264431" y="0"/>
                </a:cubicBezTo>
                <a:close/>
              </a:path>
            </a:pathLst>
          </a:custGeom>
          <a:ln w="0" cap="flat"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B78E2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249D38C-9116-4046-812A-96E8A8E20D25}"/>
              </a:ext>
            </a:extLst>
          </p:cNvPr>
          <p:cNvSpPr/>
          <p:nvPr/>
        </p:nvSpPr>
        <p:spPr>
          <a:xfrm>
            <a:off x="821862" y="5795669"/>
            <a:ext cx="496081" cy="30188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Obs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4" name="Shape 239">
            <a:extLst>
              <a:ext uri="{FF2B5EF4-FFF2-40B4-BE49-F238E27FC236}">
                <a16:creationId xmlns:a16="http://schemas.microsoft.com/office/drawing/2014/main" id="{3E944C24-6C15-7145-99B3-985EDBF010D1}"/>
              </a:ext>
            </a:extLst>
          </p:cNvPr>
          <p:cNvSpPr/>
          <p:nvPr/>
        </p:nvSpPr>
        <p:spPr>
          <a:xfrm>
            <a:off x="2620672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5" name="Shape 240">
            <a:extLst>
              <a:ext uri="{FF2B5EF4-FFF2-40B4-BE49-F238E27FC236}">
                <a16:creationId xmlns:a16="http://schemas.microsoft.com/office/drawing/2014/main" id="{8B57C3D6-BBA6-6047-8140-0210207BF82A}"/>
              </a:ext>
            </a:extLst>
          </p:cNvPr>
          <p:cNvSpPr/>
          <p:nvPr/>
        </p:nvSpPr>
        <p:spPr>
          <a:xfrm>
            <a:off x="1556027" y="5507930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6" name="Shape 241">
            <a:extLst>
              <a:ext uri="{FF2B5EF4-FFF2-40B4-BE49-F238E27FC236}">
                <a16:creationId xmlns:a16="http://schemas.microsoft.com/office/drawing/2014/main" id="{DC9044A6-19B1-8840-BBA3-49245770E2D8}"/>
              </a:ext>
            </a:extLst>
          </p:cNvPr>
          <p:cNvSpPr/>
          <p:nvPr/>
        </p:nvSpPr>
        <p:spPr>
          <a:xfrm>
            <a:off x="3674943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7" name="Shape 242">
            <a:extLst>
              <a:ext uri="{FF2B5EF4-FFF2-40B4-BE49-F238E27FC236}">
                <a16:creationId xmlns:a16="http://schemas.microsoft.com/office/drawing/2014/main" id="{EE0EE43A-7EE2-2D4C-8D82-47FFB1D1DB9E}"/>
              </a:ext>
            </a:extLst>
          </p:cNvPr>
          <p:cNvSpPr/>
          <p:nvPr/>
        </p:nvSpPr>
        <p:spPr>
          <a:xfrm>
            <a:off x="4725752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8" name="Shape 243">
            <a:extLst>
              <a:ext uri="{FF2B5EF4-FFF2-40B4-BE49-F238E27FC236}">
                <a16:creationId xmlns:a16="http://schemas.microsoft.com/office/drawing/2014/main" id="{46329AE6-D1DF-8F42-90C1-EC48F4E64339}"/>
              </a:ext>
            </a:extLst>
          </p:cNvPr>
          <p:cNvSpPr/>
          <p:nvPr/>
        </p:nvSpPr>
        <p:spPr>
          <a:xfrm>
            <a:off x="5778590" y="5508946"/>
            <a:ext cx="1" cy="1279995"/>
          </a:xfrm>
          <a:custGeom>
            <a:avLst/>
            <a:gdLst/>
            <a:ahLst/>
            <a:cxnLst/>
            <a:rect l="0" t="0" r="0" b="0"/>
            <a:pathLst>
              <a:path w="1" h="1280161">
                <a:moveTo>
                  <a:pt x="0" y="0"/>
                </a:moveTo>
                <a:lnTo>
                  <a:pt x="1" y="1280161"/>
                </a:lnTo>
              </a:path>
            </a:pathLst>
          </a:custGeom>
          <a:ln w="12700" cap="flat">
            <a:custDash>
              <a:ds d="400000" sp="300000"/>
            </a:custDash>
            <a:round/>
          </a:ln>
        </p:spPr>
        <p:style>
          <a:lnRef idx="1">
            <a:srgbClr val="B78E2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09" name="Shape 244">
            <a:extLst>
              <a:ext uri="{FF2B5EF4-FFF2-40B4-BE49-F238E27FC236}">
                <a16:creationId xmlns:a16="http://schemas.microsoft.com/office/drawing/2014/main" id="{4D2F5673-10BB-444B-B846-EB1C0F77AAAF}"/>
              </a:ext>
            </a:extLst>
          </p:cNvPr>
          <p:cNvSpPr/>
          <p:nvPr/>
        </p:nvSpPr>
        <p:spPr>
          <a:xfrm>
            <a:off x="5716370" y="5991865"/>
            <a:ext cx="141031" cy="141012"/>
          </a:xfrm>
          <a:custGeom>
            <a:avLst/>
            <a:gdLst/>
            <a:ahLst/>
            <a:cxnLst/>
            <a:rect l="0" t="0" r="0" b="0"/>
            <a:pathLst>
              <a:path w="141031" h="141030">
                <a:moveTo>
                  <a:pt x="70515" y="0"/>
                </a:moveTo>
                <a:cubicBezTo>
                  <a:pt x="109460" y="0"/>
                  <a:pt x="141031" y="31571"/>
                  <a:pt x="141031" y="70515"/>
                </a:cubicBezTo>
                <a:cubicBezTo>
                  <a:pt x="141031" y="109459"/>
                  <a:pt x="109460" y="141030"/>
                  <a:pt x="70515" y="141030"/>
                </a:cubicBezTo>
                <a:cubicBezTo>
                  <a:pt x="31571" y="141030"/>
                  <a:pt x="0" y="109459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0" name="Shape 245">
            <a:extLst>
              <a:ext uri="{FF2B5EF4-FFF2-40B4-BE49-F238E27FC236}">
                <a16:creationId xmlns:a16="http://schemas.microsoft.com/office/drawing/2014/main" id="{4A79A37C-AEA0-6242-AEEF-4AC53D65469A}"/>
              </a:ext>
            </a:extLst>
          </p:cNvPr>
          <p:cNvSpPr/>
          <p:nvPr/>
        </p:nvSpPr>
        <p:spPr>
          <a:xfrm>
            <a:off x="4665606" y="5991865"/>
            <a:ext cx="141029" cy="141012"/>
          </a:xfrm>
          <a:custGeom>
            <a:avLst/>
            <a:gdLst/>
            <a:ahLst/>
            <a:cxnLst/>
            <a:rect l="0" t="0" r="0" b="0"/>
            <a:pathLst>
              <a:path w="141029" h="141030">
                <a:moveTo>
                  <a:pt x="70514" y="0"/>
                </a:moveTo>
                <a:cubicBezTo>
                  <a:pt x="109458" y="0"/>
                  <a:pt x="141029" y="31571"/>
                  <a:pt x="141029" y="70515"/>
                </a:cubicBezTo>
                <a:cubicBezTo>
                  <a:pt x="141029" y="109459"/>
                  <a:pt x="109458" y="141030"/>
                  <a:pt x="70514" y="141030"/>
                </a:cubicBezTo>
                <a:cubicBezTo>
                  <a:pt x="31569" y="141030"/>
                  <a:pt x="0" y="109459"/>
                  <a:pt x="0" y="70515"/>
                </a:cubicBezTo>
                <a:cubicBezTo>
                  <a:pt x="0" y="31571"/>
                  <a:pt x="31569" y="0"/>
                  <a:pt x="70514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1" name="Shape 246">
            <a:extLst>
              <a:ext uri="{FF2B5EF4-FFF2-40B4-BE49-F238E27FC236}">
                <a16:creationId xmlns:a16="http://schemas.microsoft.com/office/drawing/2014/main" id="{97834441-9980-EC4A-B5A6-BD86C0AF0FFE}"/>
              </a:ext>
            </a:extLst>
          </p:cNvPr>
          <p:cNvSpPr/>
          <p:nvPr/>
        </p:nvSpPr>
        <p:spPr>
          <a:xfrm>
            <a:off x="3605530" y="5993149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5" y="0"/>
                </a:moveTo>
                <a:cubicBezTo>
                  <a:pt x="109460" y="0"/>
                  <a:pt x="141030" y="31571"/>
                  <a:pt x="141030" y="70515"/>
                </a:cubicBezTo>
                <a:cubicBezTo>
                  <a:pt x="141030" y="109460"/>
                  <a:pt x="109460" y="141030"/>
                  <a:pt x="70515" y="141030"/>
                </a:cubicBezTo>
                <a:cubicBezTo>
                  <a:pt x="31571" y="141030"/>
                  <a:pt x="0" y="109460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2" name="Shape 247">
            <a:extLst>
              <a:ext uri="{FF2B5EF4-FFF2-40B4-BE49-F238E27FC236}">
                <a16:creationId xmlns:a16="http://schemas.microsoft.com/office/drawing/2014/main" id="{C6FDEB47-0C49-6844-B94D-B7A269B3BC5E}"/>
              </a:ext>
            </a:extLst>
          </p:cNvPr>
          <p:cNvSpPr/>
          <p:nvPr/>
        </p:nvSpPr>
        <p:spPr>
          <a:xfrm>
            <a:off x="1493861" y="5991865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5" y="0"/>
                </a:moveTo>
                <a:cubicBezTo>
                  <a:pt x="109460" y="0"/>
                  <a:pt x="141030" y="31571"/>
                  <a:pt x="141030" y="70515"/>
                </a:cubicBezTo>
                <a:cubicBezTo>
                  <a:pt x="141030" y="109459"/>
                  <a:pt x="109460" y="141030"/>
                  <a:pt x="70515" y="141030"/>
                </a:cubicBezTo>
                <a:cubicBezTo>
                  <a:pt x="31571" y="141030"/>
                  <a:pt x="0" y="109459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3" name="Shape 248">
            <a:extLst>
              <a:ext uri="{FF2B5EF4-FFF2-40B4-BE49-F238E27FC236}">
                <a16:creationId xmlns:a16="http://schemas.microsoft.com/office/drawing/2014/main" id="{8EBE99AF-94E9-B647-B050-553D376EA828}"/>
              </a:ext>
            </a:extLst>
          </p:cNvPr>
          <p:cNvSpPr/>
          <p:nvPr/>
        </p:nvSpPr>
        <p:spPr>
          <a:xfrm>
            <a:off x="6814145" y="5991865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6" y="0"/>
                </a:moveTo>
                <a:cubicBezTo>
                  <a:pt x="109460" y="0"/>
                  <a:pt x="141030" y="31571"/>
                  <a:pt x="141030" y="70515"/>
                </a:cubicBezTo>
                <a:cubicBezTo>
                  <a:pt x="141030" y="109459"/>
                  <a:pt x="109460" y="141030"/>
                  <a:pt x="70516" y="141030"/>
                </a:cubicBezTo>
                <a:cubicBezTo>
                  <a:pt x="31571" y="141030"/>
                  <a:pt x="0" y="109459"/>
                  <a:pt x="0" y="70515"/>
                </a:cubicBezTo>
                <a:cubicBezTo>
                  <a:pt x="0" y="31571"/>
                  <a:pt x="31571" y="0"/>
                  <a:pt x="70516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4" name="Shape 249">
            <a:extLst>
              <a:ext uri="{FF2B5EF4-FFF2-40B4-BE49-F238E27FC236}">
                <a16:creationId xmlns:a16="http://schemas.microsoft.com/office/drawing/2014/main" id="{B33EC29D-583E-2B45-82AA-40A543118BBE}"/>
              </a:ext>
            </a:extLst>
          </p:cNvPr>
          <p:cNvSpPr/>
          <p:nvPr/>
        </p:nvSpPr>
        <p:spPr>
          <a:xfrm>
            <a:off x="2555231" y="5991865"/>
            <a:ext cx="141030" cy="141012"/>
          </a:xfrm>
          <a:custGeom>
            <a:avLst/>
            <a:gdLst/>
            <a:ahLst/>
            <a:cxnLst/>
            <a:rect l="0" t="0" r="0" b="0"/>
            <a:pathLst>
              <a:path w="141030" h="141030">
                <a:moveTo>
                  <a:pt x="70514" y="0"/>
                </a:moveTo>
                <a:cubicBezTo>
                  <a:pt x="109459" y="0"/>
                  <a:pt x="141030" y="31571"/>
                  <a:pt x="141030" y="70515"/>
                </a:cubicBezTo>
                <a:cubicBezTo>
                  <a:pt x="141030" y="109459"/>
                  <a:pt x="109459" y="141030"/>
                  <a:pt x="70514" y="141030"/>
                </a:cubicBezTo>
                <a:cubicBezTo>
                  <a:pt x="31570" y="141030"/>
                  <a:pt x="0" y="109459"/>
                  <a:pt x="0" y="70515"/>
                </a:cubicBezTo>
                <a:cubicBezTo>
                  <a:pt x="0" y="31571"/>
                  <a:pt x="31570" y="0"/>
                  <a:pt x="70514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5" name="Shape 250">
            <a:extLst>
              <a:ext uri="{FF2B5EF4-FFF2-40B4-BE49-F238E27FC236}">
                <a16:creationId xmlns:a16="http://schemas.microsoft.com/office/drawing/2014/main" id="{7038F6AE-7929-0F4E-844B-C7F8E9832EFA}"/>
              </a:ext>
            </a:extLst>
          </p:cNvPr>
          <p:cNvSpPr/>
          <p:nvPr/>
        </p:nvSpPr>
        <p:spPr>
          <a:xfrm>
            <a:off x="408488" y="5991377"/>
            <a:ext cx="141030" cy="141011"/>
          </a:xfrm>
          <a:custGeom>
            <a:avLst/>
            <a:gdLst/>
            <a:ahLst/>
            <a:cxnLst/>
            <a:rect l="0" t="0" r="0" b="0"/>
            <a:pathLst>
              <a:path w="141030" h="141029">
                <a:moveTo>
                  <a:pt x="70515" y="0"/>
                </a:moveTo>
                <a:cubicBezTo>
                  <a:pt x="109459" y="0"/>
                  <a:pt x="141030" y="31571"/>
                  <a:pt x="141030" y="70515"/>
                </a:cubicBezTo>
                <a:cubicBezTo>
                  <a:pt x="141030" y="109460"/>
                  <a:pt x="109459" y="141029"/>
                  <a:pt x="70515" y="141029"/>
                </a:cubicBezTo>
                <a:cubicBezTo>
                  <a:pt x="31571" y="141029"/>
                  <a:pt x="0" y="109460"/>
                  <a:pt x="0" y="70515"/>
                </a:cubicBezTo>
                <a:cubicBezTo>
                  <a:pt x="0" y="31571"/>
                  <a:pt x="31571" y="0"/>
                  <a:pt x="70515" y="0"/>
                </a:cubicBez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83992A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6" name="Shape 251">
            <a:extLst>
              <a:ext uri="{FF2B5EF4-FFF2-40B4-BE49-F238E27FC236}">
                <a16:creationId xmlns:a16="http://schemas.microsoft.com/office/drawing/2014/main" id="{1C69B2BD-8126-5049-8EC4-40FB0A1FB9CF}"/>
              </a:ext>
            </a:extLst>
          </p:cNvPr>
          <p:cNvSpPr/>
          <p:nvPr/>
        </p:nvSpPr>
        <p:spPr>
          <a:xfrm>
            <a:off x="5090054" y="5977932"/>
            <a:ext cx="182879" cy="182856"/>
          </a:xfrm>
          <a:custGeom>
            <a:avLst/>
            <a:gdLst/>
            <a:ahLst/>
            <a:cxnLst/>
            <a:rect l="0" t="0" r="0" b="0"/>
            <a:pathLst>
              <a:path w="182879" h="182880">
                <a:moveTo>
                  <a:pt x="91440" y="0"/>
                </a:moveTo>
                <a:lnTo>
                  <a:pt x="113025" y="69854"/>
                </a:lnTo>
                <a:lnTo>
                  <a:pt x="182879" y="69854"/>
                </a:lnTo>
                <a:lnTo>
                  <a:pt x="126366" y="113025"/>
                </a:lnTo>
                <a:lnTo>
                  <a:pt x="147953" y="182880"/>
                </a:lnTo>
                <a:lnTo>
                  <a:pt x="91440" y="139706"/>
                </a:lnTo>
                <a:lnTo>
                  <a:pt x="34927" y="182880"/>
                </a:lnTo>
                <a:lnTo>
                  <a:pt x="56513" y="113025"/>
                </a:lnTo>
                <a:lnTo>
                  <a:pt x="0" y="69854"/>
                </a:lnTo>
                <a:lnTo>
                  <a:pt x="69854" y="69854"/>
                </a:lnTo>
                <a:lnTo>
                  <a:pt x="91440" y="0"/>
                </a:lnTo>
                <a:close/>
              </a:path>
            </a:pathLst>
          </a:custGeom>
          <a:ln w="0" cap="flat">
            <a:custDash>
              <a:ds d="1" sp="1"/>
            </a:custDash>
            <a:round/>
          </a:ln>
        </p:spPr>
        <p:style>
          <a:lnRef idx="0">
            <a:srgbClr val="000000">
              <a:alpha val="0"/>
            </a:srgbClr>
          </a:lnRef>
          <a:fillRef idx="1">
            <a:srgbClr val="A13B33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7" name="Shape 252">
            <a:extLst>
              <a:ext uri="{FF2B5EF4-FFF2-40B4-BE49-F238E27FC236}">
                <a16:creationId xmlns:a16="http://schemas.microsoft.com/office/drawing/2014/main" id="{242C71AA-7357-1349-91FF-F8A98EB9A90C}"/>
              </a:ext>
            </a:extLst>
          </p:cNvPr>
          <p:cNvSpPr/>
          <p:nvPr/>
        </p:nvSpPr>
        <p:spPr>
          <a:xfrm>
            <a:off x="4732500" y="5831758"/>
            <a:ext cx="394884" cy="109353"/>
          </a:xfrm>
          <a:custGeom>
            <a:avLst/>
            <a:gdLst/>
            <a:ahLst/>
            <a:cxnLst/>
            <a:rect l="0" t="0" r="0" b="0"/>
            <a:pathLst>
              <a:path w="394884" h="109367">
                <a:moveTo>
                  <a:pt x="0" y="109367"/>
                </a:moveTo>
                <a:cubicBezTo>
                  <a:pt x="0" y="79166"/>
                  <a:pt x="4080" y="54683"/>
                  <a:pt x="9113" y="54683"/>
                </a:cubicBezTo>
                <a:lnTo>
                  <a:pt x="188329" y="54683"/>
                </a:lnTo>
                <a:cubicBezTo>
                  <a:pt x="193362" y="54683"/>
                  <a:pt x="197442" y="30201"/>
                  <a:pt x="197442" y="0"/>
                </a:cubicBezTo>
                <a:cubicBezTo>
                  <a:pt x="197442" y="30201"/>
                  <a:pt x="201522" y="54683"/>
                  <a:pt x="206555" y="54683"/>
                </a:cubicBezTo>
                <a:lnTo>
                  <a:pt x="385771" y="54683"/>
                </a:lnTo>
                <a:cubicBezTo>
                  <a:pt x="390804" y="54683"/>
                  <a:pt x="394884" y="79166"/>
                  <a:pt x="394884" y="109367"/>
                </a:cubicBezTo>
              </a:path>
            </a:pathLst>
          </a:custGeom>
          <a:ln w="0" cap="flat">
            <a:round/>
          </a:ln>
        </p:spPr>
        <p:style>
          <a:lnRef idx="1">
            <a:srgbClr val="A13B33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18" name="Shape 253">
            <a:extLst>
              <a:ext uri="{FF2B5EF4-FFF2-40B4-BE49-F238E27FC236}">
                <a16:creationId xmlns:a16="http://schemas.microsoft.com/office/drawing/2014/main" id="{74AED98A-1A8E-CD45-86BD-184C0DE8C029}"/>
              </a:ext>
            </a:extLst>
          </p:cNvPr>
          <p:cNvSpPr/>
          <p:nvPr/>
        </p:nvSpPr>
        <p:spPr>
          <a:xfrm>
            <a:off x="5139134" y="5831760"/>
            <a:ext cx="634635" cy="112810"/>
          </a:xfrm>
          <a:custGeom>
            <a:avLst/>
            <a:gdLst/>
            <a:ahLst/>
            <a:cxnLst/>
            <a:rect l="0" t="0" r="0" b="0"/>
            <a:pathLst>
              <a:path w="634636" h="112825">
                <a:moveTo>
                  <a:pt x="0" y="112824"/>
                </a:moveTo>
                <a:cubicBezTo>
                  <a:pt x="0" y="81668"/>
                  <a:pt x="4209" y="56412"/>
                  <a:pt x="9401" y="56412"/>
                </a:cubicBezTo>
                <a:lnTo>
                  <a:pt x="307916" y="56412"/>
                </a:lnTo>
                <a:cubicBezTo>
                  <a:pt x="313109" y="56412"/>
                  <a:pt x="317318" y="31156"/>
                  <a:pt x="317318" y="0"/>
                </a:cubicBezTo>
                <a:cubicBezTo>
                  <a:pt x="317318" y="31156"/>
                  <a:pt x="321527" y="56412"/>
                  <a:pt x="326720" y="56412"/>
                </a:cubicBezTo>
                <a:lnTo>
                  <a:pt x="625235" y="56412"/>
                </a:lnTo>
                <a:cubicBezTo>
                  <a:pt x="630427" y="56412"/>
                  <a:pt x="634636" y="81669"/>
                  <a:pt x="634636" y="112825"/>
                </a:cubicBezTo>
              </a:path>
            </a:pathLst>
          </a:custGeom>
          <a:ln w="0" cap="flat">
            <a:round/>
          </a:ln>
        </p:spPr>
        <p:style>
          <a:lnRef idx="1">
            <a:srgbClr val="A13B33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FC51C65-9490-4348-A759-E5B797D80855}"/>
              </a:ext>
            </a:extLst>
          </p:cNvPr>
          <p:cNvSpPr/>
          <p:nvPr/>
        </p:nvSpPr>
        <p:spPr>
          <a:xfrm>
            <a:off x="5619190" y="6377778"/>
            <a:ext cx="106751" cy="3167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DD15B0D1-95EA-E24F-8230-723CE30F94D2}"/>
              </a:ext>
            </a:extLst>
          </p:cNvPr>
          <p:cNvSpPr/>
          <p:nvPr/>
        </p:nvSpPr>
        <p:spPr>
          <a:xfrm>
            <a:off x="5695581" y="6468708"/>
            <a:ext cx="71145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0A787F7-E4B1-D849-A484-4E5E437C49A9}"/>
              </a:ext>
            </a:extLst>
          </p:cNvPr>
          <p:cNvSpPr/>
          <p:nvPr/>
        </p:nvSpPr>
        <p:spPr>
          <a:xfrm>
            <a:off x="5860997" y="6468708"/>
            <a:ext cx="117359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BEBC2A1-385A-AD43-8FE3-F91208F020F6}"/>
              </a:ext>
            </a:extLst>
          </p:cNvPr>
          <p:cNvSpPr/>
          <p:nvPr/>
        </p:nvSpPr>
        <p:spPr>
          <a:xfrm>
            <a:off x="4823819" y="5557973"/>
            <a:ext cx="199719" cy="3167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</a:t>
            </a:r>
            <a:r>
              <a:rPr lang="en-US" sz="16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597F544-45CA-574A-B287-508B6E85111C}"/>
              </a:ext>
            </a:extLst>
          </p:cNvPr>
          <p:cNvSpPr/>
          <p:nvPr/>
        </p:nvSpPr>
        <p:spPr>
          <a:xfrm>
            <a:off x="5349681" y="5554924"/>
            <a:ext cx="385250" cy="3713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w</a:t>
            </a:r>
            <a:r>
              <a:rPr lang="en-US" sz="1600" baseline="-250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i+1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91ACD22-87EE-BD45-BE10-D884F102696F}"/>
              </a:ext>
            </a:extLst>
          </p:cNvPr>
          <p:cNvSpPr/>
          <p:nvPr/>
        </p:nvSpPr>
        <p:spPr>
          <a:xfrm>
            <a:off x="5493763" y="5645855"/>
            <a:ext cx="71145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5D13A94-9560-E44D-9B53-7FEF4BD71ABA}"/>
              </a:ext>
            </a:extLst>
          </p:cNvPr>
          <p:cNvSpPr/>
          <p:nvPr/>
        </p:nvSpPr>
        <p:spPr>
          <a:xfrm>
            <a:off x="5551230" y="5645855"/>
            <a:ext cx="147560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E0FFBD13-E92A-5C41-9E8A-9B495BC3CE3D}"/>
              </a:ext>
            </a:extLst>
          </p:cNvPr>
          <p:cNvSpPr/>
          <p:nvPr/>
        </p:nvSpPr>
        <p:spPr>
          <a:xfrm>
            <a:off x="547967" y="6126468"/>
            <a:ext cx="78746" cy="2641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E8C596FF-6DCB-274E-9E67-2E7B7E2072FC}"/>
              </a:ext>
            </a:extLst>
          </p:cNvPr>
          <p:cNvSpPr/>
          <p:nvPr/>
        </p:nvSpPr>
        <p:spPr>
          <a:xfrm>
            <a:off x="606704" y="6149459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A7B6F5F5-EE7F-504D-9820-EE6E9CB5A4A6}"/>
              </a:ext>
            </a:extLst>
          </p:cNvPr>
          <p:cNvSpPr/>
          <p:nvPr/>
        </p:nvSpPr>
        <p:spPr>
          <a:xfrm>
            <a:off x="1489679" y="6132563"/>
            <a:ext cx="78746" cy="26415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7DBF9C04-C18E-384E-92E3-ECA1B53ED8CE}"/>
              </a:ext>
            </a:extLst>
          </p:cNvPr>
          <p:cNvSpPr/>
          <p:nvPr/>
        </p:nvSpPr>
        <p:spPr>
          <a:xfrm>
            <a:off x="1548416" y="6155554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E141C31-F2E8-634A-8483-445DE2608148}"/>
              </a:ext>
            </a:extLst>
          </p:cNvPr>
          <p:cNvSpPr/>
          <p:nvPr/>
        </p:nvSpPr>
        <p:spPr>
          <a:xfrm>
            <a:off x="2550400" y="6125078"/>
            <a:ext cx="67496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AE5778-2DC7-6843-9C5F-2DC998D3A19A}"/>
              </a:ext>
            </a:extLst>
          </p:cNvPr>
          <p:cNvSpPr/>
          <p:nvPr/>
        </p:nvSpPr>
        <p:spPr>
          <a:xfrm>
            <a:off x="2601200" y="6125078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1AD6BB2-796A-AA4A-B52E-E673A0C51601}"/>
              </a:ext>
            </a:extLst>
          </p:cNvPr>
          <p:cNvSpPr/>
          <p:nvPr/>
        </p:nvSpPr>
        <p:spPr>
          <a:xfrm>
            <a:off x="3626736" y="6128126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BCD4B6A-CD17-9748-A5E3-4F9D95C63202}"/>
              </a:ext>
            </a:extLst>
          </p:cNvPr>
          <p:cNvSpPr/>
          <p:nvPr/>
        </p:nvSpPr>
        <p:spPr>
          <a:xfrm>
            <a:off x="4693660" y="6122031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A718711-EA09-214F-BA01-519DBC11052B}"/>
              </a:ext>
            </a:extLst>
          </p:cNvPr>
          <p:cNvSpPr/>
          <p:nvPr/>
        </p:nvSpPr>
        <p:spPr>
          <a:xfrm>
            <a:off x="5750627" y="6122031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AE6FAD7-B732-4B4D-868B-0A2DFD013C53}"/>
              </a:ext>
            </a:extLst>
          </p:cNvPr>
          <p:cNvSpPr/>
          <p:nvPr/>
        </p:nvSpPr>
        <p:spPr>
          <a:xfrm>
            <a:off x="6729601" y="6128126"/>
            <a:ext cx="112697" cy="22641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9671E52F-DEA7-9F4C-851E-1AA7875E75D5}"/>
              </a:ext>
            </a:extLst>
          </p:cNvPr>
          <p:cNvSpPr/>
          <p:nvPr/>
        </p:nvSpPr>
        <p:spPr>
          <a:xfrm>
            <a:off x="4233861" y="5753020"/>
            <a:ext cx="445540" cy="3102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obs,i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D0D3C50-24A5-1941-85C7-ABC224F490B2}"/>
              </a:ext>
            </a:extLst>
          </p:cNvPr>
          <p:cNvSpPr/>
          <p:nvPr/>
        </p:nvSpPr>
        <p:spPr>
          <a:xfrm>
            <a:off x="5877855" y="5743441"/>
            <a:ext cx="846868" cy="23740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obs,i+1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092AC45-3B52-1640-A40A-E44509371A70}"/>
              </a:ext>
            </a:extLst>
          </p:cNvPr>
          <p:cNvSpPr/>
          <p:nvPr/>
        </p:nvSpPr>
        <p:spPr>
          <a:xfrm>
            <a:off x="6234535" y="5843949"/>
            <a:ext cx="41552" cy="23759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2D94C19-CA0B-FB41-86AD-8F59BFBD95AF}"/>
              </a:ext>
            </a:extLst>
          </p:cNvPr>
          <p:cNvSpPr/>
          <p:nvPr/>
        </p:nvSpPr>
        <p:spPr>
          <a:xfrm>
            <a:off x="4996407" y="6121780"/>
            <a:ext cx="622997" cy="3195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1600" baseline="-25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obs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A6F33FE-D141-AB43-B834-10AC842CB9D2}"/>
              </a:ext>
            </a:extLst>
          </p:cNvPr>
          <p:cNvSpPr/>
          <p:nvPr/>
        </p:nvSpPr>
        <p:spPr>
          <a:xfrm>
            <a:off x="5802898" y="2912970"/>
            <a:ext cx="366066" cy="35639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44709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r>
              <a:rPr lang="en-US" sz="1800" baseline="-25000" dirty="0">
                <a:solidFill>
                  <a:srgbClr val="44709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1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A53A5A-B8D9-294E-A6DA-5265C33BD6AD}"/>
                  </a:ext>
                </a:extLst>
              </p:cNvPr>
              <p:cNvSpPr txBox="1"/>
              <p:nvPr/>
            </p:nvSpPr>
            <p:spPr>
              <a:xfrm>
                <a:off x="6870415" y="2958613"/>
                <a:ext cx="471198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A53A5A-B8D9-294E-A6DA-5265C33B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15" y="2958613"/>
                <a:ext cx="4711985" cy="14773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851024-D14B-B54E-82EB-4E2F992F1C6D}"/>
                  </a:ext>
                </a:extLst>
              </p:cNvPr>
              <p:cNvSpPr txBox="1"/>
              <p:nvPr/>
            </p:nvSpPr>
            <p:spPr>
              <a:xfrm>
                <a:off x="7425027" y="4734570"/>
                <a:ext cx="4343400" cy="16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Weight given to spatially interpolated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𝒐𝒃𝒔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851024-D14B-B54E-82EB-4E2F992F1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27" y="4734570"/>
                <a:ext cx="4343400" cy="1627433"/>
              </a:xfrm>
              <a:prstGeom prst="rect">
                <a:avLst/>
              </a:prstGeom>
              <a:blipFill>
                <a:blip r:embed="rId7"/>
                <a:stretch>
                  <a:fillRect l="-1166" t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DD0FCC-0E98-2B42-9361-1D365E810C98}"/>
              </a:ext>
            </a:extLst>
          </p:cNvPr>
          <p:cNvSpPr txBox="1"/>
          <p:nvPr/>
        </p:nvSpPr>
        <p:spPr>
          <a:xfrm>
            <a:off x="9354670" y="6488870"/>
            <a:ext cx="28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Emily Liu, JCSDA</a:t>
            </a:r>
          </a:p>
        </p:txBody>
      </p:sp>
    </p:spTree>
    <p:extLst>
      <p:ext uri="{BB962C8B-B14F-4D97-AF65-F5344CB8AC3E}">
        <p14:creationId xmlns:p14="http://schemas.microsoft.com/office/powerpoint/2010/main" val="248603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53F74-B73D-BB4A-B6EB-A0B59E0E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67" dirty="0"/>
              <a:t>Interpolated model state (</a:t>
            </a:r>
            <a:r>
              <a:rPr lang="en-US" sz="4267" noProof="1"/>
              <a:t>GeoVaLs</a:t>
            </a:r>
            <a:r>
              <a:rPr lang="en-US" sz="4267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51918" y="1843190"/>
            <a:ext cx="8721429" cy="1107996"/>
            <a:chOff x="1621099" y="1948499"/>
            <a:chExt cx="8721431" cy="1107997"/>
          </a:xfrm>
          <a:effectLst/>
        </p:grpSpPr>
        <p:cxnSp>
          <p:nvCxnSpPr>
            <p:cNvPr id="26" name="Straight Arrow Connector 25"/>
            <p:cNvCxnSpPr>
              <a:cxnSpLocks/>
              <a:stCxn id="11" idx="2"/>
              <a:endCxn id="10" idx="6"/>
            </p:cNvCxnSpPr>
            <p:nvPr/>
          </p:nvCxnSpPr>
          <p:spPr>
            <a:xfrm flipH="1" flipV="1">
              <a:off x="1621099" y="2502498"/>
              <a:ext cx="1556228" cy="5355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7538043" y="1948499"/>
                  <a:ext cx="2804487" cy="1107997"/>
                </a:xfrm>
                <a:prstGeom prst="ellipse">
                  <a:avLst/>
                </a:pr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US" sz="2667" kern="0" dirty="0">
                      <a:solidFill>
                        <a:srgbClr val="000000"/>
                      </a:solidFill>
                      <a:latin typeface="Arial"/>
                      <a:sym typeface="Arial"/>
                    </a:rPr>
                    <a:t>ObsVector </a:t>
                  </a:r>
                  <a14:m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𝐻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(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𝑥</m:t>
                      </m:r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)</m:t>
                      </m:r>
                    </m:oMath>
                  </a14:m>
                  <a:endParaRPr lang="en-US" sz="2667" kern="0" dirty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8043" y="1948499"/>
                  <a:ext cx="2804487" cy="110799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904BD5-11BB-0248-A5C4-8A4EA88F8366}"/>
              </a:ext>
            </a:extLst>
          </p:cNvPr>
          <p:cNvSpPr txBox="1"/>
          <p:nvPr/>
        </p:nvSpPr>
        <p:spPr>
          <a:xfrm>
            <a:off x="6688837" y="1434468"/>
            <a:ext cx="2164375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ObsOperator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8B1507-9F8F-CE45-8B11-6F50B5F1FEF2}"/>
              </a:ext>
            </a:extLst>
          </p:cNvPr>
          <p:cNvSpPr/>
          <p:nvPr/>
        </p:nvSpPr>
        <p:spPr>
          <a:xfrm>
            <a:off x="10361452" y="3319479"/>
            <a:ext cx="1486139" cy="85166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FFFFFF"/>
                </a:solidFill>
                <a:latin typeface="Arial"/>
                <a:sym typeface="Arial"/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A682A-9BFA-9E45-98E9-D724243719EC}"/>
                  </a:ext>
                </a:extLst>
              </p:cNvPr>
              <p:cNvSpPr/>
              <p:nvPr/>
            </p:nvSpPr>
            <p:spPr>
              <a:xfrm>
                <a:off x="550255" y="1843190"/>
                <a:ext cx="2201663" cy="1107996"/>
              </a:xfrm>
              <a:prstGeom prst="ellipse">
                <a:avLst/>
              </a:prstGeom>
              <a:solidFill>
                <a:srgbClr val="00B050"/>
              </a:solidFill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FFFFFF"/>
                    </a:solidFill>
                    <a:latin typeface="Arial"/>
                    <a:sym typeface="Arial"/>
                  </a:rPr>
                  <a:t>State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</m:oMath>
                </a14:m>
                <a:endParaRPr lang="en-US" sz="2667" kern="0" dirty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0A682A-9BFA-9E45-98E9-D72424371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5" y="1843190"/>
                <a:ext cx="2201663" cy="11079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920A8B9-DE02-2B4C-A36C-E2D932D8E996}"/>
              </a:ext>
            </a:extLst>
          </p:cNvPr>
          <p:cNvSpPr/>
          <p:nvPr/>
        </p:nvSpPr>
        <p:spPr>
          <a:xfrm>
            <a:off x="4308146" y="1848545"/>
            <a:ext cx="2804487" cy="1107996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Arial"/>
                <a:sym typeface="Arial"/>
              </a:rPr>
              <a:t>GeoVaLs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45C2A8-7308-8B48-9293-6548257CEC12}"/>
              </a:ext>
            </a:extLst>
          </p:cNvPr>
          <p:cNvCxnSpPr>
            <a:cxnSpLocks/>
          </p:cNvCxnSpPr>
          <p:nvPr/>
        </p:nvCxnSpPr>
        <p:spPr>
          <a:xfrm flipH="1" flipV="1">
            <a:off x="7112633" y="2391832"/>
            <a:ext cx="1556228" cy="5355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B3B8187-880C-6747-93CE-4CA39EDFEA47}"/>
              </a:ext>
            </a:extLst>
          </p:cNvPr>
          <p:cNvSpPr/>
          <p:nvPr/>
        </p:nvSpPr>
        <p:spPr>
          <a:xfrm>
            <a:off x="10361452" y="4399441"/>
            <a:ext cx="1486139" cy="851660"/>
          </a:xfrm>
          <a:prstGeom prst="ellipse">
            <a:avLst/>
          </a:prstGeom>
          <a:solidFill>
            <a:srgbClr val="EF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FFFFFF"/>
                </a:solidFill>
                <a:latin typeface="Arial"/>
                <a:sym typeface="Arial"/>
              </a:rPr>
              <a:t>UFO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D2F982-DB9D-5147-BDC2-B426FF851C04}"/>
              </a:ext>
            </a:extLst>
          </p:cNvPr>
          <p:cNvSpPr txBox="1"/>
          <p:nvPr/>
        </p:nvSpPr>
        <p:spPr>
          <a:xfrm>
            <a:off x="2608211" y="1473853"/>
            <a:ext cx="1707519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noProof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getValues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1CF6F-4282-F94A-901A-20DE22F0EFC9}"/>
              </a:ext>
            </a:extLst>
          </p:cNvPr>
          <p:cNvSpPr txBox="1"/>
          <p:nvPr/>
        </p:nvSpPr>
        <p:spPr>
          <a:xfrm>
            <a:off x="1880360" y="2872819"/>
            <a:ext cx="3076483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(model-aware part)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63217-B419-3A49-8AE0-5DC5BBEFF49D}"/>
              </a:ext>
            </a:extLst>
          </p:cNvPr>
          <p:cNvSpPr txBox="1"/>
          <p:nvPr/>
        </p:nvSpPr>
        <p:spPr>
          <a:xfrm>
            <a:off x="6136572" y="2872819"/>
            <a:ext cx="3419526" cy="50276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(model-agnostic part)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3A365D-34C9-BD44-BDEF-1EB268139E13}"/>
                  </a:ext>
                </a:extLst>
              </p:cNvPr>
              <p:cNvSpPr/>
              <p:nvPr/>
            </p:nvSpPr>
            <p:spPr>
              <a:xfrm>
                <a:off x="550254" y="3901462"/>
                <a:ext cx="9811199" cy="1939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ts val="1600"/>
                  </a:spcBef>
                  <a:buClr>
                    <a:srgbClr val="EEECE1"/>
                  </a:buClr>
                </a:pPr>
                <a:r>
                  <a:rPr lang="en-US" sz="2667" kern="0" dirty="0">
                    <a:solidFill>
                      <a:srgbClr val="00B050"/>
                    </a:solidFill>
                    <a:latin typeface="Arial"/>
                    <a:cs typeface="Arial"/>
                    <a:sym typeface="Arial"/>
                  </a:rPr>
                  <a:t>Model (or grid)-aware part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horizontal interpolation of state variables that </a:t>
                </a:r>
                <a:r>
                  <a:rPr lang="en-US" sz="2667" kern="0" noProof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ObsOperator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needs to compute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𝐻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defTabSz="1219170">
                  <a:spcBef>
                    <a:spcPts val="1600"/>
                  </a:spcBef>
                  <a:buClr>
                    <a:srgbClr val="EEECE1"/>
                  </a:buClr>
                </a:pPr>
                <a:r>
                  <a:rPr lang="en-US" sz="2667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Model-agnostic part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everything that ObsOperator needs to do after getting model fields interpolated to observation location.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D3A365D-34C9-BD44-BDEF-1EB268139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4" y="3901462"/>
                <a:ext cx="9811199" cy="1939249"/>
              </a:xfrm>
              <a:prstGeom prst="rect">
                <a:avLst/>
              </a:prstGeom>
              <a:blipFill>
                <a:blip r:embed="rId5"/>
                <a:stretch>
                  <a:fillRect l="-1034" t="-2597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FD-F6DF-FD46-8006-E309F6AA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Interpolated model state (GeoVaLs)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303E-9C09-BE49-A9AA-C71214AE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933" dirty="0"/>
              <a:t>GeoVaLs are </a:t>
            </a:r>
            <a:r>
              <a:rPr lang="en-US" sz="2933" u="sng" dirty="0"/>
              <a:t>vertical</a:t>
            </a:r>
            <a:r>
              <a:rPr lang="en-US" sz="2933" dirty="0"/>
              <a:t> profiles of requested model variables at observation x-y-t location. Forward operator defines which variables it needs from the model to compute H(x)).</a:t>
            </a:r>
          </a:p>
          <a:p>
            <a:r>
              <a:rPr lang="en-US" sz="2933" dirty="0"/>
              <a:t>Examples:</a:t>
            </a:r>
          </a:p>
          <a:p>
            <a:pPr lvl="1"/>
            <a:r>
              <a:rPr lang="en-US" sz="2533" dirty="0"/>
              <a:t>radiances: vertical profiles of t, q, ozone, pressure; surface variables: wind, SST, land properties, etc.</a:t>
            </a:r>
          </a:p>
          <a:p>
            <a:pPr lvl="1"/>
            <a:r>
              <a:rPr lang="en-US" sz="2533" dirty="0"/>
              <a:t>radiosondes/aircrafts: vertical profiles of pressure (to do vertical interpolation), t, u, v, q</a:t>
            </a:r>
          </a:p>
          <a:p>
            <a:pPr lvl="1"/>
            <a:r>
              <a:rPr lang="en-US" sz="2533" dirty="0"/>
              <a:t>sea ice concentration retrieval:  sea ice concentrations for different ice thickness categories</a:t>
            </a:r>
          </a:p>
          <a:p>
            <a:pPr lvl="1"/>
            <a:r>
              <a:rPr lang="en-US" sz="2533" dirty="0"/>
              <a:t>SST retrieval: SST (observation operator becomes an identity in this case)</a:t>
            </a:r>
          </a:p>
        </p:txBody>
      </p:sp>
    </p:spTree>
    <p:extLst>
      <p:ext uri="{BB962C8B-B14F-4D97-AF65-F5344CB8AC3E}">
        <p14:creationId xmlns:p14="http://schemas.microsoft.com/office/powerpoint/2010/main" val="380135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AFD-F6DF-FD46-8006-E309F6AA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GeoVaLs and field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7303E-9C09-BE49-A9AA-C71214AE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0" y="3506213"/>
            <a:ext cx="6700971" cy="3288503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/>
              <a:t>As model resolution becomes higher, instrument sensor footprints may cover several grid points</a:t>
            </a:r>
          </a:p>
          <a:p>
            <a:pPr lvl="0" fontAlgn="base"/>
            <a:r>
              <a:rPr lang="en-US" dirty="0"/>
              <a:t>Interpolation using a single nearest grid point is not suitable. Antenna pattern kernels are also a part of GeoVaLs.</a:t>
            </a:r>
          </a:p>
          <a:p>
            <a:pPr lvl="0" fontAlgn="base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EB3F81-02A0-3540-A87B-5E1B5550315F}"/>
              </a:ext>
            </a:extLst>
          </p:cNvPr>
          <p:cNvGrpSpPr/>
          <p:nvPr/>
        </p:nvGrpSpPr>
        <p:grpSpPr>
          <a:xfrm>
            <a:off x="1179195" y="1570673"/>
            <a:ext cx="4446270" cy="1651000"/>
            <a:chOff x="0" y="0"/>
            <a:chExt cx="4446682" cy="1651419"/>
          </a:xfrm>
        </p:grpSpPr>
        <p:sp>
          <p:nvSpPr>
            <p:cNvPr id="13" name="Shape 25562">
              <a:extLst>
                <a:ext uri="{FF2B5EF4-FFF2-40B4-BE49-F238E27FC236}">
                  <a16:creationId xmlns:a16="http://schemas.microsoft.com/office/drawing/2014/main" id="{127A3B39-A3F6-3345-839E-D396C489FD70}"/>
                </a:ext>
              </a:extLst>
            </p:cNvPr>
            <p:cNvSpPr/>
            <p:nvPr/>
          </p:nvSpPr>
          <p:spPr>
            <a:xfrm>
              <a:off x="0" y="0"/>
              <a:ext cx="4446682" cy="1651419"/>
            </a:xfrm>
            <a:custGeom>
              <a:avLst/>
              <a:gdLst/>
              <a:ahLst/>
              <a:cxnLst/>
              <a:rect l="0" t="0" r="0" b="0"/>
              <a:pathLst>
                <a:path w="4446682" h="1651419">
                  <a:moveTo>
                    <a:pt x="0" y="0"/>
                  </a:moveTo>
                  <a:lnTo>
                    <a:pt x="4446682" y="0"/>
                  </a:lnTo>
                  <a:lnTo>
                    <a:pt x="4446682" y="1651419"/>
                  </a:lnTo>
                  <a:lnTo>
                    <a:pt x="0" y="1651419"/>
                  </a:lnTo>
                  <a:lnTo>
                    <a:pt x="0" y="0"/>
                  </a:lnTo>
                </a:path>
              </a:pathLst>
            </a:custGeom>
            <a:ln w="0" cap="flat"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2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331">
              <a:extLst>
                <a:ext uri="{FF2B5EF4-FFF2-40B4-BE49-F238E27FC236}">
                  <a16:creationId xmlns:a16="http://schemas.microsoft.com/office/drawing/2014/main" id="{6489A5A1-413A-4B42-9B06-79366A834048}"/>
                </a:ext>
              </a:extLst>
            </p:cNvPr>
            <p:cNvSpPr/>
            <p:nvPr/>
          </p:nvSpPr>
          <p:spPr>
            <a:xfrm>
              <a:off x="515741" y="148515"/>
              <a:ext cx="12378" cy="1370593"/>
            </a:xfrm>
            <a:custGeom>
              <a:avLst/>
              <a:gdLst/>
              <a:ahLst/>
              <a:cxnLst/>
              <a:rect l="0" t="0" r="0" b="0"/>
              <a:pathLst>
                <a:path w="12378" h="1370593">
                  <a:moveTo>
                    <a:pt x="0" y="0"/>
                  </a:moveTo>
                  <a:lnTo>
                    <a:pt x="12378" y="1370593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332">
              <a:extLst>
                <a:ext uri="{FF2B5EF4-FFF2-40B4-BE49-F238E27FC236}">
                  <a16:creationId xmlns:a16="http://schemas.microsoft.com/office/drawing/2014/main" id="{BFDD7D2B-9AEE-4743-9FAA-B015AB30E064}"/>
                </a:ext>
              </a:extLst>
            </p:cNvPr>
            <p:cNvSpPr/>
            <p:nvPr/>
          </p:nvSpPr>
          <p:spPr>
            <a:xfrm>
              <a:off x="1637485" y="149522"/>
              <a:ext cx="12378" cy="1370593"/>
            </a:xfrm>
            <a:custGeom>
              <a:avLst/>
              <a:gdLst/>
              <a:ahLst/>
              <a:cxnLst/>
              <a:rect l="0" t="0" r="0" b="0"/>
              <a:pathLst>
                <a:path w="12378" h="1370593">
                  <a:moveTo>
                    <a:pt x="0" y="0"/>
                  </a:moveTo>
                  <a:lnTo>
                    <a:pt x="12378" y="1370593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333">
              <a:extLst>
                <a:ext uri="{FF2B5EF4-FFF2-40B4-BE49-F238E27FC236}">
                  <a16:creationId xmlns:a16="http://schemas.microsoft.com/office/drawing/2014/main" id="{C2B80A9F-82AF-BA4E-8537-A48B17850EFF}"/>
                </a:ext>
              </a:extLst>
            </p:cNvPr>
            <p:cNvSpPr/>
            <p:nvPr/>
          </p:nvSpPr>
          <p:spPr>
            <a:xfrm>
              <a:off x="270935" y="1363063"/>
              <a:ext cx="1566391" cy="1"/>
            </a:xfrm>
            <a:custGeom>
              <a:avLst/>
              <a:gdLst/>
              <a:ahLst/>
              <a:cxnLst/>
              <a:rect l="0" t="0" r="0" b="0"/>
              <a:pathLst>
                <a:path w="1566391" h="1">
                  <a:moveTo>
                    <a:pt x="0" y="0"/>
                  </a:moveTo>
                  <a:lnTo>
                    <a:pt x="1566391" y="1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334">
              <a:extLst>
                <a:ext uri="{FF2B5EF4-FFF2-40B4-BE49-F238E27FC236}">
                  <a16:creationId xmlns:a16="http://schemas.microsoft.com/office/drawing/2014/main" id="{9F95D5E1-8361-C948-AE72-2D8296E55F24}"/>
                </a:ext>
              </a:extLst>
            </p:cNvPr>
            <p:cNvSpPr/>
            <p:nvPr/>
          </p:nvSpPr>
          <p:spPr>
            <a:xfrm>
              <a:off x="494555" y="1322925"/>
              <a:ext cx="65265" cy="65267"/>
            </a:xfrm>
            <a:custGeom>
              <a:avLst/>
              <a:gdLst/>
              <a:ahLst/>
              <a:cxnLst/>
              <a:rect l="0" t="0" r="0" b="0"/>
              <a:pathLst>
                <a:path w="65265" h="65267">
                  <a:moveTo>
                    <a:pt x="32633" y="0"/>
                  </a:moveTo>
                  <a:cubicBezTo>
                    <a:pt x="50655" y="0"/>
                    <a:pt x="65265" y="14610"/>
                    <a:pt x="65265" y="32633"/>
                  </a:cubicBezTo>
                  <a:cubicBezTo>
                    <a:pt x="65265" y="50657"/>
                    <a:pt x="50655" y="65267"/>
                    <a:pt x="32633" y="65267"/>
                  </a:cubicBezTo>
                  <a:cubicBezTo>
                    <a:pt x="14610" y="65267"/>
                    <a:pt x="0" y="50657"/>
                    <a:pt x="0" y="32633"/>
                  </a:cubicBezTo>
                  <a:cubicBezTo>
                    <a:pt x="0" y="14610"/>
                    <a:pt x="14610" y="0"/>
                    <a:pt x="32633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335">
              <a:extLst>
                <a:ext uri="{FF2B5EF4-FFF2-40B4-BE49-F238E27FC236}">
                  <a16:creationId xmlns:a16="http://schemas.microsoft.com/office/drawing/2014/main" id="{CB6F829F-B943-D34E-B450-C7AAE6E4AFB2}"/>
                </a:ext>
              </a:extLst>
            </p:cNvPr>
            <p:cNvSpPr/>
            <p:nvPr/>
          </p:nvSpPr>
          <p:spPr>
            <a:xfrm>
              <a:off x="494555" y="1322925"/>
              <a:ext cx="65266" cy="65266"/>
            </a:xfrm>
            <a:custGeom>
              <a:avLst/>
              <a:gdLst/>
              <a:ahLst/>
              <a:cxnLst/>
              <a:rect l="0" t="0" r="0" b="0"/>
              <a:pathLst>
                <a:path w="65266" h="65266">
                  <a:moveTo>
                    <a:pt x="0" y="32633"/>
                  </a:moveTo>
                  <a:cubicBezTo>
                    <a:pt x="0" y="14610"/>
                    <a:pt x="14610" y="0"/>
                    <a:pt x="32633" y="0"/>
                  </a:cubicBezTo>
                  <a:cubicBezTo>
                    <a:pt x="50656" y="0"/>
                    <a:pt x="65266" y="14610"/>
                    <a:pt x="65266" y="32633"/>
                  </a:cubicBezTo>
                  <a:cubicBezTo>
                    <a:pt x="65266" y="50656"/>
                    <a:pt x="50656" y="65266"/>
                    <a:pt x="32633" y="65266"/>
                  </a:cubicBezTo>
                  <a:cubicBezTo>
                    <a:pt x="14610" y="65266"/>
                    <a:pt x="0" y="50656"/>
                    <a:pt x="0" y="32633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336">
              <a:extLst>
                <a:ext uri="{FF2B5EF4-FFF2-40B4-BE49-F238E27FC236}">
                  <a16:creationId xmlns:a16="http://schemas.microsoft.com/office/drawing/2014/main" id="{0F62805E-3694-D343-B24E-59437FB76BCC}"/>
                </a:ext>
              </a:extLst>
            </p:cNvPr>
            <p:cNvSpPr/>
            <p:nvPr/>
          </p:nvSpPr>
          <p:spPr>
            <a:xfrm>
              <a:off x="1608590" y="1322925"/>
              <a:ext cx="65267" cy="65267"/>
            </a:xfrm>
            <a:custGeom>
              <a:avLst/>
              <a:gdLst/>
              <a:ahLst/>
              <a:cxnLst/>
              <a:rect l="0" t="0" r="0" b="0"/>
              <a:pathLst>
                <a:path w="65267" h="65267">
                  <a:moveTo>
                    <a:pt x="32634" y="0"/>
                  </a:moveTo>
                  <a:cubicBezTo>
                    <a:pt x="50657" y="0"/>
                    <a:pt x="65267" y="14610"/>
                    <a:pt x="65267" y="32633"/>
                  </a:cubicBezTo>
                  <a:cubicBezTo>
                    <a:pt x="65267" y="50657"/>
                    <a:pt x="50657" y="65267"/>
                    <a:pt x="32634" y="65267"/>
                  </a:cubicBezTo>
                  <a:cubicBezTo>
                    <a:pt x="14611" y="65267"/>
                    <a:pt x="0" y="50657"/>
                    <a:pt x="0" y="32633"/>
                  </a:cubicBezTo>
                  <a:cubicBezTo>
                    <a:pt x="0" y="14610"/>
                    <a:pt x="14611" y="0"/>
                    <a:pt x="32634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337">
              <a:extLst>
                <a:ext uri="{FF2B5EF4-FFF2-40B4-BE49-F238E27FC236}">
                  <a16:creationId xmlns:a16="http://schemas.microsoft.com/office/drawing/2014/main" id="{DD0A1253-863D-A342-BDC1-946A02BB0AC7}"/>
                </a:ext>
              </a:extLst>
            </p:cNvPr>
            <p:cNvSpPr/>
            <p:nvPr/>
          </p:nvSpPr>
          <p:spPr>
            <a:xfrm>
              <a:off x="1608590" y="1322925"/>
              <a:ext cx="65266" cy="65266"/>
            </a:xfrm>
            <a:custGeom>
              <a:avLst/>
              <a:gdLst/>
              <a:ahLst/>
              <a:cxnLst/>
              <a:rect l="0" t="0" r="0" b="0"/>
              <a:pathLst>
                <a:path w="65266" h="65266">
                  <a:moveTo>
                    <a:pt x="0" y="32633"/>
                  </a:moveTo>
                  <a:cubicBezTo>
                    <a:pt x="0" y="14610"/>
                    <a:pt x="14610" y="0"/>
                    <a:pt x="32633" y="0"/>
                  </a:cubicBezTo>
                  <a:cubicBezTo>
                    <a:pt x="50656" y="0"/>
                    <a:pt x="65266" y="14610"/>
                    <a:pt x="65266" y="32633"/>
                  </a:cubicBezTo>
                  <a:cubicBezTo>
                    <a:pt x="65266" y="50656"/>
                    <a:pt x="50656" y="65266"/>
                    <a:pt x="32633" y="65266"/>
                  </a:cubicBezTo>
                  <a:cubicBezTo>
                    <a:pt x="14610" y="65266"/>
                    <a:pt x="0" y="50656"/>
                    <a:pt x="0" y="32633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338">
              <a:extLst>
                <a:ext uri="{FF2B5EF4-FFF2-40B4-BE49-F238E27FC236}">
                  <a16:creationId xmlns:a16="http://schemas.microsoft.com/office/drawing/2014/main" id="{B10F855D-39E3-7143-A99D-F055A5C764FF}"/>
                </a:ext>
              </a:extLst>
            </p:cNvPr>
            <p:cNvSpPr/>
            <p:nvPr/>
          </p:nvSpPr>
          <p:spPr>
            <a:xfrm>
              <a:off x="269485" y="304974"/>
              <a:ext cx="1566391" cy="1"/>
            </a:xfrm>
            <a:custGeom>
              <a:avLst/>
              <a:gdLst/>
              <a:ahLst/>
              <a:cxnLst/>
              <a:rect l="0" t="0" r="0" b="0"/>
              <a:pathLst>
                <a:path w="1566391" h="1">
                  <a:moveTo>
                    <a:pt x="0" y="0"/>
                  </a:moveTo>
                  <a:lnTo>
                    <a:pt x="1566391" y="1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339">
              <a:extLst>
                <a:ext uri="{FF2B5EF4-FFF2-40B4-BE49-F238E27FC236}">
                  <a16:creationId xmlns:a16="http://schemas.microsoft.com/office/drawing/2014/main" id="{B40B459D-5EF8-6741-A4B8-62820BAD42A5}"/>
                </a:ext>
              </a:extLst>
            </p:cNvPr>
            <p:cNvSpPr/>
            <p:nvPr/>
          </p:nvSpPr>
          <p:spPr>
            <a:xfrm>
              <a:off x="482575" y="271933"/>
              <a:ext cx="65267" cy="65267"/>
            </a:xfrm>
            <a:custGeom>
              <a:avLst/>
              <a:gdLst/>
              <a:ahLst/>
              <a:cxnLst/>
              <a:rect l="0" t="0" r="0" b="0"/>
              <a:pathLst>
                <a:path w="65267" h="65267">
                  <a:moveTo>
                    <a:pt x="32634" y="0"/>
                  </a:moveTo>
                  <a:cubicBezTo>
                    <a:pt x="50656" y="0"/>
                    <a:pt x="65267" y="14610"/>
                    <a:pt x="65267" y="32634"/>
                  </a:cubicBezTo>
                  <a:cubicBezTo>
                    <a:pt x="65267" y="50657"/>
                    <a:pt x="50656" y="65267"/>
                    <a:pt x="32634" y="65267"/>
                  </a:cubicBezTo>
                  <a:cubicBezTo>
                    <a:pt x="14611" y="65267"/>
                    <a:pt x="0" y="50657"/>
                    <a:pt x="0" y="32634"/>
                  </a:cubicBezTo>
                  <a:cubicBezTo>
                    <a:pt x="0" y="14610"/>
                    <a:pt x="14611" y="0"/>
                    <a:pt x="32634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340">
              <a:extLst>
                <a:ext uri="{FF2B5EF4-FFF2-40B4-BE49-F238E27FC236}">
                  <a16:creationId xmlns:a16="http://schemas.microsoft.com/office/drawing/2014/main" id="{AC6E6D14-7EEA-3140-94D7-FEC5B290BE81}"/>
                </a:ext>
              </a:extLst>
            </p:cNvPr>
            <p:cNvSpPr/>
            <p:nvPr/>
          </p:nvSpPr>
          <p:spPr>
            <a:xfrm>
              <a:off x="482575" y="271933"/>
              <a:ext cx="65266" cy="65266"/>
            </a:xfrm>
            <a:custGeom>
              <a:avLst/>
              <a:gdLst/>
              <a:ahLst/>
              <a:cxnLst/>
              <a:rect l="0" t="0" r="0" b="0"/>
              <a:pathLst>
                <a:path w="65266" h="65266">
                  <a:moveTo>
                    <a:pt x="0" y="32633"/>
                  </a:moveTo>
                  <a:cubicBezTo>
                    <a:pt x="0" y="14610"/>
                    <a:pt x="14610" y="0"/>
                    <a:pt x="32633" y="0"/>
                  </a:cubicBezTo>
                  <a:cubicBezTo>
                    <a:pt x="50656" y="0"/>
                    <a:pt x="65266" y="14610"/>
                    <a:pt x="65266" y="32633"/>
                  </a:cubicBezTo>
                  <a:cubicBezTo>
                    <a:pt x="65266" y="50656"/>
                    <a:pt x="50656" y="65266"/>
                    <a:pt x="32633" y="65266"/>
                  </a:cubicBezTo>
                  <a:cubicBezTo>
                    <a:pt x="14610" y="65266"/>
                    <a:pt x="0" y="50656"/>
                    <a:pt x="0" y="32633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341">
              <a:extLst>
                <a:ext uri="{FF2B5EF4-FFF2-40B4-BE49-F238E27FC236}">
                  <a16:creationId xmlns:a16="http://schemas.microsoft.com/office/drawing/2014/main" id="{E7452748-83F9-AF4E-9FF3-394986A0CC03}"/>
                </a:ext>
              </a:extLst>
            </p:cNvPr>
            <p:cNvSpPr/>
            <p:nvPr/>
          </p:nvSpPr>
          <p:spPr>
            <a:xfrm>
              <a:off x="1606055" y="272643"/>
              <a:ext cx="65265" cy="65267"/>
            </a:xfrm>
            <a:custGeom>
              <a:avLst/>
              <a:gdLst/>
              <a:ahLst/>
              <a:cxnLst/>
              <a:rect l="0" t="0" r="0" b="0"/>
              <a:pathLst>
                <a:path w="65265" h="65267">
                  <a:moveTo>
                    <a:pt x="32633" y="0"/>
                  </a:moveTo>
                  <a:cubicBezTo>
                    <a:pt x="50655" y="0"/>
                    <a:pt x="65265" y="14610"/>
                    <a:pt x="65265" y="32634"/>
                  </a:cubicBezTo>
                  <a:cubicBezTo>
                    <a:pt x="65265" y="50657"/>
                    <a:pt x="50655" y="65267"/>
                    <a:pt x="32633" y="65267"/>
                  </a:cubicBezTo>
                  <a:cubicBezTo>
                    <a:pt x="14610" y="65267"/>
                    <a:pt x="0" y="50657"/>
                    <a:pt x="0" y="32634"/>
                  </a:cubicBezTo>
                  <a:cubicBezTo>
                    <a:pt x="0" y="14610"/>
                    <a:pt x="14610" y="0"/>
                    <a:pt x="32633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342">
              <a:extLst>
                <a:ext uri="{FF2B5EF4-FFF2-40B4-BE49-F238E27FC236}">
                  <a16:creationId xmlns:a16="http://schemas.microsoft.com/office/drawing/2014/main" id="{5FDDA2ED-C7A3-FF4B-AC7A-022873412643}"/>
                </a:ext>
              </a:extLst>
            </p:cNvPr>
            <p:cNvSpPr/>
            <p:nvPr/>
          </p:nvSpPr>
          <p:spPr>
            <a:xfrm>
              <a:off x="1606055" y="272643"/>
              <a:ext cx="65266" cy="65266"/>
            </a:xfrm>
            <a:custGeom>
              <a:avLst/>
              <a:gdLst/>
              <a:ahLst/>
              <a:cxnLst/>
              <a:rect l="0" t="0" r="0" b="0"/>
              <a:pathLst>
                <a:path w="65266" h="65266">
                  <a:moveTo>
                    <a:pt x="0" y="32633"/>
                  </a:moveTo>
                  <a:cubicBezTo>
                    <a:pt x="0" y="14610"/>
                    <a:pt x="14610" y="0"/>
                    <a:pt x="32633" y="0"/>
                  </a:cubicBezTo>
                  <a:cubicBezTo>
                    <a:pt x="50656" y="0"/>
                    <a:pt x="65266" y="14610"/>
                    <a:pt x="65266" y="32633"/>
                  </a:cubicBezTo>
                  <a:cubicBezTo>
                    <a:pt x="65266" y="50656"/>
                    <a:pt x="50656" y="65266"/>
                    <a:pt x="32633" y="65266"/>
                  </a:cubicBezTo>
                  <a:cubicBezTo>
                    <a:pt x="14610" y="65266"/>
                    <a:pt x="0" y="50656"/>
                    <a:pt x="0" y="32633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AD55B64-94B5-134E-9AE5-9197BC692AC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1755" y="406668"/>
              <a:ext cx="923544" cy="923544"/>
            </a:xfrm>
            <a:prstGeom prst="rect">
              <a:avLst/>
            </a:prstGeom>
          </p:spPr>
        </p:pic>
        <p:sp>
          <p:nvSpPr>
            <p:cNvPr id="27" name="Shape 345">
              <a:extLst>
                <a:ext uri="{FF2B5EF4-FFF2-40B4-BE49-F238E27FC236}">
                  <a16:creationId xmlns:a16="http://schemas.microsoft.com/office/drawing/2014/main" id="{29AD4A97-7EEC-5C44-878A-4F574FB10C22}"/>
                </a:ext>
              </a:extLst>
            </p:cNvPr>
            <p:cNvSpPr/>
            <p:nvPr/>
          </p:nvSpPr>
          <p:spPr>
            <a:xfrm>
              <a:off x="3908558" y="65983"/>
              <a:ext cx="12562" cy="1457248"/>
            </a:xfrm>
            <a:custGeom>
              <a:avLst/>
              <a:gdLst/>
              <a:ahLst/>
              <a:cxnLst/>
              <a:rect l="0" t="0" r="0" b="0"/>
              <a:pathLst>
                <a:path w="12562" h="1457248">
                  <a:moveTo>
                    <a:pt x="0" y="0"/>
                  </a:moveTo>
                  <a:lnTo>
                    <a:pt x="12562" y="1457248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346">
              <a:extLst>
                <a:ext uri="{FF2B5EF4-FFF2-40B4-BE49-F238E27FC236}">
                  <a16:creationId xmlns:a16="http://schemas.microsoft.com/office/drawing/2014/main" id="{40E3C672-3371-AC4D-AFB7-E7104FCD9AB2}"/>
                </a:ext>
              </a:extLst>
            </p:cNvPr>
            <p:cNvSpPr/>
            <p:nvPr/>
          </p:nvSpPr>
          <p:spPr>
            <a:xfrm>
              <a:off x="2572233" y="272689"/>
              <a:ext cx="1589727" cy="1"/>
            </a:xfrm>
            <a:custGeom>
              <a:avLst/>
              <a:gdLst/>
              <a:ahLst/>
              <a:cxnLst/>
              <a:rect l="0" t="0" r="0" b="0"/>
              <a:pathLst>
                <a:path w="1589727" h="1">
                  <a:moveTo>
                    <a:pt x="0" y="0"/>
                  </a:moveTo>
                  <a:lnTo>
                    <a:pt x="1589727" y="1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496B554-996A-7E46-9E3A-99508B5179E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950748" y="343676"/>
              <a:ext cx="932688" cy="932688"/>
            </a:xfrm>
            <a:prstGeom prst="rect">
              <a:avLst/>
            </a:prstGeom>
          </p:spPr>
        </p:pic>
        <p:sp>
          <p:nvSpPr>
            <p:cNvPr id="30" name="Shape 349">
              <a:extLst>
                <a:ext uri="{FF2B5EF4-FFF2-40B4-BE49-F238E27FC236}">
                  <a16:creationId xmlns:a16="http://schemas.microsoft.com/office/drawing/2014/main" id="{A41BA074-76F0-224C-95AD-DC7E3C2DF90F}"/>
                </a:ext>
              </a:extLst>
            </p:cNvPr>
            <p:cNvSpPr/>
            <p:nvPr/>
          </p:nvSpPr>
          <p:spPr>
            <a:xfrm>
              <a:off x="2812560" y="68659"/>
              <a:ext cx="12562" cy="1457248"/>
            </a:xfrm>
            <a:custGeom>
              <a:avLst/>
              <a:gdLst/>
              <a:ahLst/>
              <a:cxnLst/>
              <a:rect l="0" t="0" r="0" b="0"/>
              <a:pathLst>
                <a:path w="12562" h="1457248">
                  <a:moveTo>
                    <a:pt x="0" y="0"/>
                  </a:moveTo>
                  <a:lnTo>
                    <a:pt x="12562" y="1457248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350">
              <a:extLst>
                <a:ext uri="{FF2B5EF4-FFF2-40B4-BE49-F238E27FC236}">
                  <a16:creationId xmlns:a16="http://schemas.microsoft.com/office/drawing/2014/main" id="{DBC712B2-BE05-104F-A975-51E2B758024A}"/>
                </a:ext>
              </a:extLst>
            </p:cNvPr>
            <p:cNvSpPr/>
            <p:nvPr/>
          </p:nvSpPr>
          <p:spPr>
            <a:xfrm>
              <a:off x="2570539" y="1364259"/>
              <a:ext cx="1589727" cy="1"/>
            </a:xfrm>
            <a:custGeom>
              <a:avLst/>
              <a:gdLst/>
              <a:ahLst/>
              <a:cxnLst/>
              <a:rect l="0" t="0" r="0" b="0"/>
              <a:pathLst>
                <a:path w="1589727" h="1">
                  <a:moveTo>
                    <a:pt x="0" y="0"/>
                  </a:moveTo>
                  <a:lnTo>
                    <a:pt x="1589727" y="1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351">
              <a:extLst>
                <a:ext uri="{FF2B5EF4-FFF2-40B4-BE49-F238E27FC236}">
                  <a16:creationId xmlns:a16="http://schemas.microsoft.com/office/drawing/2014/main" id="{466CD68E-A935-B44F-8452-FAD565996334}"/>
                </a:ext>
              </a:extLst>
            </p:cNvPr>
            <p:cNvSpPr/>
            <p:nvPr/>
          </p:nvSpPr>
          <p:spPr>
            <a:xfrm>
              <a:off x="3183051" y="62867"/>
              <a:ext cx="12562" cy="1457248"/>
            </a:xfrm>
            <a:custGeom>
              <a:avLst/>
              <a:gdLst/>
              <a:ahLst/>
              <a:cxnLst/>
              <a:rect l="0" t="0" r="0" b="0"/>
              <a:pathLst>
                <a:path w="12562" h="1457248">
                  <a:moveTo>
                    <a:pt x="0" y="0"/>
                  </a:moveTo>
                  <a:lnTo>
                    <a:pt x="12562" y="1457248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352">
              <a:extLst>
                <a:ext uri="{FF2B5EF4-FFF2-40B4-BE49-F238E27FC236}">
                  <a16:creationId xmlns:a16="http://schemas.microsoft.com/office/drawing/2014/main" id="{AA7296EB-0DCD-5644-8426-9197597B496E}"/>
                </a:ext>
              </a:extLst>
            </p:cNvPr>
            <p:cNvSpPr/>
            <p:nvPr/>
          </p:nvSpPr>
          <p:spPr>
            <a:xfrm>
              <a:off x="3544246" y="65983"/>
              <a:ext cx="12562" cy="1457248"/>
            </a:xfrm>
            <a:custGeom>
              <a:avLst/>
              <a:gdLst/>
              <a:ahLst/>
              <a:cxnLst/>
              <a:rect l="0" t="0" r="0" b="0"/>
              <a:pathLst>
                <a:path w="12562" h="1457248">
                  <a:moveTo>
                    <a:pt x="0" y="0"/>
                  </a:moveTo>
                  <a:lnTo>
                    <a:pt x="12562" y="1457248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53">
              <a:extLst>
                <a:ext uri="{FF2B5EF4-FFF2-40B4-BE49-F238E27FC236}">
                  <a16:creationId xmlns:a16="http://schemas.microsoft.com/office/drawing/2014/main" id="{FBF4352D-0617-3141-95B2-FAB1B704D2AF}"/>
                </a:ext>
              </a:extLst>
            </p:cNvPr>
            <p:cNvSpPr/>
            <p:nvPr/>
          </p:nvSpPr>
          <p:spPr>
            <a:xfrm>
              <a:off x="2570539" y="635635"/>
              <a:ext cx="1589727" cy="1"/>
            </a:xfrm>
            <a:custGeom>
              <a:avLst/>
              <a:gdLst/>
              <a:ahLst/>
              <a:cxnLst/>
              <a:rect l="0" t="0" r="0" b="0"/>
              <a:pathLst>
                <a:path w="1589727" h="1">
                  <a:moveTo>
                    <a:pt x="0" y="0"/>
                  </a:moveTo>
                  <a:lnTo>
                    <a:pt x="1589727" y="1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54">
              <a:extLst>
                <a:ext uri="{FF2B5EF4-FFF2-40B4-BE49-F238E27FC236}">
                  <a16:creationId xmlns:a16="http://schemas.microsoft.com/office/drawing/2014/main" id="{CA5FFE37-B8B7-B841-8AA3-F96E9A564CC6}"/>
                </a:ext>
              </a:extLst>
            </p:cNvPr>
            <p:cNvSpPr/>
            <p:nvPr/>
          </p:nvSpPr>
          <p:spPr>
            <a:xfrm>
              <a:off x="2570539" y="1019146"/>
              <a:ext cx="1589727" cy="1"/>
            </a:xfrm>
            <a:custGeom>
              <a:avLst/>
              <a:gdLst/>
              <a:ahLst/>
              <a:cxnLst/>
              <a:rect l="0" t="0" r="0" b="0"/>
              <a:pathLst>
                <a:path w="1589727" h="1">
                  <a:moveTo>
                    <a:pt x="0" y="0"/>
                  </a:moveTo>
                  <a:lnTo>
                    <a:pt x="1589727" y="1"/>
                  </a:lnTo>
                </a:path>
              </a:pathLst>
            </a:custGeom>
            <a:ln w="25400" cap="flat">
              <a:round/>
            </a:ln>
          </p:spPr>
          <p:style>
            <a:lnRef idx="1">
              <a:srgbClr val="C1D66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55">
              <a:extLst>
                <a:ext uri="{FF2B5EF4-FFF2-40B4-BE49-F238E27FC236}">
                  <a16:creationId xmlns:a16="http://schemas.microsoft.com/office/drawing/2014/main" id="{7909DBA6-F771-1043-9C29-C047876AF141}"/>
                </a:ext>
              </a:extLst>
            </p:cNvPr>
            <p:cNvSpPr/>
            <p:nvPr/>
          </p:nvSpPr>
          <p:spPr>
            <a:xfrm>
              <a:off x="3892596" y="1331890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20" y="0"/>
                  </a:moveTo>
                  <a:cubicBezTo>
                    <a:pt x="51411" y="0"/>
                    <a:pt x="66239" y="14829"/>
                    <a:pt x="66239" y="33120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9" y="66239"/>
                    <a:pt x="0" y="51411"/>
                    <a:pt x="0" y="33120"/>
                  </a:cubicBezTo>
                  <a:cubicBezTo>
                    <a:pt x="0" y="14829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56">
              <a:extLst>
                <a:ext uri="{FF2B5EF4-FFF2-40B4-BE49-F238E27FC236}">
                  <a16:creationId xmlns:a16="http://schemas.microsoft.com/office/drawing/2014/main" id="{A5804500-4978-EC44-A903-35657B1CBD1F}"/>
                </a:ext>
              </a:extLst>
            </p:cNvPr>
            <p:cNvSpPr/>
            <p:nvPr/>
          </p:nvSpPr>
          <p:spPr>
            <a:xfrm>
              <a:off x="3892596" y="1331890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57">
              <a:extLst>
                <a:ext uri="{FF2B5EF4-FFF2-40B4-BE49-F238E27FC236}">
                  <a16:creationId xmlns:a16="http://schemas.microsoft.com/office/drawing/2014/main" id="{779640CA-D883-5D43-82CF-13BBFD31175F}"/>
                </a:ext>
              </a:extLst>
            </p:cNvPr>
            <p:cNvSpPr/>
            <p:nvPr/>
          </p:nvSpPr>
          <p:spPr>
            <a:xfrm>
              <a:off x="2784508" y="1331736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19" y="0"/>
                  </a:moveTo>
                  <a:cubicBezTo>
                    <a:pt x="51411" y="0"/>
                    <a:pt x="66239" y="14829"/>
                    <a:pt x="66239" y="33119"/>
                  </a:cubicBezTo>
                  <a:cubicBezTo>
                    <a:pt x="66239" y="51411"/>
                    <a:pt x="51411" y="66239"/>
                    <a:pt x="33119" y="66239"/>
                  </a:cubicBezTo>
                  <a:cubicBezTo>
                    <a:pt x="14829" y="66239"/>
                    <a:pt x="0" y="51411"/>
                    <a:pt x="0" y="33119"/>
                  </a:cubicBezTo>
                  <a:cubicBezTo>
                    <a:pt x="0" y="14829"/>
                    <a:pt x="14829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358">
              <a:extLst>
                <a:ext uri="{FF2B5EF4-FFF2-40B4-BE49-F238E27FC236}">
                  <a16:creationId xmlns:a16="http://schemas.microsoft.com/office/drawing/2014/main" id="{4E337810-B28B-5E4B-947C-FB2EA794D8E3}"/>
                </a:ext>
              </a:extLst>
            </p:cNvPr>
            <p:cNvSpPr/>
            <p:nvPr/>
          </p:nvSpPr>
          <p:spPr>
            <a:xfrm>
              <a:off x="2784508" y="1331736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359">
              <a:extLst>
                <a:ext uri="{FF2B5EF4-FFF2-40B4-BE49-F238E27FC236}">
                  <a16:creationId xmlns:a16="http://schemas.microsoft.com/office/drawing/2014/main" id="{CF5D698E-E813-FD46-A059-2B70BD147C29}"/>
                </a:ext>
              </a:extLst>
            </p:cNvPr>
            <p:cNvSpPr/>
            <p:nvPr/>
          </p:nvSpPr>
          <p:spPr>
            <a:xfrm>
              <a:off x="3162920" y="1331890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20" y="0"/>
                  </a:moveTo>
                  <a:cubicBezTo>
                    <a:pt x="51411" y="0"/>
                    <a:pt x="66239" y="14829"/>
                    <a:pt x="66239" y="33120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9" y="66239"/>
                    <a:pt x="0" y="51411"/>
                    <a:pt x="0" y="33120"/>
                  </a:cubicBezTo>
                  <a:cubicBezTo>
                    <a:pt x="0" y="14829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360">
              <a:extLst>
                <a:ext uri="{FF2B5EF4-FFF2-40B4-BE49-F238E27FC236}">
                  <a16:creationId xmlns:a16="http://schemas.microsoft.com/office/drawing/2014/main" id="{18C67DFE-3224-FF49-AFBB-DD24E1FAD68B}"/>
                </a:ext>
              </a:extLst>
            </p:cNvPr>
            <p:cNvSpPr/>
            <p:nvPr/>
          </p:nvSpPr>
          <p:spPr>
            <a:xfrm>
              <a:off x="3162920" y="1331890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361">
              <a:extLst>
                <a:ext uri="{FF2B5EF4-FFF2-40B4-BE49-F238E27FC236}">
                  <a16:creationId xmlns:a16="http://schemas.microsoft.com/office/drawing/2014/main" id="{80FB1316-BA30-F443-92F2-C47297104DD4}"/>
                </a:ext>
              </a:extLst>
            </p:cNvPr>
            <p:cNvSpPr/>
            <p:nvPr/>
          </p:nvSpPr>
          <p:spPr>
            <a:xfrm>
              <a:off x="3524023" y="1331736"/>
              <a:ext cx="66238" cy="66239"/>
            </a:xfrm>
            <a:custGeom>
              <a:avLst/>
              <a:gdLst/>
              <a:ahLst/>
              <a:cxnLst/>
              <a:rect l="0" t="0" r="0" b="0"/>
              <a:pathLst>
                <a:path w="66238" h="66239">
                  <a:moveTo>
                    <a:pt x="33119" y="0"/>
                  </a:moveTo>
                  <a:cubicBezTo>
                    <a:pt x="51411" y="0"/>
                    <a:pt x="66238" y="14829"/>
                    <a:pt x="66238" y="33119"/>
                  </a:cubicBezTo>
                  <a:cubicBezTo>
                    <a:pt x="66238" y="51411"/>
                    <a:pt x="51411" y="66239"/>
                    <a:pt x="33119" y="66239"/>
                  </a:cubicBezTo>
                  <a:cubicBezTo>
                    <a:pt x="14827" y="66239"/>
                    <a:pt x="0" y="51411"/>
                    <a:pt x="0" y="33119"/>
                  </a:cubicBezTo>
                  <a:cubicBezTo>
                    <a:pt x="0" y="14829"/>
                    <a:pt x="14827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362">
              <a:extLst>
                <a:ext uri="{FF2B5EF4-FFF2-40B4-BE49-F238E27FC236}">
                  <a16:creationId xmlns:a16="http://schemas.microsoft.com/office/drawing/2014/main" id="{83979609-1491-3645-B38D-094A78DEB541}"/>
                </a:ext>
              </a:extLst>
            </p:cNvPr>
            <p:cNvSpPr/>
            <p:nvPr/>
          </p:nvSpPr>
          <p:spPr>
            <a:xfrm>
              <a:off x="3524023" y="1331736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363">
              <a:extLst>
                <a:ext uri="{FF2B5EF4-FFF2-40B4-BE49-F238E27FC236}">
                  <a16:creationId xmlns:a16="http://schemas.microsoft.com/office/drawing/2014/main" id="{5F68AB5D-6347-A34C-8162-C7AB83AECEF4}"/>
                </a:ext>
              </a:extLst>
            </p:cNvPr>
            <p:cNvSpPr/>
            <p:nvPr/>
          </p:nvSpPr>
          <p:spPr>
            <a:xfrm>
              <a:off x="3878092" y="597511"/>
              <a:ext cx="66238" cy="66239"/>
            </a:xfrm>
            <a:custGeom>
              <a:avLst/>
              <a:gdLst/>
              <a:ahLst/>
              <a:cxnLst/>
              <a:rect l="0" t="0" r="0" b="0"/>
              <a:pathLst>
                <a:path w="66238" h="66239">
                  <a:moveTo>
                    <a:pt x="33119" y="0"/>
                  </a:moveTo>
                  <a:cubicBezTo>
                    <a:pt x="51411" y="0"/>
                    <a:pt x="66238" y="14829"/>
                    <a:pt x="66238" y="33119"/>
                  </a:cubicBezTo>
                  <a:cubicBezTo>
                    <a:pt x="66238" y="51411"/>
                    <a:pt x="51411" y="66239"/>
                    <a:pt x="33119" y="66239"/>
                  </a:cubicBezTo>
                  <a:cubicBezTo>
                    <a:pt x="14827" y="66239"/>
                    <a:pt x="0" y="51411"/>
                    <a:pt x="0" y="33119"/>
                  </a:cubicBezTo>
                  <a:cubicBezTo>
                    <a:pt x="0" y="14829"/>
                    <a:pt x="14827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364">
              <a:extLst>
                <a:ext uri="{FF2B5EF4-FFF2-40B4-BE49-F238E27FC236}">
                  <a16:creationId xmlns:a16="http://schemas.microsoft.com/office/drawing/2014/main" id="{1C39C40E-3D72-AB4F-A700-ACDB5FC89F04}"/>
                </a:ext>
              </a:extLst>
            </p:cNvPr>
            <p:cNvSpPr/>
            <p:nvPr/>
          </p:nvSpPr>
          <p:spPr>
            <a:xfrm>
              <a:off x="3878092" y="597511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365">
              <a:extLst>
                <a:ext uri="{FF2B5EF4-FFF2-40B4-BE49-F238E27FC236}">
                  <a16:creationId xmlns:a16="http://schemas.microsoft.com/office/drawing/2014/main" id="{A4338F79-E61E-794D-9BB3-42E51710206C}"/>
                </a:ext>
              </a:extLst>
            </p:cNvPr>
            <p:cNvSpPr/>
            <p:nvPr/>
          </p:nvSpPr>
          <p:spPr>
            <a:xfrm>
              <a:off x="2770005" y="597357"/>
              <a:ext cx="66238" cy="66238"/>
            </a:xfrm>
            <a:custGeom>
              <a:avLst/>
              <a:gdLst/>
              <a:ahLst/>
              <a:cxnLst/>
              <a:rect l="0" t="0" r="0" b="0"/>
              <a:pathLst>
                <a:path w="66238" h="66238">
                  <a:moveTo>
                    <a:pt x="33119" y="0"/>
                  </a:moveTo>
                  <a:cubicBezTo>
                    <a:pt x="51411" y="0"/>
                    <a:pt x="66238" y="14827"/>
                    <a:pt x="66238" y="33119"/>
                  </a:cubicBezTo>
                  <a:cubicBezTo>
                    <a:pt x="66238" y="51411"/>
                    <a:pt x="51411" y="66238"/>
                    <a:pt x="33119" y="66238"/>
                  </a:cubicBezTo>
                  <a:cubicBezTo>
                    <a:pt x="14827" y="66238"/>
                    <a:pt x="0" y="51411"/>
                    <a:pt x="0" y="33119"/>
                  </a:cubicBezTo>
                  <a:cubicBezTo>
                    <a:pt x="0" y="14827"/>
                    <a:pt x="14827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366">
              <a:extLst>
                <a:ext uri="{FF2B5EF4-FFF2-40B4-BE49-F238E27FC236}">
                  <a16:creationId xmlns:a16="http://schemas.microsoft.com/office/drawing/2014/main" id="{102EA0D8-331D-D843-986B-028DC9174514}"/>
                </a:ext>
              </a:extLst>
            </p:cNvPr>
            <p:cNvSpPr/>
            <p:nvPr/>
          </p:nvSpPr>
          <p:spPr>
            <a:xfrm>
              <a:off x="2770005" y="597357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367">
              <a:extLst>
                <a:ext uri="{FF2B5EF4-FFF2-40B4-BE49-F238E27FC236}">
                  <a16:creationId xmlns:a16="http://schemas.microsoft.com/office/drawing/2014/main" id="{85065F47-49E1-4442-982A-2F3C74C823C2}"/>
                </a:ext>
              </a:extLst>
            </p:cNvPr>
            <p:cNvSpPr/>
            <p:nvPr/>
          </p:nvSpPr>
          <p:spPr>
            <a:xfrm>
              <a:off x="3148416" y="597511"/>
              <a:ext cx="66238" cy="66239"/>
            </a:xfrm>
            <a:custGeom>
              <a:avLst/>
              <a:gdLst/>
              <a:ahLst/>
              <a:cxnLst/>
              <a:rect l="0" t="0" r="0" b="0"/>
              <a:pathLst>
                <a:path w="66238" h="66239">
                  <a:moveTo>
                    <a:pt x="33119" y="0"/>
                  </a:moveTo>
                  <a:cubicBezTo>
                    <a:pt x="51411" y="0"/>
                    <a:pt x="66238" y="14829"/>
                    <a:pt x="66238" y="33119"/>
                  </a:cubicBezTo>
                  <a:cubicBezTo>
                    <a:pt x="66238" y="51411"/>
                    <a:pt x="51411" y="66239"/>
                    <a:pt x="33119" y="66239"/>
                  </a:cubicBezTo>
                  <a:cubicBezTo>
                    <a:pt x="14827" y="66239"/>
                    <a:pt x="0" y="51411"/>
                    <a:pt x="0" y="33119"/>
                  </a:cubicBezTo>
                  <a:cubicBezTo>
                    <a:pt x="0" y="14829"/>
                    <a:pt x="14827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368">
              <a:extLst>
                <a:ext uri="{FF2B5EF4-FFF2-40B4-BE49-F238E27FC236}">
                  <a16:creationId xmlns:a16="http://schemas.microsoft.com/office/drawing/2014/main" id="{ED92CFAD-0E7B-FA4A-86FB-E88C242BFB33}"/>
                </a:ext>
              </a:extLst>
            </p:cNvPr>
            <p:cNvSpPr/>
            <p:nvPr/>
          </p:nvSpPr>
          <p:spPr>
            <a:xfrm>
              <a:off x="3148416" y="597511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369">
              <a:extLst>
                <a:ext uri="{FF2B5EF4-FFF2-40B4-BE49-F238E27FC236}">
                  <a16:creationId xmlns:a16="http://schemas.microsoft.com/office/drawing/2014/main" id="{CF350671-6E05-C644-AA81-F85E536001D7}"/>
                </a:ext>
              </a:extLst>
            </p:cNvPr>
            <p:cNvSpPr/>
            <p:nvPr/>
          </p:nvSpPr>
          <p:spPr>
            <a:xfrm>
              <a:off x="3509518" y="597357"/>
              <a:ext cx="66239" cy="66238"/>
            </a:xfrm>
            <a:custGeom>
              <a:avLst/>
              <a:gdLst/>
              <a:ahLst/>
              <a:cxnLst/>
              <a:rect l="0" t="0" r="0" b="0"/>
              <a:pathLst>
                <a:path w="66239" h="66238">
                  <a:moveTo>
                    <a:pt x="33119" y="0"/>
                  </a:moveTo>
                  <a:cubicBezTo>
                    <a:pt x="51411" y="0"/>
                    <a:pt x="66239" y="14827"/>
                    <a:pt x="66239" y="33119"/>
                  </a:cubicBezTo>
                  <a:cubicBezTo>
                    <a:pt x="66239" y="51411"/>
                    <a:pt x="51411" y="66238"/>
                    <a:pt x="33119" y="66238"/>
                  </a:cubicBezTo>
                  <a:cubicBezTo>
                    <a:pt x="14829" y="66238"/>
                    <a:pt x="0" y="51411"/>
                    <a:pt x="0" y="33119"/>
                  </a:cubicBezTo>
                  <a:cubicBezTo>
                    <a:pt x="0" y="14827"/>
                    <a:pt x="14829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370">
              <a:extLst>
                <a:ext uri="{FF2B5EF4-FFF2-40B4-BE49-F238E27FC236}">
                  <a16:creationId xmlns:a16="http://schemas.microsoft.com/office/drawing/2014/main" id="{43E691C0-6D79-3A40-BF20-CCD7DD656B24}"/>
                </a:ext>
              </a:extLst>
            </p:cNvPr>
            <p:cNvSpPr/>
            <p:nvPr/>
          </p:nvSpPr>
          <p:spPr>
            <a:xfrm>
              <a:off x="3509518" y="597357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371">
              <a:extLst>
                <a:ext uri="{FF2B5EF4-FFF2-40B4-BE49-F238E27FC236}">
                  <a16:creationId xmlns:a16="http://schemas.microsoft.com/office/drawing/2014/main" id="{26613584-3692-9942-A1F0-CA8DAB6E2BD4}"/>
                </a:ext>
              </a:extLst>
            </p:cNvPr>
            <p:cNvSpPr/>
            <p:nvPr/>
          </p:nvSpPr>
          <p:spPr>
            <a:xfrm>
              <a:off x="3873042" y="235542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20" y="0"/>
                  </a:moveTo>
                  <a:cubicBezTo>
                    <a:pt x="51411" y="0"/>
                    <a:pt x="66239" y="14829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9" y="66239"/>
                    <a:pt x="0" y="51411"/>
                    <a:pt x="0" y="33119"/>
                  </a:cubicBezTo>
                  <a:cubicBezTo>
                    <a:pt x="0" y="14829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372">
              <a:extLst>
                <a:ext uri="{FF2B5EF4-FFF2-40B4-BE49-F238E27FC236}">
                  <a16:creationId xmlns:a16="http://schemas.microsoft.com/office/drawing/2014/main" id="{D77B183F-37D6-694F-ACFC-31E992643B20}"/>
                </a:ext>
              </a:extLst>
            </p:cNvPr>
            <p:cNvSpPr/>
            <p:nvPr/>
          </p:nvSpPr>
          <p:spPr>
            <a:xfrm>
              <a:off x="3873042" y="235542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373">
              <a:extLst>
                <a:ext uri="{FF2B5EF4-FFF2-40B4-BE49-F238E27FC236}">
                  <a16:creationId xmlns:a16="http://schemas.microsoft.com/office/drawing/2014/main" id="{D46CB680-EB9B-9841-ADD8-AE082542B07E}"/>
                </a:ext>
              </a:extLst>
            </p:cNvPr>
            <p:cNvSpPr/>
            <p:nvPr/>
          </p:nvSpPr>
          <p:spPr>
            <a:xfrm>
              <a:off x="2764954" y="235388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20" y="0"/>
                  </a:moveTo>
                  <a:cubicBezTo>
                    <a:pt x="51411" y="0"/>
                    <a:pt x="66239" y="14829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9" y="66239"/>
                    <a:pt x="0" y="51411"/>
                    <a:pt x="0" y="33119"/>
                  </a:cubicBezTo>
                  <a:cubicBezTo>
                    <a:pt x="0" y="14829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374">
              <a:extLst>
                <a:ext uri="{FF2B5EF4-FFF2-40B4-BE49-F238E27FC236}">
                  <a16:creationId xmlns:a16="http://schemas.microsoft.com/office/drawing/2014/main" id="{2949453B-B517-244D-A84D-1F03E7C066DC}"/>
                </a:ext>
              </a:extLst>
            </p:cNvPr>
            <p:cNvSpPr/>
            <p:nvPr/>
          </p:nvSpPr>
          <p:spPr>
            <a:xfrm>
              <a:off x="2764954" y="235388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375">
              <a:extLst>
                <a:ext uri="{FF2B5EF4-FFF2-40B4-BE49-F238E27FC236}">
                  <a16:creationId xmlns:a16="http://schemas.microsoft.com/office/drawing/2014/main" id="{472E0CB6-85A4-0A47-8AA2-E7493409A92C}"/>
                </a:ext>
              </a:extLst>
            </p:cNvPr>
            <p:cNvSpPr/>
            <p:nvPr/>
          </p:nvSpPr>
          <p:spPr>
            <a:xfrm>
              <a:off x="3143366" y="235542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20" y="0"/>
                  </a:moveTo>
                  <a:cubicBezTo>
                    <a:pt x="51411" y="0"/>
                    <a:pt x="66239" y="14829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9" y="66239"/>
                    <a:pt x="0" y="51411"/>
                    <a:pt x="0" y="33119"/>
                  </a:cubicBezTo>
                  <a:cubicBezTo>
                    <a:pt x="0" y="14829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376">
              <a:extLst>
                <a:ext uri="{FF2B5EF4-FFF2-40B4-BE49-F238E27FC236}">
                  <a16:creationId xmlns:a16="http://schemas.microsoft.com/office/drawing/2014/main" id="{4DFC4659-D49F-444D-8C0C-FF5783ACBCE7}"/>
                </a:ext>
              </a:extLst>
            </p:cNvPr>
            <p:cNvSpPr/>
            <p:nvPr/>
          </p:nvSpPr>
          <p:spPr>
            <a:xfrm>
              <a:off x="3143366" y="235542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377">
              <a:extLst>
                <a:ext uri="{FF2B5EF4-FFF2-40B4-BE49-F238E27FC236}">
                  <a16:creationId xmlns:a16="http://schemas.microsoft.com/office/drawing/2014/main" id="{1D8E5DF6-8E32-C648-B5DF-A9FE1C072176}"/>
                </a:ext>
              </a:extLst>
            </p:cNvPr>
            <p:cNvSpPr/>
            <p:nvPr/>
          </p:nvSpPr>
          <p:spPr>
            <a:xfrm>
              <a:off x="3504469" y="235388"/>
              <a:ext cx="66238" cy="66239"/>
            </a:xfrm>
            <a:custGeom>
              <a:avLst/>
              <a:gdLst/>
              <a:ahLst/>
              <a:cxnLst/>
              <a:rect l="0" t="0" r="0" b="0"/>
              <a:pathLst>
                <a:path w="66238" h="66239">
                  <a:moveTo>
                    <a:pt x="33119" y="0"/>
                  </a:moveTo>
                  <a:cubicBezTo>
                    <a:pt x="51411" y="0"/>
                    <a:pt x="66238" y="14829"/>
                    <a:pt x="66238" y="33119"/>
                  </a:cubicBezTo>
                  <a:cubicBezTo>
                    <a:pt x="66238" y="51411"/>
                    <a:pt x="51411" y="66239"/>
                    <a:pt x="33119" y="66239"/>
                  </a:cubicBezTo>
                  <a:cubicBezTo>
                    <a:pt x="14827" y="66239"/>
                    <a:pt x="0" y="51411"/>
                    <a:pt x="0" y="33119"/>
                  </a:cubicBezTo>
                  <a:cubicBezTo>
                    <a:pt x="0" y="14829"/>
                    <a:pt x="14827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378">
              <a:extLst>
                <a:ext uri="{FF2B5EF4-FFF2-40B4-BE49-F238E27FC236}">
                  <a16:creationId xmlns:a16="http://schemas.microsoft.com/office/drawing/2014/main" id="{AC5C4CC5-2007-D74C-93A5-C698207D277C}"/>
                </a:ext>
              </a:extLst>
            </p:cNvPr>
            <p:cNvSpPr/>
            <p:nvPr/>
          </p:nvSpPr>
          <p:spPr>
            <a:xfrm>
              <a:off x="3504469" y="235388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379">
              <a:extLst>
                <a:ext uri="{FF2B5EF4-FFF2-40B4-BE49-F238E27FC236}">
                  <a16:creationId xmlns:a16="http://schemas.microsoft.com/office/drawing/2014/main" id="{18EF92AB-858A-A043-8624-AEBCF46EE41C}"/>
                </a:ext>
              </a:extLst>
            </p:cNvPr>
            <p:cNvSpPr/>
            <p:nvPr/>
          </p:nvSpPr>
          <p:spPr>
            <a:xfrm>
              <a:off x="3880126" y="981039"/>
              <a:ext cx="66239" cy="66238"/>
            </a:xfrm>
            <a:custGeom>
              <a:avLst/>
              <a:gdLst/>
              <a:ahLst/>
              <a:cxnLst/>
              <a:rect l="0" t="0" r="0" b="0"/>
              <a:pathLst>
                <a:path w="66239" h="66238">
                  <a:moveTo>
                    <a:pt x="33120" y="0"/>
                  </a:moveTo>
                  <a:cubicBezTo>
                    <a:pt x="51411" y="0"/>
                    <a:pt x="66239" y="14827"/>
                    <a:pt x="66239" y="33119"/>
                  </a:cubicBezTo>
                  <a:cubicBezTo>
                    <a:pt x="66239" y="51411"/>
                    <a:pt x="51411" y="66238"/>
                    <a:pt x="33120" y="66238"/>
                  </a:cubicBezTo>
                  <a:cubicBezTo>
                    <a:pt x="14829" y="66238"/>
                    <a:pt x="0" y="51411"/>
                    <a:pt x="0" y="33119"/>
                  </a:cubicBezTo>
                  <a:cubicBezTo>
                    <a:pt x="0" y="14827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380">
              <a:extLst>
                <a:ext uri="{FF2B5EF4-FFF2-40B4-BE49-F238E27FC236}">
                  <a16:creationId xmlns:a16="http://schemas.microsoft.com/office/drawing/2014/main" id="{9A0B10CC-435E-2842-A81A-AF44F1535FE7}"/>
                </a:ext>
              </a:extLst>
            </p:cNvPr>
            <p:cNvSpPr/>
            <p:nvPr/>
          </p:nvSpPr>
          <p:spPr>
            <a:xfrm>
              <a:off x="3880126" y="981039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381">
              <a:extLst>
                <a:ext uri="{FF2B5EF4-FFF2-40B4-BE49-F238E27FC236}">
                  <a16:creationId xmlns:a16="http://schemas.microsoft.com/office/drawing/2014/main" id="{794E8EDC-0E8E-5C4D-9B20-41C00B915E2B}"/>
                </a:ext>
              </a:extLst>
            </p:cNvPr>
            <p:cNvSpPr/>
            <p:nvPr/>
          </p:nvSpPr>
          <p:spPr>
            <a:xfrm>
              <a:off x="2772038" y="980884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33120" y="0"/>
                  </a:moveTo>
                  <a:cubicBezTo>
                    <a:pt x="51411" y="0"/>
                    <a:pt x="66239" y="14829"/>
                    <a:pt x="66239" y="33120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9" y="66239"/>
                    <a:pt x="0" y="51411"/>
                    <a:pt x="0" y="33120"/>
                  </a:cubicBezTo>
                  <a:cubicBezTo>
                    <a:pt x="0" y="14829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382">
              <a:extLst>
                <a:ext uri="{FF2B5EF4-FFF2-40B4-BE49-F238E27FC236}">
                  <a16:creationId xmlns:a16="http://schemas.microsoft.com/office/drawing/2014/main" id="{AAFBA12B-D5AD-1647-85A9-DBEEB4ECF40B}"/>
                </a:ext>
              </a:extLst>
            </p:cNvPr>
            <p:cNvSpPr/>
            <p:nvPr/>
          </p:nvSpPr>
          <p:spPr>
            <a:xfrm>
              <a:off x="2772038" y="980884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383">
              <a:extLst>
                <a:ext uri="{FF2B5EF4-FFF2-40B4-BE49-F238E27FC236}">
                  <a16:creationId xmlns:a16="http://schemas.microsoft.com/office/drawing/2014/main" id="{15AD1180-0F7E-3F49-AE3E-9F4A737B6120}"/>
                </a:ext>
              </a:extLst>
            </p:cNvPr>
            <p:cNvSpPr/>
            <p:nvPr/>
          </p:nvSpPr>
          <p:spPr>
            <a:xfrm>
              <a:off x="3150450" y="981039"/>
              <a:ext cx="66239" cy="66238"/>
            </a:xfrm>
            <a:custGeom>
              <a:avLst/>
              <a:gdLst/>
              <a:ahLst/>
              <a:cxnLst/>
              <a:rect l="0" t="0" r="0" b="0"/>
              <a:pathLst>
                <a:path w="66239" h="66238">
                  <a:moveTo>
                    <a:pt x="33120" y="0"/>
                  </a:moveTo>
                  <a:cubicBezTo>
                    <a:pt x="51411" y="0"/>
                    <a:pt x="66239" y="14827"/>
                    <a:pt x="66239" y="33119"/>
                  </a:cubicBezTo>
                  <a:cubicBezTo>
                    <a:pt x="66239" y="51411"/>
                    <a:pt x="51411" y="66238"/>
                    <a:pt x="33120" y="66238"/>
                  </a:cubicBezTo>
                  <a:cubicBezTo>
                    <a:pt x="14829" y="66238"/>
                    <a:pt x="0" y="51411"/>
                    <a:pt x="0" y="33119"/>
                  </a:cubicBezTo>
                  <a:cubicBezTo>
                    <a:pt x="0" y="14827"/>
                    <a:pt x="14829" y="0"/>
                    <a:pt x="33120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384">
              <a:extLst>
                <a:ext uri="{FF2B5EF4-FFF2-40B4-BE49-F238E27FC236}">
                  <a16:creationId xmlns:a16="http://schemas.microsoft.com/office/drawing/2014/main" id="{D3CE8DA2-C124-124C-96BF-6DD70D1E5F17}"/>
                </a:ext>
              </a:extLst>
            </p:cNvPr>
            <p:cNvSpPr/>
            <p:nvPr/>
          </p:nvSpPr>
          <p:spPr>
            <a:xfrm>
              <a:off x="3150450" y="981039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385">
              <a:extLst>
                <a:ext uri="{FF2B5EF4-FFF2-40B4-BE49-F238E27FC236}">
                  <a16:creationId xmlns:a16="http://schemas.microsoft.com/office/drawing/2014/main" id="{63B1EA3F-9EE2-0D4C-B0E5-715E96CA3467}"/>
                </a:ext>
              </a:extLst>
            </p:cNvPr>
            <p:cNvSpPr/>
            <p:nvPr/>
          </p:nvSpPr>
          <p:spPr>
            <a:xfrm>
              <a:off x="3511553" y="980884"/>
              <a:ext cx="66238" cy="66239"/>
            </a:xfrm>
            <a:custGeom>
              <a:avLst/>
              <a:gdLst/>
              <a:ahLst/>
              <a:cxnLst/>
              <a:rect l="0" t="0" r="0" b="0"/>
              <a:pathLst>
                <a:path w="66238" h="66239">
                  <a:moveTo>
                    <a:pt x="33119" y="0"/>
                  </a:moveTo>
                  <a:cubicBezTo>
                    <a:pt x="51411" y="0"/>
                    <a:pt x="66238" y="14829"/>
                    <a:pt x="66238" y="33120"/>
                  </a:cubicBezTo>
                  <a:cubicBezTo>
                    <a:pt x="66238" y="51411"/>
                    <a:pt x="51411" y="66239"/>
                    <a:pt x="33119" y="66239"/>
                  </a:cubicBezTo>
                  <a:cubicBezTo>
                    <a:pt x="14827" y="66239"/>
                    <a:pt x="0" y="51411"/>
                    <a:pt x="0" y="33120"/>
                  </a:cubicBezTo>
                  <a:cubicBezTo>
                    <a:pt x="0" y="14829"/>
                    <a:pt x="14827" y="0"/>
                    <a:pt x="33119" y="0"/>
                  </a:cubicBez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8A9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386">
              <a:extLst>
                <a:ext uri="{FF2B5EF4-FFF2-40B4-BE49-F238E27FC236}">
                  <a16:creationId xmlns:a16="http://schemas.microsoft.com/office/drawing/2014/main" id="{23126E00-F611-3049-9FF8-BE257B023287}"/>
                </a:ext>
              </a:extLst>
            </p:cNvPr>
            <p:cNvSpPr/>
            <p:nvPr/>
          </p:nvSpPr>
          <p:spPr>
            <a:xfrm>
              <a:off x="3511553" y="980884"/>
              <a:ext cx="66239" cy="66239"/>
            </a:xfrm>
            <a:custGeom>
              <a:avLst/>
              <a:gdLst/>
              <a:ahLst/>
              <a:cxnLst/>
              <a:rect l="0" t="0" r="0" b="0"/>
              <a:pathLst>
                <a:path w="66239" h="66239">
                  <a:moveTo>
                    <a:pt x="0" y="33119"/>
                  </a:moveTo>
                  <a:cubicBezTo>
                    <a:pt x="0" y="14828"/>
                    <a:pt x="14828" y="0"/>
                    <a:pt x="33120" y="0"/>
                  </a:cubicBezTo>
                  <a:cubicBezTo>
                    <a:pt x="51411" y="0"/>
                    <a:pt x="66239" y="14828"/>
                    <a:pt x="66239" y="33119"/>
                  </a:cubicBezTo>
                  <a:cubicBezTo>
                    <a:pt x="66239" y="51411"/>
                    <a:pt x="51411" y="66239"/>
                    <a:pt x="33120" y="66239"/>
                  </a:cubicBezTo>
                  <a:cubicBezTo>
                    <a:pt x="14828" y="66239"/>
                    <a:pt x="0" y="51411"/>
                    <a:pt x="0" y="33119"/>
                  </a:cubicBezTo>
                  <a:close/>
                </a:path>
              </a:pathLst>
            </a:custGeom>
            <a:ln w="15875" cap="flat">
              <a:round/>
            </a:ln>
          </p:spPr>
          <p:style>
            <a:lnRef idx="1">
              <a:srgbClr val="88A9CA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387">
              <a:extLst>
                <a:ext uri="{FF2B5EF4-FFF2-40B4-BE49-F238E27FC236}">
                  <a16:creationId xmlns:a16="http://schemas.microsoft.com/office/drawing/2014/main" id="{00E6426F-90EF-8E49-A946-492D39D9B56B}"/>
                </a:ext>
              </a:extLst>
            </p:cNvPr>
            <p:cNvSpPr/>
            <p:nvPr/>
          </p:nvSpPr>
          <p:spPr>
            <a:xfrm>
              <a:off x="1837326" y="699138"/>
              <a:ext cx="695142" cy="190500"/>
            </a:xfrm>
            <a:custGeom>
              <a:avLst/>
              <a:gdLst/>
              <a:ahLst/>
              <a:cxnLst/>
              <a:rect l="0" t="0" r="0" b="0"/>
              <a:pathLst>
                <a:path w="695142" h="190500">
                  <a:moveTo>
                    <a:pt x="504642" y="0"/>
                  </a:moveTo>
                  <a:lnTo>
                    <a:pt x="695142" y="95250"/>
                  </a:lnTo>
                  <a:lnTo>
                    <a:pt x="504642" y="190500"/>
                  </a:lnTo>
                  <a:lnTo>
                    <a:pt x="504642" y="114300"/>
                  </a:lnTo>
                  <a:lnTo>
                    <a:pt x="0" y="114300"/>
                  </a:lnTo>
                  <a:lnTo>
                    <a:pt x="0" y="76200"/>
                  </a:lnTo>
                  <a:lnTo>
                    <a:pt x="504642" y="76200"/>
                  </a:lnTo>
                  <a:lnTo>
                    <a:pt x="50464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A6A6A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C2AC580-3F99-C748-9D77-C32FCC70A0B5}"/>
              </a:ext>
            </a:extLst>
          </p:cNvPr>
          <p:cNvGrpSpPr/>
          <p:nvPr/>
        </p:nvGrpSpPr>
        <p:grpSpPr>
          <a:xfrm>
            <a:off x="6858002" y="1570673"/>
            <a:ext cx="4879340" cy="3660140"/>
            <a:chOff x="0" y="0"/>
            <a:chExt cx="4879849" cy="36606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CC280E-D1AD-5946-B6C3-2B8B93685C2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879849" cy="36606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D0FF65-1AAE-B041-8B7F-6A3C9E4B7C97}"/>
                </a:ext>
              </a:extLst>
            </p:cNvPr>
            <p:cNvSpPr/>
            <p:nvPr/>
          </p:nvSpPr>
          <p:spPr>
            <a:xfrm>
              <a:off x="1085102" y="666442"/>
              <a:ext cx="674640" cy="3019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Snow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62C6ED-2AF7-6B44-8B08-FF0ED574F1AE}"/>
                </a:ext>
              </a:extLst>
            </p:cNvPr>
            <p:cNvSpPr/>
            <p:nvPr/>
          </p:nvSpPr>
          <p:spPr>
            <a:xfrm>
              <a:off x="3374523" y="1189307"/>
              <a:ext cx="800796" cy="26418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Sea Ice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AF8364-DB1E-DE4A-8A13-EE823A0DB991}"/>
                </a:ext>
              </a:extLst>
            </p:cNvPr>
            <p:cNvSpPr/>
            <p:nvPr/>
          </p:nvSpPr>
          <p:spPr>
            <a:xfrm>
              <a:off x="2234174" y="2717745"/>
              <a:ext cx="674640" cy="3019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Snow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0D8464-DDB2-7345-A1FA-B3C78B0054E9}"/>
                </a:ext>
              </a:extLst>
            </p:cNvPr>
            <p:cNvSpPr/>
            <p:nvPr/>
          </p:nvSpPr>
          <p:spPr>
            <a:xfrm>
              <a:off x="2740585" y="2717745"/>
              <a:ext cx="150262" cy="3019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–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823CF-6F6A-974C-830B-C7C8A9FCE954}"/>
                </a:ext>
              </a:extLst>
            </p:cNvPr>
            <p:cNvSpPr/>
            <p:nvPr/>
          </p:nvSpPr>
          <p:spPr>
            <a:xfrm>
              <a:off x="2853299" y="2717745"/>
              <a:ext cx="1142210" cy="3019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free Land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0ED20E-5A96-B44F-8785-1135006D1C57}"/>
                </a:ext>
              </a:extLst>
            </p:cNvPr>
            <p:cNvSpPr/>
            <p:nvPr/>
          </p:nvSpPr>
          <p:spPr>
            <a:xfrm rot="-5399999">
              <a:off x="1349087" y="2615592"/>
              <a:ext cx="612823" cy="26418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Water</a:t>
              </a:r>
              <a:endPara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089A694-4567-504E-BEF2-32CCC3C5552A}"/>
              </a:ext>
            </a:extLst>
          </p:cNvPr>
          <p:cNvSpPr txBox="1"/>
          <p:nvPr/>
        </p:nvSpPr>
        <p:spPr>
          <a:xfrm>
            <a:off x="9354670" y="6488870"/>
            <a:ext cx="28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Emily Liu, JCSDA</a:t>
            </a:r>
          </a:p>
        </p:txBody>
      </p:sp>
    </p:spTree>
    <p:extLst>
      <p:ext uri="{BB962C8B-B14F-4D97-AF65-F5344CB8AC3E}">
        <p14:creationId xmlns:p14="http://schemas.microsoft.com/office/powerpoint/2010/main" val="103952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F639-25E5-1745-8F5E-2EA00D2C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Some implemented ObsOperators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3D6C81F-24E1-A34E-9F56-ABFC456227A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8941" y="1177003"/>
          <a:ext cx="10972800" cy="5625251"/>
        </p:xfrm>
        <a:graphic>
          <a:graphicData uri="http://schemas.openxmlformats.org/drawingml/2006/table">
            <a:tbl>
              <a:tblPr firstRow="1" bandRow="1"/>
              <a:tblGrid>
                <a:gridCol w="5338119">
                  <a:extLst>
                    <a:ext uri="{9D8B030D-6E8A-4147-A177-3AD203B41FA5}">
                      <a16:colId xmlns:a16="http://schemas.microsoft.com/office/drawing/2014/main" val="3173204735"/>
                    </a:ext>
                  </a:extLst>
                </a:gridCol>
                <a:gridCol w="3245708">
                  <a:extLst>
                    <a:ext uri="{9D8B030D-6E8A-4147-A177-3AD203B41FA5}">
                      <a16:colId xmlns:a16="http://schemas.microsoft.com/office/drawing/2014/main" val="2676694303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4112147857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900" b="1" dirty="0"/>
                        <a:t>Short description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900" b="1" dirty="0"/>
                        <a:t>Where in </a:t>
                      </a:r>
                      <a:r>
                        <a:rPr lang="en-US" sz="1900" b="1" dirty="0" err="1"/>
                        <a:t>ufo</a:t>
                      </a:r>
                      <a:endParaRPr lang="en-US" sz="19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900" b="1" dirty="0"/>
                        <a:t>Name in the factory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042761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Interface to CRTM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crtm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CRTM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985926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Interface to CRTM AOD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crtm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Aod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2402102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lvl="1">
                        <a:spcBef>
                          <a:spcPts val="0"/>
                        </a:spcBef>
                      </a:pPr>
                      <a:r>
                        <a:rPr lang="en-US" sz="1900" dirty="0"/>
                        <a:t>Interface to RTTOV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rttov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RTTOV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3768775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Vertical interpolation in log-pressure (can be used for radiosondes, aircrafts, </a:t>
                      </a:r>
                      <a:r>
                        <a:rPr lang="en-US" sz="1900" dirty="0" err="1"/>
                        <a:t>satwinds</a:t>
                      </a:r>
                      <a:r>
                        <a:rPr lang="en-US" sz="1900" dirty="0"/>
                        <a:t>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atmvertinterp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Radiosonde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Aircraft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Satwind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7849093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GNSSRO bending angle following GSI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BndGSI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GnssroBndGSI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4803662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GNSSRO refractivity following GSI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RefGSI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GnssroRef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4379759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900" dirty="0"/>
                        <a:t>GNSSRO bending angle ROPP1D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/BndROPP1D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GnssroBndROPP1D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8453031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/>
                        <a:t>GNSSRO bending angle ROPP2D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gnssro</a:t>
                      </a:r>
                      <a:r>
                        <a:rPr lang="en-US" sz="1600" dirty="0"/>
                        <a:t>/BndROPP2D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/>
                        <a:t>GnssroBndROPP2D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3426164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dirty="0"/>
                        <a:t>“Identity” ObsOperator (horizontal interpolation)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src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ufo</a:t>
                      </a:r>
                      <a:r>
                        <a:rPr lang="en-US" sz="1600" dirty="0"/>
                        <a:t>/identity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/>
                        <a:t>Surface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1600" dirty="0" err="1"/>
                        <a:t>SeaSurfaceTemp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151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D03-1318-714A-996A-13C36271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What is an object factory?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4339-A9B1-0944-9937-8C376B59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30" y="1371602"/>
            <a:ext cx="10972800" cy="4526100"/>
          </a:xfrm>
        </p:spPr>
        <p:txBody>
          <a:bodyPr/>
          <a:lstStyle/>
          <a:p>
            <a:pPr marL="25400" indent="0">
              <a:buNone/>
            </a:pPr>
            <a:r>
              <a:rPr lang="en-US" sz="2667" dirty="0"/>
              <a:t>We do not want to hard-code programming logic into our applications. We want them to be user-configurable instead, so we use a factory design in C++ to create ObsOperators.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E6BA5-A9A8-9B4E-9231-D88A8C892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8" y="2986159"/>
            <a:ext cx="8718176" cy="36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79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3775</Words>
  <Application>Microsoft Macintosh PowerPoint</Application>
  <PresentationFormat>Widescreen</PresentationFormat>
  <Paragraphs>574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Courier</vt:lpstr>
      <vt:lpstr>Lucida Grande</vt:lpstr>
      <vt:lpstr>Mangal</vt:lpstr>
      <vt:lpstr>Menlo</vt:lpstr>
      <vt:lpstr>Source Code Pro</vt:lpstr>
      <vt:lpstr>Source Code Pro Medium</vt:lpstr>
      <vt:lpstr>Wingdings</vt:lpstr>
      <vt:lpstr>2_Office Theme</vt:lpstr>
      <vt:lpstr>1_Office Theme</vt:lpstr>
      <vt:lpstr>Observation Operators and QC    Ryan Honeyager JEDI Core Team + Many Others  </vt:lpstr>
      <vt:lpstr>Unified Forward Operator (UFO)</vt:lpstr>
      <vt:lpstr>OOPS interfaces implemented in UFO</vt:lpstr>
      <vt:lpstr>UFO example: satellite radiance calculations</vt:lpstr>
      <vt:lpstr>Interpolated model state (GeoVaLs)</vt:lpstr>
      <vt:lpstr>Interpolated model state (GeoVaLs)</vt:lpstr>
      <vt:lpstr>GeoVaLs and field of view</vt:lpstr>
      <vt:lpstr>Some implemented ObsOperators</vt:lpstr>
      <vt:lpstr>What is an object factory?</vt:lpstr>
      <vt:lpstr>Factories</vt:lpstr>
      <vt:lpstr>ObsOperator factory</vt:lpstr>
      <vt:lpstr>ObsOperator factory</vt:lpstr>
      <vt:lpstr>ObsOperator interface (from OOPS)</vt:lpstr>
      <vt:lpstr>ObsOperator interface (from OOPS)</vt:lpstr>
      <vt:lpstr>LinearObsOperators and Factory</vt:lpstr>
      <vt:lpstr>LinearObsOperator interface</vt:lpstr>
      <vt:lpstr>LinearObsOperator interface</vt:lpstr>
      <vt:lpstr>Other LinearObsOperator methods</vt:lpstr>
      <vt:lpstr>LinearObsOperator::variables()</vt:lpstr>
      <vt:lpstr>UFO observation “filters”</vt:lpstr>
      <vt:lpstr>Observation processing</vt:lpstr>
      <vt:lpstr>A few UFO generic observation filters</vt:lpstr>
      <vt:lpstr>QC flowchart for IR sounders</vt:lpstr>
      <vt:lpstr>UFO generic observation filters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Afternoon practical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 Observation Operators and QC</dc:title>
  <dc:subject/>
  <dc:creator>Honeyager, Ryan</dc:creator>
  <cp:keywords/>
  <dc:description/>
  <cp:lastModifiedBy>Ryan Honeyager</cp:lastModifiedBy>
  <cp:revision>7</cp:revision>
  <cp:lastPrinted>2020-02-25T06:35:42Z</cp:lastPrinted>
  <dcterms:created xsi:type="dcterms:W3CDTF">2019-06-04T23:10:53Z</dcterms:created>
  <dcterms:modified xsi:type="dcterms:W3CDTF">2020-02-25T16:48:33Z</dcterms:modified>
  <cp:category/>
</cp:coreProperties>
</file>