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1" r:id="rId1"/>
  </p:sldMasterIdLst>
  <p:notesMasterIdLst>
    <p:notesMasterId r:id="rId17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8" r:id="rId13"/>
    <p:sldId id="334" r:id="rId14"/>
    <p:sldId id="335" r:id="rId15"/>
    <p:sldId id="33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6205" autoAdjust="0"/>
  </p:normalViewPr>
  <p:slideViewPr>
    <p:cSldViewPr snapToGrid="0">
      <p:cViewPr varScale="1">
        <p:scale>
          <a:sx n="168" d="100"/>
          <a:sy n="168" d="100"/>
        </p:scale>
        <p:origin x="680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248400" y="4953433"/>
            <a:ext cx="2895600" cy="1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Y. </a:t>
            </a:r>
            <a:r>
              <a:rPr lang="en-US" dirty="0" err="1"/>
              <a:t>Trémolet</a:t>
            </a:r>
            <a:r>
              <a:rPr lang="en-US" dirty="0"/>
              <a:t>, JCSDA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312420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JEDI Project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l="-17077" t="-308" r="-17077" b="-308"/>
          <a:stretch/>
        </p:blipFill>
        <p:spPr>
          <a:xfrm>
            <a:off x="54979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/>
          <p:nvPr/>
        </p:nvSpPr>
        <p:spPr>
          <a:xfrm>
            <a:off x="0" y="16710"/>
            <a:ext cx="9144000" cy="506308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28337" y="1937407"/>
            <a:ext cx="8733300" cy="289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</a:rPr>
              <a:t>Programming Techniques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8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400" dirty="0">
                <a:solidFill>
                  <a:srgbClr val="FFFFFF"/>
                </a:solidFill>
              </a:rPr>
              <a:t>JEDI Academy - 24-27 February 2020</a:t>
            </a:r>
          </a:p>
        </p:txBody>
      </p:sp>
      <p:sp>
        <p:nvSpPr>
          <p:cNvPr id="169" name="Google Shape;169;p25"/>
          <p:cNvSpPr txBox="1">
            <a:spLocks noGrp="1"/>
          </p:cNvSpPr>
          <p:nvPr>
            <p:ph type="ctrTitle"/>
          </p:nvPr>
        </p:nvSpPr>
        <p:spPr>
          <a:xfrm>
            <a:off x="150451" y="37958"/>
            <a:ext cx="8163958" cy="1244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The Joint Effort for Data assimilation Integration (JEDI)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 descr="jcs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0"/>
            <a:ext cx="1293812" cy="1293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vs. Derived 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56" y="1096474"/>
            <a:ext cx="63145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000" dirty="0"/>
              <a:t>Like a derived type, a class contains data</a:t>
            </a:r>
          </a:p>
          <a:p>
            <a:pPr>
              <a:buClr>
                <a:schemeClr val="bg2"/>
              </a:buClr>
            </a:pPr>
            <a:endParaRPr lang="en-US" sz="2000" dirty="0"/>
          </a:p>
          <a:p>
            <a:pPr>
              <a:buClr>
                <a:schemeClr val="bg2"/>
              </a:buClr>
            </a:pPr>
            <a:r>
              <a:rPr lang="en-US" sz="2000" dirty="0"/>
              <a:t>It also contains: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Constructor(s) (allocate and initialize data)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A destructor (</a:t>
            </a:r>
            <a:r>
              <a:rPr lang="en-US" sz="2000" dirty="0" err="1"/>
              <a:t>deallocate</a:t>
            </a:r>
            <a:r>
              <a:rPr lang="en-US" sz="2000" dirty="0"/>
              <a:t>, potentially more)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Methods to do something with the data</a:t>
            </a:r>
          </a:p>
          <a:p>
            <a:pPr>
              <a:buClr>
                <a:schemeClr val="bg2"/>
              </a:buClr>
            </a:pPr>
            <a:endParaRPr lang="en-US" sz="2000" dirty="0"/>
          </a:p>
          <a:p>
            <a:pPr>
              <a:buClr>
                <a:schemeClr val="bg2"/>
              </a:buClr>
            </a:pPr>
            <a:r>
              <a:rPr lang="en-US" sz="2000" dirty="0"/>
              <a:t>Data is private!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All actions happen through the methods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Data layout can change, methods interfaces do not</a:t>
            </a:r>
          </a:p>
        </p:txBody>
      </p:sp>
    </p:spTree>
    <p:extLst>
      <p:ext uri="{BB962C8B-B14F-4D97-AF65-F5344CB8AC3E}">
        <p14:creationId xmlns:p14="http://schemas.microsoft.com/office/powerpoint/2010/main" val="102663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Objects, Pointers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292" y="1024282"/>
            <a:ext cx="87402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C++ an object is created with:</a:t>
            </a:r>
          </a:p>
          <a:p>
            <a:r>
              <a:rPr lang="en-US" sz="2000" dirty="0">
                <a:latin typeface="Source Code Pro"/>
                <a:cs typeface="Source Code Pro"/>
              </a:rPr>
              <a:t>	</a:t>
            </a:r>
            <a:r>
              <a:rPr lang="en-US" sz="2000" dirty="0" err="1">
                <a:latin typeface="Source Code Pro"/>
                <a:cs typeface="Source Code Pro"/>
              </a:rPr>
              <a:t>MyClass</a:t>
            </a:r>
            <a:r>
              <a:rPr lang="en-US" sz="2000" dirty="0">
                <a:latin typeface="Source Code Pro"/>
                <a:cs typeface="Source Code Pro"/>
              </a:rPr>
              <a:t> </a:t>
            </a:r>
            <a:r>
              <a:rPr lang="en-US" sz="2000" dirty="0" err="1">
                <a:latin typeface="Source Code Pro"/>
                <a:cs typeface="Source Code Pro"/>
              </a:rPr>
              <a:t>myobject</a:t>
            </a:r>
            <a:r>
              <a:rPr lang="en-US" sz="2000" dirty="0">
                <a:latin typeface="Source Code Pro"/>
                <a:cs typeface="Source Code Pro"/>
              </a:rPr>
              <a:t>;</a:t>
            </a:r>
          </a:p>
          <a:p>
            <a:r>
              <a:rPr lang="en-US" sz="2000" dirty="0">
                <a:latin typeface="Source Code Pro"/>
                <a:cs typeface="Source Code Pro"/>
              </a:rPr>
              <a:t>	</a:t>
            </a:r>
            <a:r>
              <a:rPr lang="en-US" sz="2000" dirty="0" err="1">
                <a:latin typeface="Source Code Pro"/>
                <a:cs typeface="Source Code Pro"/>
              </a:rPr>
              <a:t>MyClass</a:t>
            </a:r>
            <a:r>
              <a:rPr lang="en-US" sz="2000" dirty="0">
                <a:latin typeface="Source Code Pro"/>
                <a:cs typeface="Source Code Pro"/>
              </a:rPr>
              <a:t> </a:t>
            </a:r>
            <a:r>
              <a:rPr lang="en-US" sz="2000" dirty="0" err="1">
                <a:latin typeface="Source Code Pro"/>
                <a:cs typeface="Source Code Pro"/>
              </a:rPr>
              <a:t>myobject</a:t>
            </a:r>
            <a:r>
              <a:rPr lang="en-US" sz="2000" dirty="0">
                <a:latin typeface="Source Code Pro"/>
                <a:cs typeface="Source Code Pro"/>
              </a:rPr>
              <a:t>(arg1, arg2</a:t>
            </a:r>
            <a:r>
              <a:rPr lang="mr-IN" sz="2000" dirty="0">
                <a:latin typeface="Source Code Pro"/>
                <a:cs typeface="Source Code Pro"/>
              </a:rPr>
              <a:t>…</a:t>
            </a:r>
            <a:r>
              <a:rPr lang="en-US" sz="2000" dirty="0">
                <a:latin typeface="Source Code Pro"/>
                <a:cs typeface="Source Code Pro"/>
              </a:rPr>
              <a:t>);</a:t>
            </a:r>
          </a:p>
          <a:p>
            <a:endParaRPr lang="en-US" sz="2400" dirty="0"/>
          </a:p>
          <a:p>
            <a:r>
              <a:rPr lang="en-US" sz="2000" dirty="0"/>
              <a:t>Declarations are not all at the top like in Fortran</a:t>
            </a:r>
          </a:p>
          <a:p>
            <a:r>
              <a:rPr lang="en-US" sz="2000" dirty="0"/>
              <a:t>Allocation/initialization happens when the object is declared</a:t>
            </a:r>
          </a:p>
          <a:p>
            <a:endParaRPr lang="en-US" sz="2000" dirty="0"/>
          </a:p>
          <a:p>
            <a:r>
              <a:rPr lang="en-US" sz="2000" dirty="0"/>
              <a:t>It is not possible to create an object from an abstract base class (definition is incomplete)</a:t>
            </a:r>
          </a:p>
          <a:p>
            <a:r>
              <a:rPr lang="en-US" sz="2000" dirty="0"/>
              <a:t>Create an object of a specific sub-class or use a smart pointer to base class</a:t>
            </a:r>
          </a:p>
          <a:p>
            <a:endParaRPr lang="en-US" sz="2000" dirty="0"/>
          </a:p>
          <a:p>
            <a:r>
              <a:rPr lang="en-US" sz="2000" dirty="0"/>
              <a:t>Raw pointers are not used in JEDI</a:t>
            </a:r>
          </a:p>
        </p:txBody>
      </p:sp>
    </p:spTree>
    <p:extLst>
      <p:ext uri="{BB962C8B-B14F-4D97-AF65-F5344CB8AC3E}">
        <p14:creationId xmlns:p14="http://schemas.microsoft.com/office/powerpoint/2010/main" val="315541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Objects, Pointers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25" y="908824"/>
            <a:ext cx="8740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object is created with:</a:t>
            </a:r>
          </a:p>
          <a:p>
            <a:pPr lvl="1"/>
            <a:r>
              <a:rPr lang="en-US" sz="1800" dirty="0">
                <a:latin typeface="Source Code Pro"/>
                <a:cs typeface="Source Code Pro"/>
              </a:rPr>
              <a:t>  </a:t>
            </a:r>
            <a:r>
              <a:rPr lang="en-US" sz="1800" dirty="0" err="1">
                <a:latin typeface="Source Code Pro"/>
                <a:cs typeface="Source Code Pro"/>
              </a:rPr>
              <a:t>MyClass</a:t>
            </a:r>
            <a:r>
              <a:rPr lang="en-US" sz="1800" dirty="0">
                <a:latin typeface="Source Code Pro"/>
                <a:cs typeface="Source Code Pro"/>
              </a:rPr>
              <a:t> </a:t>
            </a:r>
            <a:r>
              <a:rPr lang="en-US" sz="1800" dirty="0" err="1">
                <a:latin typeface="Source Code Pro"/>
                <a:cs typeface="Source Code Pro"/>
              </a:rPr>
              <a:t>myobject</a:t>
            </a:r>
            <a:r>
              <a:rPr lang="en-US" sz="1800" dirty="0">
                <a:latin typeface="Source Code Pro"/>
                <a:cs typeface="Source Code Pro"/>
              </a:rPr>
              <a:t>(arg1, arg2</a:t>
            </a:r>
            <a:r>
              <a:rPr lang="mr-IN" sz="1800" dirty="0">
                <a:latin typeface="Source Code Pro"/>
                <a:cs typeface="Source Code Pro"/>
              </a:rPr>
              <a:t>…</a:t>
            </a:r>
            <a:r>
              <a:rPr lang="en-US" sz="1800" dirty="0">
                <a:latin typeface="Source Code Pro"/>
                <a:cs typeface="Source Code Pro"/>
              </a:rPr>
              <a:t>);</a:t>
            </a:r>
          </a:p>
          <a:p>
            <a:endParaRPr lang="en-US" sz="2000" dirty="0"/>
          </a:p>
          <a:p>
            <a:r>
              <a:rPr lang="en-US" sz="2000" dirty="0"/>
              <a:t>If that does not work, use a </a:t>
            </a:r>
            <a:r>
              <a:rPr lang="en-US" sz="2000" dirty="0" err="1"/>
              <a:t>unique_ptr</a:t>
            </a:r>
            <a:r>
              <a:rPr lang="en-US" sz="2000" dirty="0"/>
              <a:t>:</a:t>
            </a:r>
          </a:p>
          <a:p>
            <a:pPr lvl="1"/>
            <a:r>
              <a:rPr lang="en-US" sz="1800" dirty="0">
                <a:latin typeface="Source Code Pro"/>
                <a:cs typeface="Source Code Pro"/>
              </a:rPr>
              <a:t>  </a:t>
            </a:r>
            <a:r>
              <a:rPr lang="en-US" sz="1800" dirty="0" err="1">
                <a:latin typeface="Source Code Pro"/>
                <a:cs typeface="Source Code Pro"/>
              </a:rPr>
              <a:t>std</a:t>
            </a:r>
            <a:r>
              <a:rPr lang="en-US" sz="1800" dirty="0">
                <a:latin typeface="Source Code Pro"/>
                <a:cs typeface="Source Code Pro"/>
              </a:rPr>
              <a:t>::</a:t>
            </a:r>
            <a:r>
              <a:rPr lang="en-US" sz="1800" dirty="0" err="1">
                <a:latin typeface="Source Code Pro"/>
                <a:cs typeface="Source Code Pro"/>
              </a:rPr>
              <a:t>unique_ptr</a:t>
            </a:r>
            <a:r>
              <a:rPr lang="en-US" sz="1800" dirty="0">
                <a:latin typeface="Source Code Pro"/>
                <a:cs typeface="Source Code Pro"/>
              </a:rPr>
              <a:t>&lt;</a:t>
            </a:r>
            <a:r>
              <a:rPr lang="en-US" sz="1800" dirty="0" err="1">
                <a:latin typeface="Source Code Pro"/>
                <a:cs typeface="Source Code Pro"/>
              </a:rPr>
              <a:t>MyClass</a:t>
            </a:r>
            <a:r>
              <a:rPr lang="en-US" sz="1800" dirty="0">
                <a:latin typeface="Source Code Pro"/>
                <a:cs typeface="Source Code Pro"/>
              </a:rPr>
              <a:t>&gt; </a:t>
            </a:r>
            <a:r>
              <a:rPr lang="en-US" sz="1800" dirty="0" err="1">
                <a:latin typeface="Source Code Pro"/>
                <a:cs typeface="Source Code Pro"/>
              </a:rPr>
              <a:t>myobject</a:t>
            </a:r>
            <a:r>
              <a:rPr lang="en-US" sz="1800" dirty="0">
                <a:latin typeface="Source Code Pro"/>
                <a:cs typeface="Source Code Pro"/>
              </a:rPr>
              <a:t>(new </a:t>
            </a:r>
            <a:r>
              <a:rPr lang="en-US" sz="1800" dirty="0" err="1">
                <a:latin typeface="Source Code Pro"/>
                <a:cs typeface="Source Code Pro"/>
              </a:rPr>
              <a:t>MyClass</a:t>
            </a:r>
            <a:r>
              <a:rPr lang="en-US" sz="1800" dirty="0">
                <a:latin typeface="Source Code Pro"/>
                <a:cs typeface="Source Code Pro"/>
              </a:rPr>
              <a:t>(arg1, arg2</a:t>
            </a:r>
            <a:r>
              <a:rPr lang="mr-IN" sz="1800" dirty="0">
                <a:latin typeface="Source Code Pro"/>
                <a:cs typeface="Source Code Pro"/>
              </a:rPr>
              <a:t>…</a:t>
            </a:r>
            <a:r>
              <a:rPr lang="en-US" sz="1800" dirty="0">
                <a:latin typeface="Source Code Pro"/>
                <a:cs typeface="Source Code Pro"/>
              </a:rPr>
              <a:t>));</a:t>
            </a:r>
          </a:p>
          <a:p>
            <a:endParaRPr lang="en-US" sz="2000" dirty="0"/>
          </a:p>
          <a:p>
            <a:r>
              <a:rPr lang="en-US" sz="2000" dirty="0"/>
              <a:t>If that does not work, use a </a:t>
            </a:r>
            <a:r>
              <a:rPr lang="en-US" sz="2000" dirty="0" err="1"/>
              <a:t>shared_ptr</a:t>
            </a:r>
            <a:r>
              <a:rPr lang="en-US" sz="2000" dirty="0"/>
              <a:t>:</a:t>
            </a:r>
          </a:p>
          <a:p>
            <a:r>
              <a:rPr lang="en-US" sz="2000" dirty="0">
                <a:latin typeface="Source Code Pro"/>
                <a:cs typeface="Source Code Pro"/>
              </a:rPr>
              <a:t>  </a:t>
            </a:r>
            <a:r>
              <a:rPr lang="en-US" sz="1800" dirty="0" err="1">
                <a:latin typeface="Source Code Pro"/>
                <a:cs typeface="Source Code Pro"/>
              </a:rPr>
              <a:t>std</a:t>
            </a:r>
            <a:r>
              <a:rPr lang="en-US" sz="1800" dirty="0">
                <a:latin typeface="Source Code Pro"/>
                <a:cs typeface="Source Code Pro"/>
              </a:rPr>
              <a:t>::</a:t>
            </a:r>
            <a:r>
              <a:rPr lang="en-US" sz="1800" dirty="0" err="1">
                <a:latin typeface="Source Code Pro"/>
                <a:cs typeface="Source Code Pro"/>
              </a:rPr>
              <a:t>shared_ptr</a:t>
            </a:r>
            <a:r>
              <a:rPr lang="en-US" sz="1800" dirty="0">
                <a:latin typeface="Source Code Pro"/>
                <a:cs typeface="Source Code Pro"/>
              </a:rPr>
              <a:t>&lt;</a:t>
            </a:r>
            <a:r>
              <a:rPr lang="en-US" sz="1800" dirty="0" err="1">
                <a:latin typeface="Source Code Pro"/>
                <a:cs typeface="Source Code Pro"/>
              </a:rPr>
              <a:t>MyClass</a:t>
            </a:r>
            <a:r>
              <a:rPr lang="en-US" sz="1800" dirty="0">
                <a:latin typeface="Source Code Pro"/>
                <a:cs typeface="Source Code Pro"/>
              </a:rPr>
              <a:t>&gt; </a:t>
            </a:r>
            <a:r>
              <a:rPr lang="en-US" sz="1800" dirty="0" err="1">
                <a:latin typeface="Source Code Pro"/>
                <a:cs typeface="Source Code Pro"/>
              </a:rPr>
              <a:t>myobject</a:t>
            </a:r>
            <a:r>
              <a:rPr lang="en-US" sz="1800" dirty="0">
                <a:latin typeface="Source Code Pro"/>
                <a:cs typeface="Source Code Pro"/>
              </a:rPr>
              <a:t>(new </a:t>
            </a:r>
            <a:r>
              <a:rPr lang="en-US" sz="1800" dirty="0" err="1">
                <a:latin typeface="Source Code Pro"/>
                <a:cs typeface="Source Code Pro"/>
              </a:rPr>
              <a:t>MyClass</a:t>
            </a:r>
            <a:r>
              <a:rPr lang="en-US" sz="1800" dirty="0">
                <a:latin typeface="Source Code Pro"/>
                <a:cs typeface="Source Code Pro"/>
              </a:rPr>
              <a:t>(arg1, arg2</a:t>
            </a:r>
            <a:r>
              <a:rPr lang="mr-IN" sz="1800" dirty="0">
                <a:latin typeface="Source Code Pro"/>
                <a:cs typeface="Source Code Pro"/>
              </a:rPr>
              <a:t>…</a:t>
            </a:r>
            <a:r>
              <a:rPr lang="en-US" sz="1800" dirty="0">
                <a:latin typeface="Source Code Pro"/>
                <a:cs typeface="Source Code Pro"/>
              </a:rPr>
              <a:t>));</a:t>
            </a:r>
          </a:p>
          <a:p>
            <a:endParaRPr lang="en-US" sz="2000" dirty="0"/>
          </a:p>
          <a:p>
            <a:r>
              <a:rPr lang="en-US" sz="2000" dirty="0"/>
              <a:t>If that does not work, rethink the design.</a:t>
            </a:r>
          </a:p>
          <a:p>
            <a:endParaRPr lang="en-US" sz="2000" dirty="0"/>
          </a:p>
          <a:p>
            <a:r>
              <a:rPr lang="en-US" sz="2000" dirty="0"/>
              <a:t>The object inside the pointer is accessed with:</a:t>
            </a:r>
          </a:p>
          <a:p>
            <a:r>
              <a:rPr lang="en-US" sz="2000" dirty="0">
                <a:latin typeface="Source Code Pro"/>
                <a:cs typeface="Source Code Pro"/>
              </a:rPr>
              <a:t>  *</a:t>
            </a:r>
            <a:r>
              <a:rPr lang="en-US" sz="2000" dirty="0" err="1">
                <a:latin typeface="Source Code Pro"/>
                <a:cs typeface="Source Code Pro"/>
              </a:rPr>
              <a:t>myobject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851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50" y="866488"/>
            <a:ext cx="797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Factories build objects, they are used when the type of the object to create is known only at run time and return pointers.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739" y="1565017"/>
            <a:ext cx="7249127" cy="3108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0BD9"/>
                </a:solidFill>
                <a:latin typeface="Source Code Pro"/>
                <a:cs typeface="Source Code Pro"/>
              </a:rPr>
              <a:t>// Vector of pointers to hold the filters</a:t>
            </a:r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std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::vector&lt;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std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shared_ptr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&lt;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ObsFilterBase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&lt;MODEL&gt; &gt; &gt; filters_;</a:t>
            </a:r>
          </a:p>
          <a:p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400BD9"/>
                </a:solidFill>
                <a:latin typeface="Source Code Pro"/>
                <a:cs typeface="Source Code Pro"/>
              </a:rPr>
              <a:t>// Get filters configuration</a:t>
            </a:r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std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eckit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LocalConfiguration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confs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conf.get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"</a:t>
            </a:r>
            <a:r>
              <a:rPr lang="en-US" dirty="0" err="1">
                <a:solidFill>
                  <a:srgbClr val="B42419"/>
                </a:solidFill>
                <a:latin typeface="Source Code Pro"/>
                <a:cs typeface="Source Code Pro"/>
              </a:rPr>
              <a:t>ObsFilters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"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confs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400BD9"/>
                </a:solidFill>
                <a:latin typeface="Source Code Pro"/>
                <a:cs typeface="Source Code Pro"/>
              </a:rPr>
              <a:t>// Create the filters</a:t>
            </a:r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mr-IN" dirty="0">
                <a:solidFill>
                  <a:srgbClr val="C1651C"/>
                </a:solidFill>
                <a:latin typeface="Source Code Pro"/>
                <a:cs typeface="Source Code Pro"/>
              </a:rPr>
              <a:t>for</a:t>
            </a:r>
            <a:r>
              <a:rPr lang="mr-IN" dirty="0">
                <a:solidFill>
                  <a:srgbClr val="000000"/>
                </a:solidFill>
                <a:latin typeface="Source Code Pro"/>
                <a:cs typeface="Source Code Pro"/>
              </a:rPr>
              <a:t> (std::</a:t>
            </a:r>
            <a:r>
              <a:rPr lang="mr-IN" dirty="0">
                <a:solidFill>
                  <a:srgbClr val="2FB41D"/>
                </a:solidFill>
                <a:latin typeface="Source Code Pro"/>
                <a:cs typeface="Source Code Pro"/>
              </a:rPr>
              <a:t>size_t</a:t>
            </a:r>
            <a:r>
              <a:rPr lang="mr-IN" dirty="0">
                <a:solidFill>
                  <a:srgbClr val="000000"/>
                </a:solidFill>
                <a:latin typeface="Source Code Pro"/>
                <a:cs typeface="Source Code Pro"/>
              </a:rPr>
              <a:t> jj = </a:t>
            </a:r>
            <a:r>
              <a:rPr lang="mr-IN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mr-IN" dirty="0">
                <a:solidFill>
                  <a:srgbClr val="000000"/>
                </a:solidFill>
                <a:latin typeface="Source Code Pro"/>
                <a:cs typeface="Source Code Pro"/>
              </a:rPr>
              <a:t>; jj &lt; confs.size(); ++jj)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std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shared_ptr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&lt;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ObsFilterBase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&lt;MODEL&gt; &gt;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filtr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FilterFactory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&lt;MODEL&gt;::create(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os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confs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jj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],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qcflags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obserr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filters_.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filtr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);</a:t>
            </a:r>
          </a:p>
          <a:p>
            <a:r>
              <a:rPr lang="en-GB" dirty="0">
                <a:latin typeface="Source Code Pro"/>
                <a:cs typeface="Source Code Pro"/>
              </a:rPr>
              <a:t>}</a:t>
            </a:r>
            <a:endParaRPr lang="mr-IN" dirty="0">
              <a:solidFill>
                <a:srgbClr val="000000"/>
              </a:solidFill>
              <a:latin typeface="Source Code Pro"/>
              <a:cs typeface="Source Code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68" y="4672953"/>
            <a:ext cx="77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Many JEDI factories are complicated by the fact they are </a:t>
            </a:r>
            <a:r>
              <a:rPr lang="en-US" sz="1800" dirty="0" err="1"/>
              <a:t>templated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467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Comments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132" y="1726340"/>
            <a:ext cx="82647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class = One responsibility</a:t>
            </a:r>
          </a:p>
          <a:p>
            <a:r>
              <a:rPr lang="en-US" sz="2000" dirty="0"/>
              <a:t>	The purpose of a class should fit in one (simple) sentence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Interfaces should be easy to use correctly, difficult to use incorrectly</a:t>
            </a:r>
          </a:p>
          <a:p>
            <a:r>
              <a:rPr lang="en-US" sz="2000" dirty="0"/>
              <a:t>	They should make sense for somebody who knows the domain</a:t>
            </a:r>
          </a:p>
        </p:txBody>
      </p:sp>
    </p:spTree>
    <p:extLst>
      <p:ext uri="{BB962C8B-B14F-4D97-AF65-F5344CB8AC3E}">
        <p14:creationId xmlns:p14="http://schemas.microsoft.com/office/powerpoint/2010/main" val="366222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 of Programming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2714" y="1825129"/>
            <a:ext cx="1478239" cy="562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Unstructured</a:t>
            </a:r>
          </a:p>
          <a:p>
            <a:pPr algn="ctr"/>
            <a:r>
              <a:rPr lang="en-US" dirty="0"/>
              <a:t>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78537" y="1825129"/>
            <a:ext cx="1307924" cy="562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Procedural</a:t>
            </a:r>
          </a:p>
          <a:p>
            <a:pPr algn="ctr"/>
            <a:r>
              <a:rPr lang="en-US" dirty="0"/>
              <a:t>Code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64045" y="1825129"/>
            <a:ext cx="1307924" cy="562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Oriented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49554" y="1825129"/>
            <a:ext cx="1508622" cy="562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Functional</a:t>
            </a:r>
          </a:p>
          <a:p>
            <a:pPr algn="ctr"/>
            <a:r>
              <a:rPr lang="en-US" dirty="0"/>
              <a:t>Programming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51149" y="1731924"/>
            <a:ext cx="1049611" cy="369332"/>
            <a:chOff x="6351149" y="1395515"/>
            <a:chExt cx="1049611" cy="369332"/>
          </a:xfrm>
        </p:grpSpPr>
        <p:cxnSp>
          <p:nvCxnSpPr>
            <p:cNvPr id="9" name="Straight Arrow Connector 8"/>
            <p:cNvCxnSpPr>
              <a:stCxn id="6" idx="3"/>
              <a:endCxn id="7" idx="1"/>
            </p:cNvCxnSpPr>
            <p:nvPr/>
          </p:nvCxnSpPr>
          <p:spPr>
            <a:xfrm>
              <a:off x="6371969" y="1761168"/>
              <a:ext cx="9775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51149" y="1395515"/>
              <a:ext cx="104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Variables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575451" y="1488720"/>
              <a:ext cx="562147" cy="197801"/>
              <a:chOff x="1957105" y="1488720"/>
              <a:chExt cx="562147" cy="1978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957105" y="1488720"/>
                <a:ext cx="562147" cy="19780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57105" y="1488720"/>
                <a:ext cx="562147" cy="19780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322714" y="3029748"/>
            <a:ext cx="853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new programming model removes the most common source of bugs in the previous one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88183" y="1743924"/>
            <a:ext cx="977585" cy="374292"/>
            <a:chOff x="6371969" y="1395515"/>
            <a:chExt cx="977585" cy="37429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371969" y="1769807"/>
              <a:ext cx="9775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78474" y="139551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575451" y="1488720"/>
              <a:ext cx="562147" cy="197801"/>
              <a:chOff x="1957105" y="1488720"/>
              <a:chExt cx="562147" cy="19780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957105" y="1488720"/>
                <a:ext cx="562147" cy="19780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57105" y="1488720"/>
                <a:ext cx="562147" cy="19780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1804883" y="1743924"/>
            <a:ext cx="977585" cy="374292"/>
            <a:chOff x="6371969" y="1395515"/>
            <a:chExt cx="977585" cy="37429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371969" y="1769807"/>
              <a:ext cx="9775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68986" y="1395515"/>
              <a:ext cx="74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GOTO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575451" y="1488720"/>
              <a:ext cx="562147" cy="197801"/>
              <a:chOff x="1957105" y="1488720"/>
              <a:chExt cx="562147" cy="19780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1957105" y="1488720"/>
                <a:ext cx="562147" cy="19780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957105" y="1488720"/>
                <a:ext cx="562147" cy="19780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59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070" y="1341738"/>
            <a:ext cx="8227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Very brief introduction to object oriented and generic programming techniques</a:t>
            </a:r>
          </a:p>
          <a:p>
            <a:endParaRPr lang="en-US" sz="2400" dirty="0"/>
          </a:p>
          <a:p>
            <a:r>
              <a:rPr lang="en-US" sz="2400" dirty="0"/>
              <a:t>Concepts that are the most useful to work with JEDI</a:t>
            </a:r>
          </a:p>
          <a:p>
            <a:endParaRPr lang="en-US" sz="2400" dirty="0"/>
          </a:p>
          <a:p>
            <a:r>
              <a:rPr lang="en-US" sz="2400" dirty="0"/>
              <a:t>Learning all the subtleties of OOP can take some time</a:t>
            </a:r>
          </a:p>
        </p:txBody>
      </p:sp>
    </p:spTree>
    <p:extLst>
      <p:ext uri="{BB962C8B-B14F-4D97-AF65-F5344CB8AC3E}">
        <p14:creationId xmlns:p14="http://schemas.microsoft.com/office/powerpoint/2010/main" val="37298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object?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285" y="1175758"/>
            <a:ext cx="8866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object is an instance of a class, it contains data and methods</a:t>
            </a:r>
          </a:p>
          <a:p>
            <a:endParaRPr lang="en-US" sz="2000" dirty="0"/>
          </a:p>
          <a:p>
            <a:r>
              <a:rPr lang="en-US" sz="2000" dirty="0"/>
              <a:t>The data part of a class is most of the time private (ensure encapsulation)</a:t>
            </a:r>
          </a:p>
          <a:p>
            <a:endParaRPr lang="en-US" sz="2000" dirty="0"/>
          </a:p>
          <a:p>
            <a:r>
              <a:rPr lang="en-US" sz="2000" dirty="0"/>
              <a:t>Methods are instructions sent to objects of a class to perform actions (often using the data)</a:t>
            </a:r>
          </a:p>
          <a:p>
            <a:endParaRPr lang="en-US" sz="2000" dirty="0"/>
          </a:p>
          <a:p>
            <a:r>
              <a:rPr lang="en-US" sz="2000" dirty="0"/>
              <a:t>Methods can be public or private (or protected)</a:t>
            </a:r>
          </a:p>
          <a:p>
            <a:endParaRPr lang="en-US" sz="2000" dirty="0"/>
          </a:p>
          <a:p>
            <a:r>
              <a:rPr lang="en-US" sz="2000" dirty="0"/>
              <a:t>The interface stays, the implementation can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73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 and Inheritance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215" y="853968"/>
            <a:ext cx="8950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800" dirty="0"/>
              <a:t>Subclasses can be defined from a base class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A subclass inherits the data and methods from its parent class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A subclass can add its own data and methods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A subclass can overwrite (specialize) an inherited method</a:t>
            </a:r>
          </a:p>
          <a:p>
            <a:pPr>
              <a:buClr>
                <a:schemeClr val="bg2"/>
              </a:buClr>
            </a:pPr>
            <a:endParaRPr lang="en-US" sz="1800" dirty="0"/>
          </a:p>
          <a:p>
            <a:pPr>
              <a:buClr>
                <a:schemeClr val="bg2"/>
              </a:buClr>
            </a:pPr>
            <a:r>
              <a:rPr lang="en-US" sz="1800" dirty="0"/>
              <a:t>Base classes are very useful for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Factorizing common code between subclasses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Defining common interfaces (abstract base class)</a:t>
            </a:r>
          </a:p>
          <a:p>
            <a:pPr>
              <a:buClr>
                <a:schemeClr val="bg2"/>
              </a:buClr>
            </a:pPr>
            <a:endParaRPr lang="en-US" sz="1800" dirty="0"/>
          </a:p>
          <a:p>
            <a:pPr>
              <a:buClr>
                <a:schemeClr val="bg2"/>
              </a:buClr>
            </a:pPr>
            <a:r>
              <a:rPr lang="en-US" sz="1800" dirty="0"/>
              <a:t>Objects whose exact class is not known at compile time are held by pointers to the base class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Use smart pointers to avoid memory leaks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Use factories to create objects based on input parameters</a:t>
            </a:r>
          </a:p>
          <a:p>
            <a:pPr>
              <a:buClr>
                <a:schemeClr val="bg2"/>
              </a:buClr>
            </a:pPr>
            <a:endParaRPr lang="en-US" sz="1800" dirty="0"/>
          </a:p>
          <a:p>
            <a:pPr>
              <a:buClr>
                <a:schemeClr val="bg2"/>
              </a:buClr>
            </a:pPr>
            <a:r>
              <a:rPr lang="en-US" sz="1800" dirty="0"/>
              <a:t>Each object carries its methods so the appropriate one will be called</a:t>
            </a:r>
          </a:p>
        </p:txBody>
      </p:sp>
    </p:spTree>
    <p:extLst>
      <p:ext uri="{BB962C8B-B14F-4D97-AF65-F5344CB8AC3E}">
        <p14:creationId xmlns:p14="http://schemas.microsoft.com/office/powerpoint/2010/main" val="7185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warnings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095" y="936571"/>
            <a:ext cx="8525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800" dirty="0"/>
              <a:t>Deep inheritance structures are usually not a good idea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There are often simpler ways to solve the problem (composition)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It is not efficient (resolving of virtual tables)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They introduce too much “coupling”</a:t>
            </a:r>
          </a:p>
          <a:p>
            <a:pPr>
              <a:buClr>
                <a:schemeClr val="bg2"/>
              </a:buClr>
            </a:pPr>
            <a:endParaRPr lang="en-US" sz="1800" dirty="0"/>
          </a:p>
          <a:p>
            <a:pPr>
              <a:buClr>
                <a:schemeClr val="bg2"/>
              </a:buClr>
            </a:pPr>
            <a:r>
              <a:rPr lang="en-US" sz="1800" dirty="0"/>
              <a:t>The deepest inheritance tree in OOPS (Minimizer) has two levels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First level sets the RHS (primal, dual, saddle point)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Second level to select the actual minimization algorithm</a:t>
            </a:r>
          </a:p>
          <a:p>
            <a:pPr>
              <a:buClr>
                <a:schemeClr val="bg2"/>
              </a:buClr>
            </a:pPr>
            <a:endParaRPr lang="en-US" sz="1800" dirty="0"/>
          </a:p>
          <a:p>
            <a:pPr>
              <a:buClr>
                <a:schemeClr val="bg2"/>
              </a:buClr>
            </a:pPr>
            <a:r>
              <a:rPr lang="en-US" sz="1800" dirty="0"/>
              <a:t>An object of a subclass can be passed </a:t>
            </a:r>
            <a:r>
              <a:rPr lang="en-US" sz="1800" b="1" dirty="0">
                <a:solidFill>
                  <a:srgbClr val="FF0000"/>
                </a:solidFill>
              </a:rPr>
              <a:t>anywhere</a:t>
            </a:r>
            <a:r>
              <a:rPr lang="en-US" sz="1800" dirty="0"/>
              <a:t> an object from a parent class is expected (there are </a:t>
            </a:r>
            <a:r>
              <a:rPr lang="en-US" sz="1800" b="1" dirty="0">
                <a:solidFill>
                  <a:srgbClr val="FF0000"/>
                </a:solidFill>
              </a:rPr>
              <a:t>no</a:t>
            </a:r>
            <a:r>
              <a:rPr lang="en-US" sz="1800" dirty="0"/>
              <a:t> exception to this rule)</a:t>
            </a:r>
          </a:p>
          <a:p>
            <a:pPr>
              <a:buClr>
                <a:schemeClr val="bg2"/>
              </a:buClr>
            </a:pPr>
            <a:endParaRPr lang="en-US" sz="1800" dirty="0"/>
          </a:p>
          <a:p>
            <a:pPr>
              <a:buClr>
                <a:schemeClr val="bg2"/>
              </a:buClr>
            </a:pPr>
            <a:r>
              <a:rPr lang="en-US" sz="1800" dirty="0"/>
              <a:t>If exceptions are needed (if statements to determine the subclass), inheritance is not the right approach</a:t>
            </a:r>
          </a:p>
        </p:txBody>
      </p:sp>
    </p:spTree>
    <p:extLst>
      <p:ext uri="{BB962C8B-B14F-4D97-AF65-F5344CB8AC3E}">
        <p14:creationId xmlns:p14="http://schemas.microsoft.com/office/powerpoint/2010/main" val="88083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213" y="840773"/>
            <a:ext cx="6647969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Geometry &amp;,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Configuration &amp;);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~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virtual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Increment multiply(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Increment &amp;)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=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SpectralCovariance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: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Geometry &amp;,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Configuration &amp;);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~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Increment multiply(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Increment &amp;)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 override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WaveletCovariance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: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Geometry &amp;,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Configuration &amp;);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~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CovarianceMatrix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Increment multiply(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Increment &amp;)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 override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  <a:endParaRPr lang="en-US" dirty="0"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69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960" y="1015979"/>
            <a:ext cx="4385813" cy="1169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State {}</a:t>
            </a:r>
          </a:p>
          <a:p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OceanState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: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State {}</a:t>
            </a:r>
          </a:p>
          <a:p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AtmosphereState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: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State {}</a:t>
            </a:r>
            <a:endParaRPr lang="en-US" dirty="0">
              <a:latin typeface="Source Code Pro"/>
              <a:cs typeface="Source Code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960" y="2405520"/>
            <a:ext cx="5750292" cy="24622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Model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forecast(State &amp;,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Duration)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=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OceanModel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: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Model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forecast(State &amp;,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Duration)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const override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"/>
                <a:cs typeface="Source Code Pro"/>
              </a:rPr>
              <a:t>AtmosphereModel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: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Model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forecast(State &amp;,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Duration)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const override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960" y="2405520"/>
            <a:ext cx="5589165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Model {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forecast(State &amp;,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Duration)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 =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Source Code Pro"/>
                <a:cs typeface="Source Code Pro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341" y="1407619"/>
            <a:ext cx="3834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Inheritance is not for everything!</a:t>
            </a:r>
          </a:p>
        </p:txBody>
      </p:sp>
    </p:spTree>
    <p:extLst>
      <p:ext uri="{BB962C8B-B14F-4D97-AF65-F5344CB8AC3E}">
        <p14:creationId xmlns:p14="http://schemas.microsoft.com/office/powerpoint/2010/main" val="35321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Programming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344" y="882667"/>
            <a:ext cx="3684850" cy="41620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module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generic_min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interface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>
                <a:solidFill>
                  <a:srgbClr val="2EAEBB"/>
                </a:solidFill>
                <a:latin typeface="Source Code Pro"/>
                <a:cs typeface="Source Code Pro"/>
              </a:rPr>
              <a:t>min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en-US" sz="1100" dirty="0">
                <a:solidFill>
                  <a:srgbClr val="2FB41D"/>
                </a:solidFill>
                <a:latin typeface="Source Code Pro"/>
                <a:cs typeface="Source Code Pro"/>
              </a:rPr>
              <a:t>module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>
                <a:solidFill>
                  <a:srgbClr val="2FB41D"/>
                </a:solidFill>
                <a:latin typeface="Source Code Pro"/>
                <a:cs typeface="Source Code Pro"/>
              </a:rPr>
              <a:t>procedure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min_int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min_real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end interface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endParaRPr lang="en-US" sz="8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contains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endParaRPr lang="en-US" sz="8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function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min_int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(x, y)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result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(z)</a:t>
            </a:r>
          </a:p>
          <a:p>
            <a:r>
              <a:rPr lang="es-ES_tradnl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es-ES_tradnl" sz="1100" dirty="0" err="1">
                <a:solidFill>
                  <a:srgbClr val="2FB41D"/>
                </a:solidFill>
                <a:latin typeface="Source Code Pro"/>
                <a:cs typeface="Source Code Pro"/>
              </a:rPr>
              <a:t>integer</a:t>
            </a:r>
            <a:r>
              <a:rPr lang="es-ES_tradnl" sz="1100" dirty="0">
                <a:solidFill>
                  <a:srgbClr val="000000"/>
                </a:solidFill>
                <a:latin typeface="Source Code Pro"/>
                <a:cs typeface="Source Code Pro"/>
              </a:rPr>
              <a:t> x, y, z</a:t>
            </a: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en-US" sz="1100" dirty="0">
                <a:solidFill>
                  <a:srgbClr val="C1651C"/>
                </a:solidFill>
                <a:latin typeface="Source Code Pro"/>
                <a:cs typeface="Source Code Pro"/>
              </a:rPr>
              <a:t>if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(x</a:t>
            </a:r>
            <a:r>
              <a:rPr lang="en-US" sz="1100" dirty="0">
                <a:solidFill>
                  <a:srgbClr val="C1651C"/>
                </a:solidFill>
                <a:latin typeface="Source Code Pro"/>
                <a:cs typeface="Source Code Pro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y) </a:t>
            </a:r>
            <a:r>
              <a:rPr lang="en-US" sz="1100" dirty="0">
                <a:solidFill>
                  <a:srgbClr val="C1651C"/>
                </a:solidFill>
                <a:latin typeface="Source Code Pro"/>
                <a:cs typeface="Source Code Pro"/>
              </a:rPr>
              <a:t>then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    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z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=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 x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else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    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z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=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 y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endif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end function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min_int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endParaRPr lang="en-US" sz="8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function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min_real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(x, y)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result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(z)</a:t>
            </a: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es-ES_tradnl" sz="1100" dirty="0">
                <a:solidFill>
                  <a:srgbClr val="2FB41D"/>
                </a:solidFill>
                <a:latin typeface="Source Code Pro"/>
                <a:cs typeface="Source Code Pro"/>
              </a:rPr>
              <a:t>real</a:t>
            </a:r>
            <a:r>
              <a:rPr lang="es-ES_tradnl" sz="1100" dirty="0">
                <a:solidFill>
                  <a:srgbClr val="000000"/>
                </a:solidFill>
                <a:latin typeface="Source Code Pro"/>
                <a:cs typeface="Source Code Pro"/>
              </a:rPr>
              <a:t> x, y, z</a:t>
            </a:r>
          </a:p>
          <a:p>
            <a:r>
              <a:rPr lang="es-ES_tradnl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en-US" sz="1100" dirty="0">
                <a:solidFill>
                  <a:srgbClr val="C1651C"/>
                </a:solidFill>
                <a:latin typeface="Source Code Pro"/>
                <a:cs typeface="Source Code Pro"/>
              </a:rPr>
              <a:t>if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(x</a:t>
            </a:r>
            <a:r>
              <a:rPr lang="en-US" sz="1100" dirty="0">
                <a:solidFill>
                  <a:srgbClr val="C1651C"/>
                </a:solidFill>
                <a:latin typeface="Source Code Pro"/>
                <a:cs typeface="Source Code Pro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y) </a:t>
            </a:r>
            <a:r>
              <a:rPr lang="en-US" sz="1100" dirty="0">
                <a:solidFill>
                  <a:srgbClr val="C1651C"/>
                </a:solidFill>
                <a:latin typeface="Source Code Pro"/>
                <a:cs typeface="Source Code Pro"/>
              </a:rPr>
              <a:t>then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     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z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=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 y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else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    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z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=</a:t>
            </a:r>
            <a:r>
              <a:rPr lang="mr-IN" sz="1100" dirty="0">
                <a:solidFill>
                  <a:srgbClr val="000000"/>
                </a:solidFill>
                <a:latin typeface="Source Code Pro"/>
                <a:cs typeface="Source Code Pro"/>
              </a:rPr>
              <a:t> x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  </a:t>
            </a:r>
            <a:r>
              <a:rPr lang="mr-IN" sz="1100" dirty="0">
                <a:solidFill>
                  <a:srgbClr val="C1651C"/>
                </a:solidFill>
                <a:latin typeface="Source Code Pro"/>
                <a:cs typeface="Source Code Pro"/>
              </a:rPr>
              <a:t>endif</a:t>
            </a:r>
            <a:endParaRPr lang="en-GB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GB" sz="1100" dirty="0">
                <a:solidFill>
                  <a:srgbClr val="000000"/>
                </a:solidFill>
                <a:latin typeface="Source Code Pro"/>
                <a:cs typeface="Source Code Pro"/>
              </a:rPr>
              <a:t>  </a:t>
            </a:r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end function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min_real</a:t>
            </a:r>
            <a:endParaRPr lang="en-US" sz="1100" dirty="0">
              <a:solidFill>
                <a:srgbClr val="000000"/>
              </a:solidFill>
              <a:latin typeface="Source Code Pro"/>
              <a:cs typeface="Source Code Pro"/>
            </a:endParaRPr>
          </a:p>
          <a:p>
            <a:r>
              <a:rPr lang="en-US" sz="1100" dirty="0">
                <a:solidFill>
                  <a:srgbClr val="C814C9"/>
                </a:solidFill>
                <a:latin typeface="Source Code Pro"/>
                <a:cs typeface="Source Code Pro"/>
              </a:rPr>
              <a:t>end module</a:t>
            </a:r>
            <a:r>
              <a:rPr lang="en-US" sz="1100" dirty="0">
                <a:solidFill>
                  <a:srgbClr val="000000"/>
                </a:solidFill>
                <a:latin typeface="Source Code Pro"/>
                <a:cs typeface="Source Code Pr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Source Code Pro"/>
                <a:cs typeface="Source Code Pro"/>
              </a:rPr>
              <a:t>generic_min</a:t>
            </a:r>
            <a:endParaRPr lang="en-US" sz="1800" dirty="0">
              <a:latin typeface="Source Code Pro"/>
              <a:cs typeface="Source Code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0309" y="879860"/>
            <a:ext cx="4682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possible to write generic subroutines or        functions in Fortran</a:t>
            </a:r>
          </a:p>
          <a:p>
            <a:endParaRPr lang="en-US" dirty="0"/>
          </a:p>
          <a:p>
            <a:r>
              <a:rPr lang="en-US" dirty="0"/>
              <a:t>However, the code is repeated for each implementation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84074" y="1931068"/>
            <a:ext cx="3713144" cy="2248181"/>
            <a:chOff x="5101166" y="2863025"/>
            <a:chExt cx="3713144" cy="2248181"/>
          </a:xfrm>
        </p:grpSpPr>
        <p:sp>
          <p:nvSpPr>
            <p:cNvPr id="13" name="TextBox 12"/>
            <p:cNvSpPr txBox="1"/>
            <p:nvPr/>
          </p:nvSpPr>
          <p:spPr>
            <a:xfrm>
              <a:off x="5505714" y="3295324"/>
              <a:ext cx="3308596" cy="181588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FB41D"/>
                  </a:solidFill>
                  <a:latin typeface="Source Code Pro"/>
                  <a:cs typeface="Source Code Pro"/>
                </a:rPr>
                <a:t>template</a:t>
              </a:r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&lt;</a:t>
              </a:r>
              <a:r>
                <a:rPr lang="en-US" dirty="0">
                  <a:solidFill>
                    <a:srgbClr val="2FB41D"/>
                  </a:solidFill>
                  <a:latin typeface="Source Code Pro"/>
                  <a:cs typeface="Source Code Pro"/>
                </a:rPr>
                <a:t>class</a:t>
              </a:r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T&gt;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T min(</a:t>
              </a:r>
              <a:r>
                <a:rPr lang="en-US" dirty="0" err="1">
                  <a:solidFill>
                    <a:srgbClr val="2FB41D"/>
                  </a:solidFill>
                  <a:latin typeface="Source Code Pro"/>
                  <a:cs typeface="Source Code Pro"/>
                </a:rPr>
                <a:t>const</a:t>
              </a:r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T x, </a:t>
              </a:r>
              <a:r>
                <a:rPr lang="en-US" dirty="0" err="1">
                  <a:solidFill>
                    <a:srgbClr val="2FB41D"/>
                  </a:solidFill>
                  <a:latin typeface="Source Code Pro"/>
                  <a:cs typeface="Source Code Pro"/>
                </a:rPr>
                <a:t>const</a:t>
              </a:r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T y) {</a:t>
              </a:r>
            </a:p>
            <a:p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 </a:t>
              </a:r>
              <a:r>
                <a:rPr lang="mr-IN" dirty="0">
                  <a:solidFill>
                    <a:srgbClr val="C1651C"/>
                  </a:solidFill>
                  <a:latin typeface="Source Code Pro"/>
                  <a:cs typeface="Source Code Pro"/>
                </a:rPr>
                <a:t>if</a:t>
              </a:r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(x &lt; y) {</a:t>
              </a:r>
            </a:p>
            <a:p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   </a:t>
              </a:r>
              <a:r>
                <a:rPr lang="mr-IN" dirty="0">
                  <a:solidFill>
                    <a:srgbClr val="C1651C"/>
                  </a:solidFill>
                  <a:latin typeface="Source Code Pro"/>
                  <a:cs typeface="Source Code Pro"/>
                </a:rPr>
                <a:t>return</a:t>
              </a:r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x;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 } </a:t>
              </a:r>
              <a:r>
                <a:rPr lang="en-US" dirty="0">
                  <a:solidFill>
                    <a:srgbClr val="C1651C"/>
                  </a:solidFill>
                  <a:latin typeface="Source Code Pro"/>
                  <a:cs typeface="Source Code Pro"/>
                </a:rPr>
                <a:t>else</a:t>
              </a:r>
              <a:r>
                <a:rPr lang="en-US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{</a:t>
              </a:r>
            </a:p>
            <a:p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   </a:t>
              </a:r>
              <a:r>
                <a:rPr lang="mr-IN" dirty="0">
                  <a:solidFill>
                    <a:srgbClr val="C1651C"/>
                  </a:solidFill>
                  <a:latin typeface="Source Code Pro"/>
                  <a:cs typeface="Source Code Pro"/>
                </a:rPr>
                <a:t>return</a:t>
              </a:r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y;</a:t>
              </a:r>
            </a:p>
            <a:p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  }</a:t>
              </a:r>
            </a:p>
            <a:p>
              <a:r>
                <a:rPr lang="mr-IN" dirty="0">
                  <a:solidFill>
                    <a:srgbClr val="000000"/>
                  </a:solidFill>
                  <a:latin typeface="Source Code Pro"/>
                  <a:cs typeface="Source Code Pro"/>
                </a:rPr>
                <a:t>}</a:t>
              </a:r>
              <a:endParaRPr lang="en-US" dirty="0">
                <a:latin typeface="Source Code Pro"/>
                <a:cs typeface="Source Code Pr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1166" y="2863025"/>
              <a:ext cx="370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C++ the code is not repeated: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84072" y="4332477"/>
            <a:ext cx="436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advantage becomes obvious when the function is long and complex: 4D-Var cost function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Programming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180" y="963251"/>
            <a:ext cx="72160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Templates in C++, “duck-typing” in python, nothing in Fortran</a:t>
            </a:r>
          </a:p>
          <a:p>
            <a:endParaRPr lang="en-US" sz="1200" dirty="0"/>
          </a:p>
          <a:p>
            <a:r>
              <a:rPr lang="en-US" sz="1800" dirty="0"/>
              <a:t> OOPS/JEDI uses generic programming more than inheritance</a:t>
            </a:r>
          </a:p>
          <a:p>
            <a:endParaRPr lang="en-US" sz="1200" dirty="0"/>
          </a:p>
          <a:p>
            <a:r>
              <a:rPr lang="en-US" sz="1800" dirty="0"/>
              <a:t>The technique of TRAITS is used to define a coherent set of classes: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01" y="2419327"/>
            <a:ext cx="524758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QgTraits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qg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GeometryQG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          Geometry;</a:t>
            </a:r>
          </a:p>
          <a:p>
            <a:r>
              <a:rPr lang="mr-IN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</a:t>
            </a:r>
            <a:r>
              <a:rPr lang="mr-IN" dirty="0">
                <a:solidFill>
                  <a:srgbClr val="2FB41D"/>
                </a:solidFill>
                <a:latin typeface="Source Code Pro Medium"/>
                <a:cs typeface="Source Code Pro Medium"/>
              </a:rPr>
              <a:t>typedef</a:t>
            </a:r>
            <a:r>
              <a:rPr lang="mr-IN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qg::StateQG               State;</a:t>
            </a:r>
          </a:p>
          <a:p>
            <a:r>
              <a:rPr lang="mr-IN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</a:t>
            </a:r>
            <a:r>
              <a:rPr lang="mr-IN" dirty="0">
                <a:solidFill>
                  <a:srgbClr val="2FB41D"/>
                </a:solidFill>
                <a:latin typeface="Source Code Pro Medium"/>
                <a:cs typeface="Source Code Pro Medium"/>
              </a:rPr>
              <a:t>typedef</a:t>
            </a:r>
            <a:r>
              <a:rPr lang="mr-IN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qg::ModelQG               Model;</a:t>
            </a:r>
          </a:p>
          <a:p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qg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IncrementQG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         Increment;</a:t>
            </a:r>
          </a:p>
          <a:p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qg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ErrorCovarianceQG</a:t>
            </a:r>
            <a:r>
              <a:rPr lang="en-US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   Covariance;</a:t>
            </a:r>
          </a:p>
          <a:p>
            <a:r>
              <a:rPr lang="en-US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 this example is incomplete</a:t>
            </a:r>
            <a:endParaRPr lang="en-US" dirty="0">
              <a:solidFill>
                <a:srgbClr val="000000"/>
              </a:solidFill>
              <a:latin typeface="Source Code Pro Medium"/>
              <a:cs typeface="Source Code Pro Medium"/>
            </a:endParaRPr>
          </a:p>
          <a:p>
            <a:r>
              <a:rPr lang="en-US" dirty="0">
                <a:latin typeface="Source Code Pro Medium"/>
                <a:cs typeface="Source Code Pro Medium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8305" y="4365368"/>
            <a:ext cx="136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classes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3623" y="4427538"/>
            <a:ext cx="136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 used in JEDI</a:t>
            </a:r>
          </a:p>
        </p:txBody>
      </p:sp>
      <p:cxnSp>
        <p:nvCxnSpPr>
          <p:cNvPr id="19" name="Straight Arrow Connector 7"/>
          <p:cNvCxnSpPr>
            <a:cxnSpLocks/>
          </p:cNvCxnSpPr>
          <p:nvPr/>
        </p:nvCxnSpPr>
        <p:spPr>
          <a:xfrm flipV="1">
            <a:off x="3412624" y="3801283"/>
            <a:ext cx="444046" cy="71797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7"/>
          <p:cNvCxnSpPr/>
          <p:nvPr/>
        </p:nvCxnSpPr>
        <p:spPr>
          <a:xfrm rot="5400000" flipH="1" flipV="1">
            <a:off x="5566285" y="4006969"/>
            <a:ext cx="800883" cy="333126"/>
          </a:xfrm>
          <a:prstGeom prst="bentConnector3">
            <a:avLst>
              <a:gd name="adj1" fmla="val -101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7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1319</Words>
  <Application>Microsoft Macintosh PowerPoint</Application>
  <PresentationFormat>On-screen Show (16:9)</PresentationFormat>
  <Paragraphs>222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Source Code Pro</vt:lpstr>
      <vt:lpstr>Lucida Grande</vt:lpstr>
      <vt:lpstr>Arial</vt:lpstr>
      <vt:lpstr>Source Code Pro Medium</vt:lpstr>
      <vt:lpstr>1_Office Theme</vt:lpstr>
      <vt:lpstr>The Joint Effort for Data assimilation Integration (JEDI)</vt:lpstr>
      <vt:lpstr>Objectives</vt:lpstr>
      <vt:lpstr>What is an object?</vt:lpstr>
      <vt:lpstr>Polymorphism and Inheritance</vt:lpstr>
      <vt:lpstr>Inheritance warnings</vt:lpstr>
      <vt:lpstr>Inheritance example</vt:lpstr>
      <vt:lpstr>Inheritance example</vt:lpstr>
      <vt:lpstr>Generic Programming</vt:lpstr>
      <vt:lpstr>Generic Programming</vt:lpstr>
      <vt:lpstr>Class vs. Derived Type</vt:lpstr>
      <vt:lpstr>Objects, Pointers</vt:lpstr>
      <vt:lpstr>Objects, Pointers</vt:lpstr>
      <vt:lpstr>Factories</vt:lpstr>
      <vt:lpstr>General Comments</vt:lpstr>
      <vt:lpstr>Evolution of Programming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Microsoft Office User</cp:lastModifiedBy>
  <cp:revision>102</cp:revision>
  <dcterms:modified xsi:type="dcterms:W3CDTF">2020-02-24T05:20:28Z</dcterms:modified>
  <cp:category/>
</cp:coreProperties>
</file>